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71" r:id="rId4"/>
    <p:sldId id="272" r:id="rId5"/>
    <p:sldId id="273" r:id="rId6"/>
    <p:sldId id="274" r:id="rId7"/>
    <p:sldId id="275" r:id="rId8"/>
    <p:sldId id="276" r:id="rId9"/>
    <p:sldId id="277" r:id="rId10"/>
    <p:sldId id="278" r:id="rId11"/>
    <p:sldId id="280" r:id="rId12"/>
    <p:sldId id="282" r:id="rId13"/>
    <p:sldId id="283" r:id="rId14"/>
    <p:sldId id="284" r:id="rId15"/>
    <p:sldId id="288" r:id="rId16"/>
    <p:sldId id="285" r:id="rId17"/>
    <p:sldId id="289" r:id="rId18"/>
    <p:sldId id="290" r:id="rId19"/>
    <p:sldId id="291" r:id="rId20"/>
    <p:sldId id="292" r:id="rId21"/>
    <p:sldId id="293" r:id="rId22"/>
    <p:sldId id="295" r:id="rId23"/>
    <p:sldId id="296" r:id="rId24"/>
    <p:sldId id="297" r:id="rId25"/>
    <p:sldId id="298" r:id="rId26"/>
    <p:sldId id="299" r:id="rId27"/>
    <p:sldId id="286" r:id="rId28"/>
    <p:sldId id="287" r:id="rId29"/>
    <p:sldId id="301" r:id="rId30"/>
    <p:sldId id="302" r:id="rId31"/>
    <p:sldId id="303" r:id="rId32"/>
    <p:sldId id="305" r:id="rId33"/>
    <p:sldId id="309" r:id="rId34"/>
    <p:sldId id="304" r:id="rId35"/>
    <p:sldId id="306" r:id="rId36"/>
    <p:sldId id="307" r:id="rId37"/>
    <p:sldId id="308" r:id="rId38"/>
    <p:sldId id="312" r:id="rId39"/>
    <p:sldId id="313" r:id="rId40"/>
    <p:sldId id="310" r:id="rId41"/>
    <p:sldId id="314" r:id="rId42"/>
    <p:sldId id="315" r:id="rId43"/>
    <p:sldId id="317" r:id="rId44"/>
    <p:sldId id="316" r:id="rId45"/>
    <p:sldId id="318" r:id="rId46"/>
    <p:sldId id="319" r:id="rId47"/>
    <p:sldId id="311" r:id="rId4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F5E7D-D880-4ABF-B69C-E5A35E72D988}" v="2" dt="2023-03-20T14:10:05.62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80251" autoAdjust="0"/>
  </p:normalViewPr>
  <p:slideViewPr>
    <p:cSldViewPr>
      <p:cViewPr varScale="1">
        <p:scale>
          <a:sx n="89" d="100"/>
          <a:sy n="89" d="100"/>
        </p:scale>
        <p:origin x="2178"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3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6BEF5E7D-D880-4ABF-B69C-E5A35E72D988}"/>
    <pc:docChg chg="modSld">
      <pc:chgData name="Alexandre Rosa dos Santos" userId="e905766dae65b9e1" providerId="LiveId" clId="{6BEF5E7D-D880-4ABF-B69C-E5A35E72D988}" dt="2023-03-20T14:04:53.375" v="0" actId="20578"/>
      <pc:docMkLst>
        <pc:docMk/>
      </pc:docMkLst>
      <pc:sldChg chg="modSp">
        <pc:chgData name="Alexandre Rosa dos Santos" userId="e905766dae65b9e1" providerId="LiveId" clId="{6BEF5E7D-D880-4ABF-B69C-E5A35E72D988}" dt="2023-03-20T14:04:53.375" v="0" actId="20578"/>
        <pc:sldMkLst>
          <pc:docMk/>
          <pc:sldMk cId="0" sldId="256"/>
        </pc:sldMkLst>
        <pc:spChg chg="mod">
          <ac:chgData name="Alexandre Rosa dos Santos" userId="e905766dae65b9e1" providerId="LiveId" clId="{6BEF5E7D-D880-4ABF-B69C-E5A35E72D988}" dt="2023-03-20T14:04:53.375" v="0" actId="20578"/>
          <ac:spMkLst>
            <pc:docMk/>
            <pc:sldMk cId="0" sldId="25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4A77F-A498-418A-931D-85D277D3C7FA}" type="datetimeFigureOut">
              <a:rPr lang="pt-BR" smtClean="0"/>
              <a:t>20/03/2023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496CC-2C71-4393-9405-348B073FEFC8}" type="slidenum">
              <a:rPr lang="pt-BR" smtClean="0"/>
              <a:t>‹nº›</a:t>
            </a:fld>
            <a:endParaRPr lang="pt-BR"/>
          </a:p>
        </p:txBody>
      </p:sp>
    </p:spTree>
    <p:extLst>
      <p:ext uri="{BB962C8B-B14F-4D97-AF65-F5344CB8AC3E}">
        <p14:creationId xmlns:p14="http://schemas.microsoft.com/office/powerpoint/2010/main" val="408824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t.wikipedia.org/wiki/Conjunto"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t.wikipedia.org/wiki/Resultado"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a:t>
            </a:fld>
            <a:endParaRPr lang="pt-BR"/>
          </a:p>
        </p:txBody>
      </p:sp>
    </p:spTree>
    <p:extLst>
      <p:ext uri="{BB962C8B-B14F-4D97-AF65-F5344CB8AC3E}">
        <p14:creationId xmlns:p14="http://schemas.microsoft.com/office/powerpoint/2010/main" val="21534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11</a:t>
            </a:fld>
            <a:endParaRPr lang="pt-BR"/>
          </a:p>
        </p:txBody>
      </p:sp>
    </p:spTree>
    <p:extLst>
      <p:ext uri="{BB962C8B-B14F-4D97-AF65-F5344CB8AC3E}">
        <p14:creationId xmlns:p14="http://schemas.microsoft.com/office/powerpoint/2010/main" val="413741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Este curioso mapa é feito de tiras de fibra vegetal, representando a área oceânica do arquipélago formado pelas Ilhas Marshall, no Pacífico, a nordeste da Austrália. Algumas ilhas estão representadas por conchas presas às tiras. As linhas curvas representam as direções predominantes das ondas.</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12</a:t>
            </a:fld>
            <a:endParaRPr lang="pt-BR"/>
          </a:p>
        </p:txBody>
      </p:sp>
    </p:spTree>
    <p:extLst>
      <p:ext uri="{BB962C8B-B14F-4D97-AF65-F5344CB8AC3E}">
        <p14:creationId xmlns:p14="http://schemas.microsoft.com/office/powerpoint/2010/main" val="282646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13</a:t>
            </a:fld>
            <a:endParaRPr lang="pt-BR"/>
          </a:p>
        </p:txBody>
      </p:sp>
    </p:spTree>
    <p:extLst>
      <p:ext uri="{BB962C8B-B14F-4D97-AF65-F5344CB8AC3E}">
        <p14:creationId xmlns:p14="http://schemas.microsoft.com/office/powerpoint/2010/main" val="8193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82296" indent="0" algn="just">
              <a:buNone/>
            </a:pPr>
            <a:r>
              <a:rPr lang="pt-BR" sz="1200" dirty="0"/>
              <a:t>Mapa é a representação gráfica de conjuntos geográficos” ( ROBINSON et al., 1995).</a:t>
            </a:r>
          </a:p>
          <a:p>
            <a:pPr marL="82296" indent="0" algn="just">
              <a:buNone/>
            </a:pPr>
            <a:endParaRPr lang="pt-BR" sz="1200" dirty="0"/>
          </a:p>
          <a:p>
            <a:pPr marL="82296" indent="0" algn="just">
              <a:buNone/>
            </a:pPr>
            <a:r>
              <a:rPr lang="pt-BR" sz="1200" kern="1200" dirty="0">
                <a:solidFill>
                  <a:schemeClr val="tx1"/>
                </a:solidFill>
                <a:effectLst/>
                <a:latin typeface="+mn-lt"/>
                <a:ea typeface="+mn-ea"/>
                <a:cs typeface="+mn-cs"/>
              </a:rPr>
              <a:t>pois se caracterizam como uma forma eficaz de armazenamento e comunicação de informações espaciais que abordam aspectos naturais, sociais, culturais e </a:t>
            </a:r>
            <a:r>
              <a:rPr lang="pt-BR" sz="1200" kern="1200" dirty="0" err="1">
                <a:solidFill>
                  <a:schemeClr val="tx1"/>
                </a:solidFill>
                <a:effectLst/>
                <a:latin typeface="+mn-lt"/>
                <a:ea typeface="+mn-ea"/>
                <a:cs typeface="+mn-cs"/>
              </a:rPr>
              <a:t>politicos</a:t>
            </a:r>
            <a:endParaRPr lang="pt-BR" sz="1200" dirty="0"/>
          </a:p>
          <a:p>
            <a:pPr marL="82296" indent="0" algn="just">
              <a:buNone/>
            </a:pPr>
            <a:endParaRPr lang="pt-BR" sz="1200" dirty="0"/>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15</a:t>
            </a:fld>
            <a:endParaRPr lang="pt-BR"/>
          </a:p>
        </p:txBody>
      </p:sp>
    </p:spTree>
    <p:extLst>
      <p:ext uri="{BB962C8B-B14F-4D97-AF65-F5344CB8AC3E}">
        <p14:creationId xmlns:p14="http://schemas.microsoft.com/office/powerpoint/2010/main" val="195982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Os mapas possuem diversas classificações conforme diversos autores, mas as mais adaptadas quanto a comunidade cartográfica se dividem em mapas de referência e mapas temáticos.</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16</a:t>
            </a:fld>
            <a:endParaRPr lang="pt-BR"/>
          </a:p>
        </p:txBody>
      </p:sp>
    </p:spTree>
    <p:extLst>
      <p:ext uri="{BB962C8B-B14F-4D97-AF65-F5344CB8AC3E}">
        <p14:creationId xmlns:p14="http://schemas.microsoft.com/office/powerpoint/2010/main" val="1654993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17</a:t>
            </a:fld>
            <a:endParaRPr lang="pt-BR"/>
          </a:p>
        </p:txBody>
      </p:sp>
    </p:spTree>
    <p:extLst>
      <p:ext uri="{BB962C8B-B14F-4D97-AF65-F5344CB8AC3E}">
        <p14:creationId xmlns:p14="http://schemas.microsoft.com/office/powerpoint/2010/main" val="137880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18</a:t>
            </a:fld>
            <a:endParaRPr lang="pt-BR"/>
          </a:p>
        </p:txBody>
      </p:sp>
    </p:spTree>
    <p:extLst>
      <p:ext uri="{BB962C8B-B14F-4D97-AF65-F5344CB8AC3E}">
        <p14:creationId xmlns:p14="http://schemas.microsoft.com/office/powerpoint/2010/main" val="415239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19</a:t>
            </a:fld>
            <a:endParaRPr lang="pt-BR"/>
          </a:p>
        </p:txBody>
      </p:sp>
    </p:spTree>
    <p:extLst>
      <p:ext uri="{BB962C8B-B14F-4D97-AF65-F5344CB8AC3E}">
        <p14:creationId xmlns:p14="http://schemas.microsoft.com/office/powerpoint/2010/main" val="324197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 escala do mapa é a razão entre uma medida efetuada no mapa e a medida correspondente ao real, na superfície terrestre.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20</a:t>
            </a:fld>
            <a:endParaRPr lang="pt-BR"/>
          </a:p>
        </p:txBody>
      </p:sp>
    </p:spTree>
    <p:extLst>
      <p:ext uri="{BB962C8B-B14F-4D97-AF65-F5344CB8AC3E}">
        <p14:creationId xmlns:p14="http://schemas.microsoft.com/office/powerpoint/2010/main" val="55344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Outras formas de apresentações dos mapas são as cartas e as plantas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21</a:t>
            </a:fld>
            <a:endParaRPr lang="pt-BR"/>
          </a:p>
        </p:txBody>
      </p:sp>
    </p:spTree>
    <p:extLst>
      <p:ext uri="{BB962C8B-B14F-4D97-AF65-F5344CB8AC3E}">
        <p14:creationId xmlns:p14="http://schemas.microsoft.com/office/powerpoint/2010/main" val="424519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Dessa forma há uma estreita ligação com a apresentação gráfica da informação, através da sua descrição em papel</a:t>
            </a:r>
          </a:p>
          <a:p>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a:t>
            </a:fld>
            <a:endParaRPr lang="pt-BR"/>
          </a:p>
        </p:txBody>
      </p:sp>
    </p:spTree>
    <p:extLst>
      <p:ext uri="{BB962C8B-B14F-4D97-AF65-F5344CB8AC3E}">
        <p14:creationId xmlns:p14="http://schemas.microsoft.com/office/powerpoint/2010/main" val="379416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Outras formas de apresentações dos mapas são as cartas e as plantas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22</a:t>
            </a:fld>
            <a:endParaRPr lang="pt-BR"/>
          </a:p>
        </p:txBody>
      </p:sp>
    </p:spTree>
    <p:extLst>
      <p:ext uri="{BB962C8B-B14F-4D97-AF65-F5344CB8AC3E}">
        <p14:creationId xmlns:p14="http://schemas.microsoft.com/office/powerpoint/2010/main" val="200046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Até o início da década de 80, os mapas em papel eram considerados um dos poucos meios cartográficos de representação e armazenamento da informação geográfica,  mas com desenvolvimento tecnológico e modernização ampliou   a capacidade de representação e armazenamento da informação</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23</a:t>
            </a:fld>
            <a:endParaRPr lang="pt-BR"/>
          </a:p>
        </p:txBody>
      </p:sp>
    </p:spTree>
    <p:extLst>
      <p:ext uri="{BB962C8B-B14F-4D97-AF65-F5344CB8AC3E}">
        <p14:creationId xmlns:p14="http://schemas.microsoft.com/office/powerpoint/2010/main" val="270007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24</a:t>
            </a:fld>
            <a:endParaRPr lang="pt-BR"/>
          </a:p>
        </p:txBody>
      </p:sp>
    </p:spTree>
    <p:extLst>
      <p:ext uri="{BB962C8B-B14F-4D97-AF65-F5344CB8AC3E}">
        <p14:creationId xmlns:p14="http://schemas.microsoft.com/office/powerpoint/2010/main" val="175559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25</a:t>
            </a:fld>
            <a:endParaRPr lang="pt-BR"/>
          </a:p>
        </p:txBody>
      </p:sp>
    </p:spTree>
    <p:extLst>
      <p:ext uri="{BB962C8B-B14F-4D97-AF65-F5344CB8AC3E}">
        <p14:creationId xmlns:p14="http://schemas.microsoft.com/office/powerpoint/2010/main" val="2824961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26</a:t>
            </a:fld>
            <a:endParaRPr lang="pt-BR"/>
          </a:p>
        </p:txBody>
      </p:sp>
    </p:spTree>
    <p:extLst>
      <p:ext uri="{BB962C8B-B14F-4D97-AF65-F5344CB8AC3E}">
        <p14:creationId xmlns:p14="http://schemas.microsoft.com/office/powerpoint/2010/main" val="1015462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A cartografia geral ou base é definida pela precisão das medições na confecção dos mapas e procura representar com perfeição as feições de interesse com apoio da fotogrametria, </a:t>
            </a:r>
            <a:r>
              <a:rPr lang="pt-BR" sz="1200" kern="1200" dirty="0" err="1">
                <a:solidFill>
                  <a:schemeClr val="tx1"/>
                </a:solidFill>
                <a:effectLst/>
                <a:latin typeface="+mn-lt"/>
                <a:ea typeface="+mn-ea"/>
                <a:cs typeface="+mn-cs"/>
              </a:rPr>
              <a:t>geodésia</a:t>
            </a:r>
            <a:r>
              <a:rPr lang="pt-BR" sz="1200" kern="1200" dirty="0">
                <a:solidFill>
                  <a:schemeClr val="tx1"/>
                </a:solidFill>
                <a:effectLst/>
                <a:latin typeface="+mn-lt"/>
                <a:ea typeface="+mn-ea"/>
                <a:cs typeface="+mn-cs"/>
              </a:rPr>
              <a:t> e topografia tendo como exemplo as carta náuticas enquanto que a Cartografia temática são derivados diretamente de trabalhos de levantamentos básicos ou seja depende de um grupo de referência ou base ao representar as feições tendo como exemplo os mapas de ensino, pesquisa, atlas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27</a:t>
            </a:fld>
            <a:endParaRPr lang="pt-BR"/>
          </a:p>
        </p:txBody>
      </p:sp>
    </p:spTree>
    <p:extLst>
      <p:ext uri="{BB962C8B-B14F-4D97-AF65-F5344CB8AC3E}">
        <p14:creationId xmlns:p14="http://schemas.microsoft.com/office/powerpoint/2010/main" val="4073875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Segundo Menezes e Fernandes (2013) os mapas são abstrações e simplificações do mundo real se tornando um meio de comunicação gráfica ou visual. A cartografia é então um meio de comunicação gráfica que exige um mínimo de conhecimento por parte daqueles que a utilizam. </a:t>
            </a:r>
          </a:p>
          <a:p>
            <a:endParaRPr lang="pt-BR" dirty="0"/>
          </a:p>
          <a:p>
            <a:r>
              <a:rPr lang="pt-BR" sz="1200" b="1" i="0" kern="1200" dirty="0">
                <a:solidFill>
                  <a:schemeClr val="tx1"/>
                </a:solidFill>
                <a:effectLst/>
                <a:latin typeface="+mn-lt"/>
                <a:ea typeface="+mn-ea"/>
                <a:cs typeface="+mn-cs"/>
              </a:rPr>
              <a:t>Cartógrafo</a:t>
            </a:r>
            <a:r>
              <a:rPr lang="pt-BR" sz="1200" b="0" i="0" kern="1200" dirty="0">
                <a:solidFill>
                  <a:schemeClr val="tx1"/>
                </a:solidFill>
                <a:effectLst/>
                <a:latin typeface="+mn-lt"/>
                <a:ea typeface="+mn-ea"/>
                <a:cs typeface="+mn-cs"/>
              </a:rPr>
              <a:t>. Esse profissional precisa ter habilidade para reunir diversos tipos de dados e transformá-los em mapas, aplicados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28</a:t>
            </a:fld>
            <a:endParaRPr lang="pt-BR"/>
          </a:p>
        </p:txBody>
      </p:sp>
    </p:spTree>
    <p:extLst>
      <p:ext uri="{BB962C8B-B14F-4D97-AF65-F5344CB8AC3E}">
        <p14:creationId xmlns:p14="http://schemas.microsoft.com/office/powerpoint/2010/main" val="1902539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a:solidFill>
                  <a:schemeClr val="tx1"/>
                </a:solidFill>
                <a:effectLst/>
                <a:latin typeface="+mn-lt"/>
                <a:ea typeface="+mn-ea"/>
                <a:cs typeface="+mn-cs"/>
              </a:rPr>
              <a:t>Decodificar</a:t>
            </a:r>
            <a:r>
              <a:rPr lang="pt-BR" sz="1200" b="0" i="0" kern="1200" dirty="0">
                <a:solidFill>
                  <a:schemeClr val="tx1"/>
                </a:solidFill>
                <a:effectLst/>
                <a:latin typeface="+mn-lt"/>
                <a:ea typeface="+mn-ea"/>
                <a:cs typeface="+mn-cs"/>
              </a:rPr>
              <a:t> = Identificação e interpretação dos sinais linguísticos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29</a:t>
            </a:fld>
            <a:endParaRPr lang="pt-BR"/>
          </a:p>
        </p:txBody>
      </p:sp>
    </p:spTree>
    <p:extLst>
      <p:ext uri="{BB962C8B-B14F-4D97-AF65-F5344CB8AC3E}">
        <p14:creationId xmlns:p14="http://schemas.microsoft.com/office/powerpoint/2010/main" val="3753707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30</a:t>
            </a:fld>
            <a:endParaRPr lang="pt-BR"/>
          </a:p>
        </p:txBody>
      </p:sp>
    </p:spTree>
    <p:extLst>
      <p:ext uri="{BB962C8B-B14F-4D97-AF65-F5344CB8AC3E}">
        <p14:creationId xmlns:p14="http://schemas.microsoft.com/office/powerpoint/2010/main" val="3515781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(paralelos, meridianos, pontos cotados)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31</a:t>
            </a:fld>
            <a:endParaRPr lang="pt-BR"/>
          </a:p>
        </p:txBody>
      </p:sp>
    </p:spTree>
    <p:extLst>
      <p:ext uri="{BB962C8B-B14F-4D97-AF65-F5344CB8AC3E}">
        <p14:creationId xmlns:p14="http://schemas.microsoft.com/office/powerpoint/2010/main" val="246281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conceito da Cartografia, hoje aceito sem maiores contestações</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a:t>
            </a:fld>
            <a:endParaRPr lang="pt-BR"/>
          </a:p>
        </p:txBody>
      </p:sp>
    </p:spTree>
    <p:extLst>
      <p:ext uri="{BB962C8B-B14F-4D97-AF65-F5344CB8AC3E}">
        <p14:creationId xmlns:p14="http://schemas.microsoft.com/office/powerpoint/2010/main" val="257339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(paralelos, meridianos, pontos cotados)</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32</a:t>
            </a:fld>
            <a:endParaRPr lang="pt-BR"/>
          </a:p>
        </p:txBody>
      </p:sp>
    </p:spTree>
    <p:extLst>
      <p:ext uri="{BB962C8B-B14F-4D97-AF65-F5344CB8AC3E}">
        <p14:creationId xmlns:p14="http://schemas.microsoft.com/office/powerpoint/2010/main" val="295309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pois para possibilitar a visualização gráfica do mundo real, torna-se necessário uma alteração nas medidas do mesmo.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Isso significa que as medidas de comprimento e área efetuadas no mapa representam diretamente seus valores reais no terreno. </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33</a:t>
            </a:fld>
            <a:endParaRPr lang="pt-BR"/>
          </a:p>
        </p:txBody>
      </p:sp>
    </p:spTree>
    <p:extLst>
      <p:ext uri="{BB962C8B-B14F-4D97-AF65-F5344CB8AC3E}">
        <p14:creationId xmlns:p14="http://schemas.microsoft.com/office/powerpoint/2010/main" val="624589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34</a:t>
            </a:fld>
            <a:endParaRPr lang="pt-BR"/>
          </a:p>
        </p:txBody>
      </p:sp>
    </p:spTree>
    <p:extLst>
      <p:ext uri="{BB962C8B-B14F-4D97-AF65-F5344CB8AC3E}">
        <p14:creationId xmlns:p14="http://schemas.microsoft.com/office/powerpoint/2010/main" val="225642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35</a:t>
            </a:fld>
            <a:endParaRPr lang="pt-BR"/>
          </a:p>
        </p:txBody>
      </p:sp>
    </p:spTree>
    <p:extLst>
      <p:ext uri="{BB962C8B-B14F-4D97-AF65-F5344CB8AC3E}">
        <p14:creationId xmlns:p14="http://schemas.microsoft.com/office/powerpoint/2010/main" val="1900019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 Esse tipo de escala é muito comum nas representações cartográficas encontradas em livros e atlas, pois acompanha facilmente as reduções sofridas pelo mapa ao se ajustar nas dimensões do papel</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36</a:t>
            </a:fld>
            <a:endParaRPr lang="pt-BR"/>
          </a:p>
        </p:txBody>
      </p:sp>
    </p:spTree>
    <p:extLst>
      <p:ext uri="{BB962C8B-B14F-4D97-AF65-F5344CB8AC3E}">
        <p14:creationId xmlns:p14="http://schemas.microsoft.com/office/powerpoint/2010/main" val="1166488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Desenhar</a:t>
            </a:r>
            <a:r>
              <a:rPr lang="pt-BR" baseline="0" dirty="0"/>
              <a:t> </a:t>
            </a:r>
            <a:r>
              <a:rPr lang="pt-BR" baseline="0" dirty="0" err="1"/>
              <a:t>lat</a:t>
            </a:r>
            <a:r>
              <a:rPr lang="pt-BR" baseline="0" dirty="0"/>
              <a:t> e log</a:t>
            </a:r>
          </a:p>
          <a:p>
            <a:r>
              <a:rPr lang="pt-BR" sz="1200" b="0" i="0" kern="1200" dirty="0">
                <a:solidFill>
                  <a:schemeClr val="tx1"/>
                </a:solidFill>
                <a:effectLst/>
                <a:latin typeface="+mn-lt"/>
                <a:ea typeface="+mn-ea"/>
                <a:cs typeface="+mn-cs"/>
              </a:rPr>
              <a:t>A  </a:t>
            </a:r>
            <a:r>
              <a:rPr lang="pt-BR" sz="1200" b="1" i="0" kern="1200" dirty="0">
                <a:solidFill>
                  <a:schemeClr val="tx1"/>
                </a:solidFill>
                <a:effectLst/>
                <a:latin typeface="+mn-lt"/>
                <a:ea typeface="+mn-ea"/>
                <a:cs typeface="+mn-cs"/>
              </a:rPr>
              <a:t>latitude</a:t>
            </a:r>
            <a:r>
              <a:rPr lang="pt-BR" sz="1200" b="0" i="0" kern="1200" dirty="0">
                <a:solidFill>
                  <a:schemeClr val="tx1"/>
                </a:solidFill>
                <a:effectLst/>
                <a:latin typeface="+mn-lt"/>
                <a:ea typeface="+mn-ea"/>
                <a:cs typeface="+mn-cs"/>
              </a:rPr>
              <a:t> é a distância ao Equador medida ao longo do meridiano de Greenwich. Esta distância mede-se em graus, podendo variar entre 0º e 90º para Norte(N) ou para Sul(S).</a:t>
            </a:r>
          </a:p>
          <a:p>
            <a:r>
              <a:rPr lang="pt-BR" sz="1200" b="0" i="0" kern="1200" dirty="0">
                <a:solidFill>
                  <a:schemeClr val="tx1"/>
                </a:solidFill>
                <a:effectLst/>
                <a:latin typeface="+mn-lt"/>
                <a:ea typeface="+mn-ea"/>
                <a:cs typeface="+mn-cs"/>
              </a:rPr>
              <a:t>A </a:t>
            </a:r>
            <a:r>
              <a:rPr lang="pt-BR" sz="1200" b="1" i="0" kern="1200" dirty="0">
                <a:solidFill>
                  <a:schemeClr val="tx1"/>
                </a:solidFill>
                <a:effectLst/>
                <a:latin typeface="+mn-lt"/>
                <a:ea typeface="+mn-ea"/>
                <a:cs typeface="+mn-cs"/>
              </a:rPr>
              <a:t>longitude </a:t>
            </a:r>
            <a:r>
              <a:rPr lang="pt-BR" sz="1200" b="0" i="0" kern="1200" dirty="0">
                <a:solidFill>
                  <a:schemeClr val="tx1"/>
                </a:solidFill>
                <a:effectLst/>
                <a:latin typeface="+mn-lt"/>
                <a:ea typeface="+mn-ea"/>
                <a:cs typeface="+mn-cs"/>
              </a:rPr>
              <a:t>é a distância ao meridiano de Greenwich medida ao longo do Equador. Esta distância mede-se em graus, podendo variar entre 0º e 180º para Leste(E) ou para Oeste(W</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38</a:t>
            </a:fld>
            <a:endParaRPr lang="pt-BR"/>
          </a:p>
        </p:txBody>
      </p:sp>
    </p:spTree>
    <p:extLst>
      <p:ext uri="{BB962C8B-B14F-4D97-AF65-F5344CB8AC3E}">
        <p14:creationId xmlns:p14="http://schemas.microsoft.com/office/powerpoint/2010/main" val="3769767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39</a:t>
            </a:fld>
            <a:endParaRPr lang="pt-BR"/>
          </a:p>
        </p:txBody>
      </p:sp>
    </p:spTree>
    <p:extLst>
      <p:ext uri="{BB962C8B-B14F-4D97-AF65-F5344CB8AC3E}">
        <p14:creationId xmlns:p14="http://schemas.microsoft.com/office/powerpoint/2010/main" val="681311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Desenhar</a:t>
            </a:r>
            <a:r>
              <a:rPr lang="pt-BR" baseline="0" dirty="0"/>
              <a:t> </a:t>
            </a:r>
            <a:r>
              <a:rPr lang="pt-BR" baseline="0" dirty="0" err="1"/>
              <a:t>lat</a:t>
            </a:r>
            <a:r>
              <a:rPr lang="pt-BR" baseline="0" dirty="0"/>
              <a:t> e log</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40</a:t>
            </a:fld>
            <a:endParaRPr lang="pt-BR"/>
          </a:p>
        </p:txBody>
      </p:sp>
    </p:spTree>
    <p:extLst>
      <p:ext uri="{BB962C8B-B14F-4D97-AF65-F5344CB8AC3E}">
        <p14:creationId xmlns:p14="http://schemas.microsoft.com/office/powerpoint/2010/main" val="3421173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Desenhar</a:t>
            </a:r>
            <a:r>
              <a:rPr lang="pt-BR" baseline="0" dirty="0"/>
              <a:t> </a:t>
            </a:r>
            <a:r>
              <a:rPr lang="pt-BR" baseline="0" dirty="0" err="1"/>
              <a:t>lat</a:t>
            </a:r>
            <a:r>
              <a:rPr lang="pt-BR" baseline="0" dirty="0"/>
              <a:t> e log</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41</a:t>
            </a:fld>
            <a:endParaRPr lang="pt-BR"/>
          </a:p>
        </p:txBody>
      </p:sp>
    </p:spTree>
    <p:extLst>
      <p:ext uri="{BB962C8B-B14F-4D97-AF65-F5344CB8AC3E}">
        <p14:creationId xmlns:p14="http://schemas.microsoft.com/office/powerpoint/2010/main" val="3873583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Desenhar</a:t>
            </a:r>
            <a:r>
              <a:rPr lang="pt-BR" baseline="0" dirty="0"/>
              <a:t> </a:t>
            </a:r>
            <a:r>
              <a:rPr lang="pt-BR" baseline="0" dirty="0" err="1"/>
              <a:t>lat</a:t>
            </a:r>
            <a:r>
              <a:rPr lang="pt-BR" baseline="0" dirty="0"/>
              <a:t> e log</a:t>
            </a: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42</a:t>
            </a:fld>
            <a:endParaRPr lang="pt-BR"/>
          </a:p>
        </p:txBody>
      </p:sp>
    </p:spTree>
    <p:extLst>
      <p:ext uri="{BB962C8B-B14F-4D97-AF65-F5344CB8AC3E}">
        <p14:creationId xmlns:p14="http://schemas.microsoft.com/office/powerpoint/2010/main" val="10982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u="none" dirty="0">
                <a:solidFill>
                  <a:schemeClr val="tx1"/>
                </a:solidFill>
              </a:rPr>
              <a:t>Ciência: </a:t>
            </a:r>
            <a:r>
              <a:rPr lang="pt-BR" sz="1200" b="0" i="0" u="none" kern="1200" dirty="0">
                <a:solidFill>
                  <a:schemeClr val="tx1"/>
                </a:solidFill>
                <a:effectLst/>
                <a:latin typeface="+mn-lt"/>
                <a:ea typeface="+mn-ea"/>
                <a:cs typeface="+mn-cs"/>
              </a:rPr>
              <a:t>conhecimento atento e aprofundado de algo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u="none" dirty="0">
                <a:solidFill>
                  <a:schemeClr val="tx1"/>
                </a:solidFill>
              </a:rPr>
              <a:t>Arte:</a:t>
            </a:r>
            <a:r>
              <a:rPr lang="pt-BR" sz="1200" b="0" i="0" u="none" kern="1200" dirty="0">
                <a:solidFill>
                  <a:schemeClr val="tx1"/>
                </a:solidFill>
                <a:effectLst/>
                <a:latin typeface="+mn-lt"/>
                <a:ea typeface="+mn-ea"/>
                <a:cs typeface="+mn-cs"/>
              </a:rPr>
              <a:t> atividade humana ligada a manifestações de ordem estética, percepção,</a:t>
            </a:r>
            <a:r>
              <a:rPr lang="pt-BR" sz="1200" b="0" i="0" u="none" kern="1200" baseline="0" dirty="0">
                <a:solidFill>
                  <a:schemeClr val="tx1"/>
                </a:solidFill>
                <a:effectLst/>
                <a:latin typeface="+mn-lt"/>
                <a:ea typeface="+mn-ea"/>
                <a:cs typeface="+mn-cs"/>
              </a:rPr>
              <a:t> ideia</a:t>
            </a:r>
            <a:endParaRPr lang="pt-BR" sz="1200" b="0"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b="0" u="none" dirty="0">
                <a:solidFill>
                  <a:schemeClr val="tx1"/>
                </a:solidFill>
              </a:rPr>
              <a:t>Técnica: </a:t>
            </a:r>
            <a:r>
              <a:rPr lang="pt-BR" sz="1200" b="0" i="0" u="none" strike="noStrike" kern="1200" dirty="0">
                <a:solidFill>
                  <a:schemeClr val="tx1"/>
                </a:solidFill>
                <a:effectLst/>
                <a:latin typeface="+mn-lt"/>
                <a:ea typeface="+mn-ea"/>
                <a:cs typeface="+mn-cs"/>
                <a:hlinkClick r:id="rId3" tooltip="Conjunto"/>
              </a:rPr>
              <a:t>conjunto</a:t>
            </a:r>
            <a:r>
              <a:rPr lang="pt-BR" sz="1200" b="0" i="0" u="none" kern="1200" dirty="0">
                <a:solidFill>
                  <a:schemeClr val="tx1"/>
                </a:solidFill>
                <a:effectLst/>
                <a:latin typeface="+mn-lt"/>
                <a:ea typeface="+mn-ea"/>
                <a:cs typeface="+mn-cs"/>
              </a:rPr>
              <a:t> de procedimentos que têm, como objetivo, obter um determinado </a:t>
            </a:r>
            <a:r>
              <a:rPr lang="pt-BR" sz="1200" b="0" i="0" u="none" strike="noStrike" kern="1200" dirty="0">
                <a:solidFill>
                  <a:schemeClr val="tx1"/>
                </a:solidFill>
                <a:effectLst/>
                <a:latin typeface="+mn-lt"/>
                <a:ea typeface="+mn-ea"/>
                <a:cs typeface="+mn-cs"/>
                <a:hlinkClick r:id="rId4" tooltip="Resultado"/>
              </a:rPr>
              <a:t>resultado</a:t>
            </a:r>
            <a:endParaRPr lang="pt-BR" sz="1200" b="0"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5</a:t>
            </a:fld>
            <a:endParaRPr lang="pt-BR"/>
          </a:p>
        </p:txBody>
      </p:sp>
    </p:spTree>
    <p:extLst>
      <p:ext uri="{BB962C8B-B14F-4D97-AF65-F5344CB8AC3E}">
        <p14:creationId xmlns:p14="http://schemas.microsoft.com/office/powerpoint/2010/main" val="1676152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i="0" kern="1200" dirty="0">
                <a:solidFill>
                  <a:schemeClr val="tx1"/>
                </a:solidFill>
                <a:effectLst/>
                <a:latin typeface="+mn-lt"/>
                <a:ea typeface="+mn-ea"/>
                <a:cs typeface="+mn-cs"/>
              </a:rPr>
              <a:t>NE</a:t>
            </a:r>
            <a:r>
              <a:rPr lang="pt-BR" sz="1200" b="0" i="0" kern="1200" dirty="0">
                <a:solidFill>
                  <a:schemeClr val="tx1"/>
                </a:solidFill>
                <a:effectLst/>
                <a:latin typeface="+mn-lt"/>
                <a:ea typeface="+mn-ea"/>
                <a:cs typeface="+mn-cs"/>
              </a:rPr>
              <a:t>: nordeste</a:t>
            </a:r>
          </a:p>
          <a:p>
            <a:r>
              <a:rPr lang="pt-BR" sz="1200" b="1" i="0" kern="1200" dirty="0">
                <a:solidFill>
                  <a:schemeClr val="tx1"/>
                </a:solidFill>
                <a:effectLst/>
                <a:latin typeface="+mn-lt"/>
                <a:ea typeface="+mn-ea"/>
                <a:cs typeface="+mn-cs"/>
              </a:rPr>
              <a:t>NO</a:t>
            </a:r>
            <a:r>
              <a:rPr lang="pt-BR" sz="1200" b="0" i="0" kern="1200" dirty="0">
                <a:solidFill>
                  <a:schemeClr val="tx1"/>
                </a:solidFill>
                <a:effectLst/>
                <a:latin typeface="+mn-lt"/>
                <a:ea typeface="+mn-ea"/>
                <a:cs typeface="+mn-cs"/>
              </a:rPr>
              <a:t> ou </a:t>
            </a:r>
            <a:r>
              <a:rPr lang="pt-BR" sz="1200" b="1" i="0" kern="1200" dirty="0">
                <a:solidFill>
                  <a:schemeClr val="tx1"/>
                </a:solidFill>
                <a:effectLst/>
                <a:latin typeface="+mn-lt"/>
                <a:ea typeface="+mn-ea"/>
                <a:cs typeface="+mn-cs"/>
              </a:rPr>
              <a:t>NW</a:t>
            </a:r>
            <a:r>
              <a:rPr lang="pt-BR" sz="1200" b="0" i="0" kern="1200" dirty="0">
                <a:solidFill>
                  <a:schemeClr val="tx1"/>
                </a:solidFill>
                <a:effectLst/>
                <a:latin typeface="+mn-lt"/>
                <a:ea typeface="+mn-ea"/>
                <a:cs typeface="+mn-cs"/>
              </a:rPr>
              <a:t>: noroeste</a:t>
            </a:r>
          </a:p>
          <a:p>
            <a:r>
              <a:rPr lang="pt-BR" sz="1200" b="1" i="0" kern="1200" dirty="0">
                <a:solidFill>
                  <a:schemeClr val="tx1"/>
                </a:solidFill>
                <a:effectLst/>
                <a:latin typeface="+mn-lt"/>
                <a:ea typeface="+mn-ea"/>
                <a:cs typeface="+mn-cs"/>
              </a:rPr>
              <a:t>SE</a:t>
            </a:r>
            <a:r>
              <a:rPr lang="pt-BR" sz="1200" b="0" i="0" kern="1200" dirty="0">
                <a:solidFill>
                  <a:schemeClr val="tx1"/>
                </a:solidFill>
                <a:effectLst/>
                <a:latin typeface="+mn-lt"/>
                <a:ea typeface="+mn-ea"/>
                <a:cs typeface="+mn-cs"/>
              </a:rPr>
              <a:t>: sudeste</a:t>
            </a:r>
          </a:p>
          <a:p>
            <a:r>
              <a:rPr lang="pt-BR" sz="1200" b="1" i="0" kern="1200" dirty="0">
                <a:solidFill>
                  <a:schemeClr val="tx1"/>
                </a:solidFill>
                <a:effectLst/>
                <a:latin typeface="+mn-lt"/>
                <a:ea typeface="+mn-ea"/>
                <a:cs typeface="+mn-cs"/>
              </a:rPr>
              <a:t>SO</a:t>
            </a:r>
            <a:r>
              <a:rPr lang="pt-BR" sz="1200" b="0" i="0" kern="1200" dirty="0">
                <a:solidFill>
                  <a:schemeClr val="tx1"/>
                </a:solidFill>
                <a:effectLst/>
                <a:latin typeface="+mn-lt"/>
                <a:ea typeface="+mn-ea"/>
                <a:cs typeface="+mn-cs"/>
              </a:rPr>
              <a:t> ou </a:t>
            </a:r>
            <a:r>
              <a:rPr lang="pt-BR" sz="1200" b="1" i="0" kern="1200" dirty="0">
                <a:solidFill>
                  <a:schemeClr val="tx1"/>
                </a:solidFill>
                <a:effectLst/>
                <a:latin typeface="+mn-lt"/>
                <a:ea typeface="+mn-ea"/>
                <a:cs typeface="+mn-cs"/>
              </a:rPr>
              <a:t>SW</a:t>
            </a:r>
            <a:r>
              <a:rPr lang="pt-BR" sz="1200" b="0" i="0" kern="1200" dirty="0">
                <a:solidFill>
                  <a:schemeClr val="tx1"/>
                </a:solidFill>
                <a:effectLst/>
                <a:latin typeface="+mn-lt"/>
                <a:ea typeface="+mn-ea"/>
                <a:cs typeface="+mn-cs"/>
              </a:rPr>
              <a:t>: sudoeste</a:t>
            </a:r>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43</a:t>
            </a:fld>
            <a:endParaRPr lang="pt-BR"/>
          </a:p>
        </p:txBody>
      </p:sp>
    </p:spTree>
    <p:extLst>
      <p:ext uri="{BB962C8B-B14F-4D97-AF65-F5344CB8AC3E}">
        <p14:creationId xmlns:p14="http://schemas.microsoft.com/office/powerpoint/2010/main" val="2007196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46</a:t>
            </a:fld>
            <a:endParaRPr lang="pt-BR"/>
          </a:p>
        </p:txBody>
      </p:sp>
    </p:spTree>
    <p:extLst>
      <p:ext uri="{BB962C8B-B14F-4D97-AF65-F5344CB8AC3E}">
        <p14:creationId xmlns:p14="http://schemas.microsoft.com/office/powerpoint/2010/main" val="28050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Descrição ou representação da superfície</a:t>
            </a:r>
            <a:r>
              <a:rPr lang="pt-BR" sz="1200" b="0" i="0" kern="1200" baseline="0" dirty="0">
                <a:solidFill>
                  <a:schemeClr val="tx1"/>
                </a:solidFill>
                <a:effectLst/>
                <a:latin typeface="+mn-lt"/>
                <a:ea typeface="+mn-ea"/>
                <a:cs typeface="+mn-cs"/>
              </a:rPr>
              <a:t> terrestre </a:t>
            </a:r>
            <a:r>
              <a:rPr lang="pt-BR" sz="1200" b="0" i="0" kern="1200" dirty="0">
                <a:solidFill>
                  <a:schemeClr val="tx1"/>
                </a:solidFill>
                <a:effectLst/>
                <a:latin typeface="+mn-lt"/>
                <a:ea typeface="+mn-ea"/>
                <a:cs typeface="+mn-cs"/>
              </a:rPr>
              <a:t>sobre mapas</a:t>
            </a:r>
            <a:r>
              <a:rPr lang="pt-BR" sz="1200" b="0" i="0" kern="1200" baseline="0" dirty="0">
                <a:solidFill>
                  <a:schemeClr val="tx1"/>
                </a:solidFill>
                <a:effectLst/>
                <a:latin typeface="+mn-lt"/>
                <a:ea typeface="+mn-ea"/>
                <a:cs typeface="+mn-cs"/>
              </a:rPr>
              <a:t> e cartas</a:t>
            </a:r>
            <a:r>
              <a:rPr lang="pt-BR" sz="1200" b="0" i="0" kern="1200" dirty="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6</a:t>
            </a:fld>
            <a:endParaRPr lang="pt-BR"/>
          </a:p>
        </p:txBody>
      </p:sp>
    </p:spTree>
    <p:extLst>
      <p:ext uri="{BB962C8B-B14F-4D97-AF65-F5344CB8AC3E}">
        <p14:creationId xmlns:p14="http://schemas.microsoft.com/office/powerpoint/2010/main" val="411006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tornando-se por essa razão, um tema bastante amplo e complexo (DUARTE, 2002). </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7</a:t>
            </a:fld>
            <a:endParaRPr lang="pt-BR"/>
          </a:p>
        </p:txBody>
      </p:sp>
    </p:spTree>
    <p:extLst>
      <p:ext uri="{BB962C8B-B14F-4D97-AF65-F5344CB8AC3E}">
        <p14:creationId xmlns:p14="http://schemas.microsoft.com/office/powerpoint/2010/main" val="33044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Esses documentos no passado eram muito rudimentares, confeccionados de acordo com a técnicas e materiais disponíveis, caracterizando assim o começo da Cartografia. (DUARTE, 2002)</a:t>
            </a:r>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8</a:t>
            </a:fld>
            <a:endParaRPr lang="pt-BR"/>
          </a:p>
        </p:txBody>
      </p:sp>
    </p:spTree>
    <p:extLst>
      <p:ext uri="{BB962C8B-B14F-4D97-AF65-F5344CB8AC3E}">
        <p14:creationId xmlns:p14="http://schemas.microsoft.com/office/powerpoint/2010/main" val="2040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sz="1200" dirty="0"/>
              <a:t>Era um tablete de argila cozida contendo traços que indicam a presença de um rio ladeado por montanhas, datado de aproximadamente . Representa um vale, representação da antiga Mesopotâmia (atual Iraque) (Carvalho e Araújo, 2008).</a:t>
            </a:r>
          </a:p>
          <a:p>
            <a:pPr lvl="0" algn="just">
              <a:buFont typeface="Wingdings" panose="05000000000000000000" pitchFamily="2" charset="2"/>
              <a:buChar char="Ø"/>
            </a:pPr>
            <a:endParaRPr lang="pt-BR" sz="1200" b="1" dirty="0"/>
          </a:p>
          <a:p>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9</a:t>
            </a:fld>
            <a:endParaRPr lang="pt-BR"/>
          </a:p>
        </p:txBody>
      </p:sp>
    </p:spTree>
    <p:extLst>
      <p:ext uri="{BB962C8B-B14F-4D97-AF65-F5344CB8AC3E}">
        <p14:creationId xmlns:p14="http://schemas.microsoft.com/office/powerpoint/2010/main" val="195943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lgn="just">
              <a:buFont typeface="Wingdings" panose="05000000000000000000" pitchFamily="2" charset="2"/>
              <a:buNone/>
            </a:pPr>
            <a:r>
              <a:rPr lang="pt-BR" dirty="0"/>
              <a:t>Gregos deram impulso a Cartografia influenciando na elaboração </a:t>
            </a:r>
          </a:p>
          <a:p>
            <a:pPr lvl="0" algn="just">
              <a:buFont typeface="Wingdings" panose="05000000000000000000" pitchFamily="2" charset="2"/>
              <a:buNone/>
            </a:pPr>
            <a:endParaRPr lang="pt-BR" dirty="0"/>
          </a:p>
          <a:p>
            <a:pPr lvl="0" algn="just">
              <a:buFont typeface="Wingdings" panose="05000000000000000000" pitchFamily="2" charset="2"/>
              <a:buNone/>
            </a:pPr>
            <a:r>
              <a:rPr lang="pt-BR" dirty="0"/>
              <a:t>Na idade média há pouca referências de evolução da cartografia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t-BR" dirty="0"/>
              <a:t>os </a:t>
            </a:r>
            <a:r>
              <a:rPr lang="pt-BR" dirty="0" err="1"/>
              <a:t>portulanos</a:t>
            </a:r>
            <a:r>
              <a:rPr lang="pt-BR" dirty="0"/>
              <a:t> (carta com a posição do portos de diferentes países com indicação de norte e sul).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t-BR" dirty="0"/>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t-BR" dirty="0"/>
              <a:t>Na Idade Moderna trouxe a necessidade de conhecimentos mais precisos da regiões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t-BR" sz="1200" b="0" i="0" kern="1200" dirty="0">
                <a:solidFill>
                  <a:schemeClr val="tx1"/>
                </a:solidFill>
                <a:effectLst/>
                <a:latin typeface="+mn-lt"/>
                <a:ea typeface="+mn-ea"/>
                <a:cs typeface="+mn-cs"/>
              </a:rPr>
              <a:t> </a:t>
            </a:r>
            <a:r>
              <a:rPr lang="pt-BR" sz="1200" b="1" i="0" kern="1200" dirty="0">
                <a:solidFill>
                  <a:schemeClr val="tx1"/>
                </a:solidFill>
                <a:effectLst/>
                <a:latin typeface="+mn-lt"/>
                <a:ea typeface="+mn-ea"/>
                <a:cs typeface="+mn-cs"/>
              </a:rPr>
              <a:t>Litografia</a:t>
            </a:r>
            <a:r>
              <a:rPr lang="pt-BR" sz="1200" b="0" i="0" kern="1200" dirty="0">
                <a:solidFill>
                  <a:schemeClr val="tx1"/>
                </a:solidFill>
                <a:effectLst/>
                <a:latin typeface="+mn-lt"/>
                <a:ea typeface="+mn-ea"/>
                <a:cs typeface="+mn-cs"/>
              </a:rPr>
              <a:t> (do grego - </a:t>
            </a:r>
            <a:r>
              <a:rPr lang="pt-BR" sz="1200" b="0" i="0" kern="1200" dirty="0" err="1">
                <a:solidFill>
                  <a:schemeClr val="tx1"/>
                </a:solidFill>
                <a:effectLst/>
                <a:latin typeface="+mn-lt"/>
                <a:ea typeface="+mn-ea"/>
                <a:cs typeface="+mn-cs"/>
              </a:rPr>
              <a:t>lithos</a:t>
            </a:r>
            <a:r>
              <a:rPr lang="pt-BR" sz="1200" b="0" i="0" kern="1200" dirty="0">
                <a:solidFill>
                  <a:schemeClr val="tx1"/>
                </a:solidFill>
                <a:effectLst/>
                <a:latin typeface="+mn-lt"/>
                <a:ea typeface="+mn-ea"/>
                <a:cs typeface="+mn-cs"/>
              </a:rPr>
              <a:t> = pedra e grafia = escrita</a:t>
            </a:r>
            <a:endParaRPr lang="pt-BR" dirty="0"/>
          </a:p>
          <a:p>
            <a:pPr lvl="0" algn="just">
              <a:buFont typeface="Wingdings" panose="05000000000000000000" pitchFamily="2" charset="2"/>
              <a:buNone/>
            </a:pPr>
            <a:endParaRPr lang="pt-BR" dirty="0"/>
          </a:p>
        </p:txBody>
      </p:sp>
      <p:sp>
        <p:nvSpPr>
          <p:cNvPr id="4" name="Espaço Reservado para Número de Slide 3"/>
          <p:cNvSpPr>
            <a:spLocks noGrp="1"/>
          </p:cNvSpPr>
          <p:nvPr>
            <p:ph type="sldNum" sz="quarter" idx="10"/>
          </p:nvPr>
        </p:nvSpPr>
        <p:spPr/>
        <p:txBody>
          <a:bodyPr/>
          <a:lstStyle/>
          <a:p>
            <a:fld id="{DD1496CC-2C71-4393-9405-348B073FEFC8}" type="slidenum">
              <a:rPr lang="pt-BR" smtClean="0"/>
              <a:t>10</a:t>
            </a:fld>
            <a:endParaRPr lang="pt-BR"/>
          </a:p>
        </p:txBody>
      </p:sp>
    </p:spTree>
    <p:extLst>
      <p:ext uri="{BB962C8B-B14F-4D97-AF65-F5344CB8AC3E}">
        <p14:creationId xmlns:p14="http://schemas.microsoft.com/office/powerpoint/2010/main" val="171622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69E9C41-D9C6-4AA6-B7D1-565E5DCD431E}" type="datetime1">
              <a:rPr lang="pt-BR" smtClean="0"/>
              <a:t>20/03/2023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033016F-F31A-4489-AEA4-1867C7402687}" type="datetime1">
              <a:rPr lang="pt-BR" smtClean="0"/>
              <a:t>20/03/2023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56F62F1-2469-4B4D-81EA-7D263A823F13}" type="datetime1">
              <a:rPr lang="pt-BR" smtClean="0"/>
              <a:t>20/03/2023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A8312CEB-6AA1-3EC1-448E-D9BA9366C2FF}"/>
              </a:ext>
            </a:extLst>
          </p:cNvPr>
          <p:cNvGrpSpPr>
            <a:grpSpLocks/>
          </p:cNvGrpSpPr>
          <p:nvPr/>
        </p:nvGrpSpPr>
        <p:grpSpPr bwMode="auto">
          <a:xfrm>
            <a:off x="0" y="0"/>
            <a:ext cx="9144000" cy="6856413"/>
            <a:chOff x="0" y="0"/>
            <a:chExt cx="5760" cy="4319"/>
          </a:xfrm>
        </p:grpSpPr>
        <p:sp>
          <p:nvSpPr>
            <p:cNvPr id="18435" name="Freeform 3">
              <a:extLst>
                <a:ext uri="{FF2B5EF4-FFF2-40B4-BE49-F238E27FC236}">
                  <a16:creationId xmlns:a16="http://schemas.microsoft.com/office/drawing/2014/main" id="{D55996BC-99ED-2E69-62DB-D031FBB00B13}"/>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36" name="Freeform 4">
              <a:extLst>
                <a:ext uri="{FF2B5EF4-FFF2-40B4-BE49-F238E27FC236}">
                  <a16:creationId xmlns:a16="http://schemas.microsoft.com/office/drawing/2014/main" id="{5EBFF358-088C-F3A8-80C9-44F0FA029FF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37" name="Freeform 5">
              <a:extLst>
                <a:ext uri="{FF2B5EF4-FFF2-40B4-BE49-F238E27FC236}">
                  <a16:creationId xmlns:a16="http://schemas.microsoft.com/office/drawing/2014/main" id="{1D6D611A-F832-75A3-B425-1C2BCF88A8B3}"/>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38" name="Freeform 6">
              <a:extLst>
                <a:ext uri="{FF2B5EF4-FFF2-40B4-BE49-F238E27FC236}">
                  <a16:creationId xmlns:a16="http://schemas.microsoft.com/office/drawing/2014/main" id="{EABC6213-AAE4-0347-14B9-008310EE735C}"/>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39" name="Freeform 7">
              <a:extLst>
                <a:ext uri="{FF2B5EF4-FFF2-40B4-BE49-F238E27FC236}">
                  <a16:creationId xmlns:a16="http://schemas.microsoft.com/office/drawing/2014/main" id="{6A71EE38-AA1A-0DAA-073E-95C1D4E6E25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8440" name="Freeform 8">
              <a:extLst>
                <a:ext uri="{FF2B5EF4-FFF2-40B4-BE49-F238E27FC236}">
                  <a16:creationId xmlns:a16="http://schemas.microsoft.com/office/drawing/2014/main" id="{4C27750B-7481-3845-43A3-177ABF032D69}"/>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1" name="Freeform 9">
              <a:extLst>
                <a:ext uri="{FF2B5EF4-FFF2-40B4-BE49-F238E27FC236}">
                  <a16:creationId xmlns:a16="http://schemas.microsoft.com/office/drawing/2014/main" id="{C23066DA-270F-197C-5AA2-295115487929}"/>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2" name="Freeform 10">
              <a:extLst>
                <a:ext uri="{FF2B5EF4-FFF2-40B4-BE49-F238E27FC236}">
                  <a16:creationId xmlns:a16="http://schemas.microsoft.com/office/drawing/2014/main" id="{75453101-287C-BA7F-C655-EB52ABAD8E04}"/>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3" name="Freeform 11">
              <a:extLst>
                <a:ext uri="{FF2B5EF4-FFF2-40B4-BE49-F238E27FC236}">
                  <a16:creationId xmlns:a16="http://schemas.microsoft.com/office/drawing/2014/main" id="{46AE52AE-959F-4270-0A13-9E73468BFD59}"/>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4" name="Freeform 12">
              <a:extLst>
                <a:ext uri="{FF2B5EF4-FFF2-40B4-BE49-F238E27FC236}">
                  <a16:creationId xmlns:a16="http://schemas.microsoft.com/office/drawing/2014/main" id="{56B066F5-D2DD-3AD6-9138-A591B3AFAA23}"/>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5" name="Freeform 13">
              <a:extLst>
                <a:ext uri="{FF2B5EF4-FFF2-40B4-BE49-F238E27FC236}">
                  <a16:creationId xmlns:a16="http://schemas.microsoft.com/office/drawing/2014/main" id="{96837220-5AC9-AF44-138B-E11234BCACAA}"/>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6" name="Freeform 14">
              <a:extLst>
                <a:ext uri="{FF2B5EF4-FFF2-40B4-BE49-F238E27FC236}">
                  <a16:creationId xmlns:a16="http://schemas.microsoft.com/office/drawing/2014/main" id="{6D63A968-F432-0849-BA0F-008A70336622}"/>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7" name="Freeform 15">
              <a:extLst>
                <a:ext uri="{FF2B5EF4-FFF2-40B4-BE49-F238E27FC236}">
                  <a16:creationId xmlns:a16="http://schemas.microsoft.com/office/drawing/2014/main" id="{C43A87DC-EEE0-B0C0-C3FB-13D90448E096}"/>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8" name="Freeform 16">
              <a:extLst>
                <a:ext uri="{FF2B5EF4-FFF2-40B4-BE49-F238E27FC236}">
                  <a16:creationId xmlns:a16="http://schemas.microsoft.com/office/drawing/2014/main" id="{43C278A2-8144-6F80-3EC3-833E52B77BBB}"/>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49" name="Freeform 17">
              <a:extLst>
                <a:ext uri="{FF2B5EF4-FFF2-40B4-BE49-F238E27FC236}">
                  <a16:creationId xmlns:a16="http://schemas.microsoft.com/office/drawing/2014/main" id="{E6ECE463-F234-DBD2-F4D3-735C424E3A60}"/>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0" name="Freeform 18">
              <a:extLst>
                <a:ext uri="{FF2B5EF4-FFF2-40B4-BE49-F238E27FC236}">
                  <a16:creationId xmlns:a16="http://schemas.microsoft.com/office/drawing/2014/main" id="{820FBA6F-9848-B657-66CE-36E3764B3E26}"/>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1" name="Freeform 19">
              <a:extLst>
                <a:ext uri="{FF2B5EF4-FFF2-40B4-BE49-F238E27FC236}">
                  <a16:creationId xmlns:a16="http://schemas.microsoft.com/office/drawing/2014/main" id="{BDDC90F8-C844-14EF-E1A3-5C225DB235C3}"/>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2" name="Freeform 20">
              <a:extLst>
                <a:ext uri="{FF2B5EF4-FFF2-40B4-BE49-F238E27FC236}">
                  <a16:creationId xmlns:a16="http://schemas.microsoft.com/office/drawing/2014/main" id="{A4149370-AFF6-5016-B615-F6780FAF1248}"/>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3" name="Freeform 21">
              <a:extLst>
                <a:ext uri="{FF2B5EF4-FFF2-40B4-BE49-F238E27FC236}">
                  <a16:creationId xmlns:a16="http://schemas.microsoft.com/office/drawing/2014/main" id="{73ECB822-3C71-F50C-FC55-4C2500D8E4A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4" name="Freeform 22">
              <a:extLst>
                <a:ext uri="{FF2B5EF4-FFF2-40B4-BE49-F238E27FC236}">
                  <a16:creationId xmlns:a16="http://schemas.microsoft.com/office/drawing/2014/main" id="{4A9A9A61-9197-A272-4C31-1278B50E41F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5" name="Freeform 23">
              <a:extLst>
                <a:ext uri="{FF2B5EF4-FFF2-40B4-BE49-F238E27FC236}">
                  <a16:creationId xmlns:a16="http://schemas.microsoft.com/office/drawing/2014/main" id="{C1A7F6FA-29B9-BF7B-49D1-E3E54B48C1E2}"/>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8456" name="Freeform 24">
              <a:extLst>
                <a:ext uri="{FF2B5EF4-FFF2-40B4-BE49-F238E27FC236}">
                  <a16:creationId xmlns:a16="http://schemas.microsoft.com/office/drawing/2014/main" id="{35E9CF01-599C-5DE0-503A-8D729DE5D21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7" name="Freeform 25">
              <a:extLst>
                <a:ext uri="{FF2B5EF4-FFF2-40B4-BE49-F238E27FC236}">
                  <a16:creationId xmlns:a16="http://schemas.microsoft.com/office/drawing/2014/main" id="{AABB3083-D139-59B3-747A-DD8E313A771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8" name="Freeform 26">
              <a:extLst>
                <a:ext uri="{FF2B5EF4-FFF2-40B4-BE49-F238E27FC236}">
                  <a16:creationId xmlns:a16="http://schemas.microsoft.com/office/drawing/2014/main" id="{94105A70-42C7-297C-F4FF-52F7A439EE9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59" name="Freeform 27">
              <a:extLst>
                <a:ext uri="{FF2B5EF4-FFF2-40B4-BE49-F238E27FC236}">
                  <a16:creationId xmlns:a16="http://schemas.microsoft.com/office/drawing/2014/main" id="{820DD9C4-2618-B421-47E3-58DD9E65DA6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0" name="Freeform 28">
              <a:extLst>
                <a:ext uri="{FF2B5EF4-FFF2-40B4-BE49-F238E27FC236}">
                  <a16:creationId xmlns:a16="http://schemas.microsoft.com/office/drawing/2014/main" id="{39356561-1FD6-F085-67C1-F1FDE1070DA2}"/>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1" name="Freeform 29">
              <a:extLst>
                <a:ext uri="{FF2B5EF4-FFF2-40B4-BE49-F238E27FC236}">
                  <a16:creationId xmlns:a16="http://schemas.microsoft.com/office/drawing/2014/main" id="{F0437640-42A5-F346-4D36-3BE09E731C0B}"/>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2" name="Freeform 30">
              <a:extLst>
                <a:ext uri="{FF2B5EF4-FFF2-40B4-BE49-F238E27FC236}">
                  <a16:creationId xmlns:a16="http://schemas.microsoft.com/office/drawing/2014/main" id="{1F09346C-8616-38D5-DD06-CB6D141DD02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3" name="Freeform 31">
              <a:extLst>
                <a:ext uri="{FF2B5EF4-FFF2-40B4-BE49-F238E27FC236}">
                  <a16:creationId xmlns:a16="http://schemas.microsoft.com/office/drawing/2014/main" id="{B4F58137-8986-B95B-6943-A15389C3311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4" name="Freeform 32">
              <a:extLst>
                <a:ext uri="{FF2B5EF4-FFF2-40B4-BE49-F238E27FC236}">
                  <a16:creationId xmlns:a16="http://schemas.microsoft.com/office/drawing/2014/main" id="{462433C4-E592-F4C6-B1D1-205C90CD070E}"/>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5" name="Freeform 33">
              <a:extLst>
                <a:ext uri="{FF2B5EF4-FFF2-40B4-BE49-F238E27FC236}">
                  <a16:creationId xmlns:a16="http://schemas.microsoft.com/office/drawing/2014/main" id="{8F47A429-F44C-3012-6825-91D8960DA329}"/>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6" name="Freeform 34">
              <a:extLst>
                <a:ext uri="{FF2B5EF4-FFF2-40B4-BE49-F238E27FC236}">
                  <a16:creationId xmlns:a16="http://schemas.microsoft.com/office/drawing/2014/main" id="{8DF34FD9-7635-AD0B-0177-BA526129E02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7" name="Freeform 35">
              <a:extLst>
                <a:ext uri="{FF2B5EF4-FFF2-40B4-BE49-F238E27FC236}">
                  <a16:creationId xmlns:a16="http://schemas.microsoft.com/office/drawing/2014/main" id="{9359F0C9-5251-4D78-E7F0-6F90CE8E7708}"/>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8" name="Freeform 36">
              <a:extLst>
                <a:ext uri="{FF2B5EF4-FFF2-40B4-BE49-F238E27FC236}">
                  <a16:creationId xmlns:a16="http://schemas.microsoft.com/office/drawing/2014/main" id="{D24D2422-69B2-33F1-0B94-BC1466601873}"/>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69" name="Freeform 37">
              <a:extLst>
                <a:ext uri="{FF2B5EF4-FFF2-40B4-BE49-F238E27FC236}">
                  <a16:creationId xmlns:a16="http://schemas.microsoft.com/office/drawing/2014/main" id="{78CDAB5F-1CA3-68AE-A1EB-AA9F3545090A}"/>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70" name="Freeform 38">
              <a:extLst>
                <a:ext uri="{FF2B5EF4-FFF2-40B4-BE49-F238E27FC236}">
                  <a16:creationId xmlns:a16="http://schemas.microsoft.com/office/drawing/2014/main" id="{B2899E2E-F0E3-BABB-6E4D-F58695D06F4A}"/>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8471" name="Group 39">
              <a:extLst>
                <a:ext uri="{FF2B5EF4-FFF2-40B4-BE49-F238E27FC236}">
                  <a16:creationId xmlns:a16="http://schemas.microsoft.com/office/drawing/2014/main" id="{6C6F5E27-AD66-86D6-4339-E6875C446442}"/>
                </a:ext>
              </a:extLst>
            </p:cNvPr>
            <p:cNvGrpSpPr>
              <a:grpSpLocks/>
            </p:cNvGrpSpPr>
            <p:nvPr userDrawn="1"/>
          </p:nvGrpSpPr>
          <p:grpSpPr bwMode="auto">
            <a:xfrm>
              <a:off x="0" y="1632"/>
              <a:ext cx="5758" cy="1858"/>
              <a:chOff x="0" y="1632"/>
              <a:chExt cx="5758" cy="1858"/>
            </a:xfrm>
          </p:grpSpPr>
          <p:sp>
            <p:nvSpPr>
              <p:cNvPr id="18472" name="Freeform 40">
                <a:extLst>
                  <a:ext uri="{FF2B5EF4-FFF2-40B4-BE49-F238E27FC236}">
                    <a16:creationId xmlns:a16="http://schemas.microsoft.com/office/drawing/2014/main" id="{9BCB5FB2-95D9-310C-4495-8BF47C8B8F35}"/>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8473" name="Freeform 41">
                <a:extLst>
                  <a:ext uri="{FF2B5EF4-FFF2-40B4-BE49-F238E27FC236}">
                    <a16:creationId xmlns:a16="http://schemas.microsoft.com/office/drawing/2014/main" id="{352CF6E4-7675-B3FC-1178-B1F7BE053B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18474" name="Rectangle 42">
            <a:extLst>
              <a:ext uri="{FF2B5EF4-FFF2-40B4-BE49-F238E27FC236}">
                <a16:creationId xmlns:a16="http://schemas.microsoft.com/office/drawing/2014/main" id="{D1386421-D56A-7A4A-5CE7-70D657A6864D}"/>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pt-BR" altLang="pt-BR" noProof="0"/>
              <a:t>Clique para editar o estilo do título mestre</a:t>
            </a:r>
          </a:p>
        </p:txBody>
      </p:sp>
      <p:sp>
        <p:nvSpPr>
          <p:cNvPr id="18475" name="Rectangle 43">
            <a:extLst>
              <a:ext uri="{FF2B5EF4-FFF2-40B4-BE49-F238E27FC236}">
                <a16:creationId xmlns:a16="http://schemas.microsoft.com/office/drawing/2014/main" id="{2B0A73DA-677C-B1FB-F9E2-48D602C5341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pt-BR" altLang="pt-BR" noProof="0"/>
              <a:t>Clique para editar o estilo do subtítulo mestre</a:t>
            </a:r>
          </a:p>
        </p:txBody>
      </p:sp>
      <p:sp>
        <p:nvSpPr>
          <p:cNvPr id="18476" name="Rectangle 44">
            <a:extLst>
              <a:ext uri="{FF2B5EF4-FFF2-40B4-BE49-F238E27FC236}">
                <a16:creationId xmlns:a16="http://schemas.microsoft.com/office/drawing/2014/main" id="{C9BD999E-8229-9B0C-9C50-0333E006145F}"/>
              </a:ext>
            </a:extLst>
          </p:cNvPr>
          <p:cNvSpPr>
            <a:spLocks noGrp="1" noChangeArrowheads="1"/>
          </p:cNvSpPr>
          <p:nvPr>
            <p:ph type="dt" sz="quarter" idx="2"/>
          </p:nvPr>
        </p:nvSpPr>
        <p:spPr/>
        <p:txBody>
          <a:bodyPr/>
          <a:lstStyle>
            <a:lvl1pPr>
              <a:defRPr/>
            </a:lvl1pPr>
          </a:lstStyle>
          <a:p>
            <a:endParaRPr lang="pt-BR" altLang="pt-BR"/>
          </a:p>
        </p:txBody>
      </p:sp>
      <p:sp>
        <p:nvSpPr>
          <p:cNvPr id="18477" name="Rectangle 45">
            <a:extLst>
              <a:ext uri="{FF2B5EF4-FFF2-40B4-BE49-F238E27FC236}">
                <a16:creationId xmlns:a16="http://schemas.microsoft.com/office/drawing/2014/main" id="{DA234394-FD75-ABE6-38E7-B287C6080209}"/>
              </a:ext>
            </a:extLst>
          </p:cNvPr>
          <p:cNvSpPr>
            <a:spLocks noGrp="1" noChangeArrowheads="1"/>
          </p:cNvSpPr>
          <p:nvPr>
            <p:ph type="ftr" sz="quarter" idx="3"/>
          </p:nvPr>
        </p:nvSpPr>
        <p:spPr/>
        <p:txBody>
          <a:bodyPr/>
          <a:lstStyle>
            <a:lvl1pPr>
              <a:defRPr/>
            </a:lvl1pPr>
          </a:lstStyle>
          <a:p>
            <a:endParaRPr lang="pt-BR" altLang="pt-BR"/>
          </a:p>
        </p:txBody>
      </p:sp>
      <p:sp>
        <p:nvSpPr>
          <p:cNvPr id="18478" name="Rectangle 46">
            <a:extLst>
              <a:ext uri="{FF2B5EF4-FFF2-40B4-BE49-F238E27FC236}">
                <a16:creationId xmlns:a16="http://schemas.microsoft.com/office/drawing/2014/main" id="{8B3A367E-7EAC-815E-A09A-65BB8D7C19E8}"/>
              </a:ext>
            </a:extLst>
          </p:cNvPr>
          <p:cNvSpPr>
            <a:spLocks noGrp="1" noChangeArrowheads="1"/>
          </p:cNvSpPr>
          <p:nvPr>
            <p:ph type="sldNum" sz="quarter" idx="4"/>
          </p:nvPr>
        </p:nvSpPr>
        <p:spPr/>
        <p:txBody>
          <a:bodyPr/>
          <a:lstStyle>
            <a:lvl1pPr>
              <a:defRPr/>
            </a:lvl1pPr>
          </a:lstStyle>
          <a:p>
            <a:fld id="{75AC36CE-4C86-4EF4-848B-FCF41844A5D4}" type="slidenum">
              <a:rPr lang="pt-BR" altLang="pt-BR"/>
              <a:pPr/>
              <a:t>‹nº›</a:t>
            </a:fld>
            <a:endParaRPr lang="pt-BR" altLang="pt-BR"/>
          </a:p>
        </p:txBody>
      </p:sp>
    </p:spTree>
    <p:extLst>
      <p:ext uri="{BB962C8B-B14F-4D97-AF65-F5344CB8AC3E}">
        <p14:creationId xmlns:p14="http://schemas.microsoft.com/office/powerpoint/2010/main" val="62194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F3C61-A2D1-0333-6F42-A4D3FE1ABA7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2DD7008-0924-4FCD-114C-B0FB0EB2254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2C64860-951E-3313-4ACB-A3BB24A3E7C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4CEBD3F9-5519-5846-3C68-EDB53A68F29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0AA504C-197F-7DE3-381F-D81392C2774E}"/>
              </a:ext>
            </a:extLst>
          </p:cNvPr>
          <p:cNvSpPr>
            <a:spLocks noGrp="1"/>
          </p:cNvSpPr>
          <p:nvPr>
            <p:ph type="sldNum" sz="quarter" idx="12"/>
          </p:nvPr>
        </p:nvSpPr>
        <p:spPr/>
        <p:txBody>
          <a:bodyPr/>
          <a:lstStyle>
            <a:lvl1pPr>
              <a:defRPr/>
            </a:lvl1pPr>
          </a:lstStyle>
          <a:p>
            <a:fld id="{A08C594B-A245-4E98-9113-B033D77FD497}" type="slidenum">
              <a:rPr lang="pt-BR" altLang="pt-BR"/>
              <a:pPr/>
              <a:t>‹nº›</a:t>
            </a:fld>
            <a:endParaRPr lang="pt-BR" altLang="pt-BR"/>
          </a:p>
        </p:txBody>
      </p:sp>
    </p:spTree>
    <p:extLst>
      <p:ext uri="{BB962C8B-B14F-4D97-AF65-F5344CB8AC3E}">
        <p14:creationId xmlns:p14="http://schemas.microsoft.com/office/powerpoint/2010/main" val="311505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146EA-5AE7-FD13-6EDD-D9DEC9D1B0A8}"/>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72BD309-BE98-01DD-C89F-D3D1F1D789F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A2C3EDF-4A9A-2872-C9B9-D43752FECB6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FFEE590-32C4-3525-BC5E-AC75E697BEB8}"/>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4FCA589-CA51-6FDB-1250-F5BCC78C3414}"/>
              </a:ext>
            </a:extLst>
          </p:cNvPr>
          <p:cNvSpPr>
            <a:spLocks noGrp="1"/>
          </p:cNvSpPr>
          <p:nvPr>
            <p:ph type="sldNum" sz="quarter" idx="12"/>
          </p:nvPr>
        </p:nvSpPr>
        <p:spPr/>
        <p:txBody>
          <a:bodyPr/>
          <a:lstStyle>
            <a:lvl1pPr>
              <a:defRPr/>
            </a:lvl1pPr>
          </a:lstStyle>
          <a:p>
            <a:fld id="{74B4477A-18B8-41EF-9099-04A8C41AAB2B}" type="slidenum">
              <a:rPr lang="pt-BR" altLang="pt-BR"/>
              <a:pPr/>
              <a:t>‹nº›</a:t>
            </a:fld>
            <a:endParaRPr lang="pt-BR" altLang="pt-BR"/>
          </a:p>
        </p:txBody>
      </p:sp>
    </p:spTree>
    <p:extLst>
      <p:ext uri="{BB962C8B-B14F-4D97-AF65-F5344CB8AC3E}">
        <p14:creationId xmlns:p14="http://schemas.microsoft.com/office/powerpoint/2010/main" val="275152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60EEA-1208-338F-E5B2-646589789E6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2CCBF38-BC07-51A2-9D83-3109BB849AA9}"/>
              </a:ext>
            </a:extLst>
          </p:cNvPr>
          <p:cNvSpPr>
            <a:spLocks noGrp="1"/>
          </p:cNvSpPr>
          <p:nvPr>
            <p:ph sz="half" idx="1"/>
          </p:nvPr>
        </p:nvSpPr>
        <p:spPr>
          <a:xfrm>
            <a:off x="457200" y="1600200"/>
            <a:ext cx="4038600" cy="45307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A72DBE9-80A2-F976-AD82-93D6F7EA29CB}"/>
              </a:ext>
            </a:extLst>
          </p:cNvPr>
          <p:cNvSpPr>
            <a:spLocks noGrp="1"/>
          </p:cNvSpPr>
          <p:nvPr>
            <p:ph sz="half" idx="2"/>
          </p:nvPr>
        </p:nvSpPr>
        <p:spPr>
          <a:xfrm>
            <a:off x="4648200" y="1600200"/>
            <a:ext cx="4038600" cy="45307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60D0F83-F66B-FA71-B799-1B2ADB01614B}"/>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A94B1BC-531D-2663-0597-E6410B4EBD9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141DE9E0-7474-727C-82E3-C67D27BC5A23}"/>
              </a:ext>
            </a:extLst>
          </p:cNvPr>
          <p:cNvSpPr>
            <a:spLocks noGrp="1"/>
          </p:cNvSpPr>
          <p:nvPr>
            <p:ph type="sldNum" sz="quarter" idx="12"/>
          </p:nvPr>
        </p:nvSpPr>
        <p:spPr/>
        <p:txBody>
          <a:bodyPr/>
          <a:lstStyle>
            <a:lvl1pPr>
              <a:defRPr/>
            </a:lvl1pPr>
          </a:lstStyle>
          <a:p>
            <a:fld id="{35BD2ED9-6B89-49AD-B7F3-DAB215061872}" type="slidenum">
              <a:rPr lang="pt-BR" altLang="pt-BR"/>
              <a:pPr/>
              <a:t>‹nº›</a:t>
            </a:fld>
            <a:endParaRPr lang="pt-BR" altLang="pt-BR"/>
          </a:p>
        </p:txBody>
      </p:sp>
    </p:spTree>
    <p:extLst>
      <p:ext uri="{BB962C8B-B14F-4D97-AF65-F5344CB8AC3E}">
        <p14:creationId xmlns:p14="http://schemas.microsoft.com/office/powerpoint/2010/main" val="398777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B5658-636F-E24F-DCA3-5D984B8E04A8}"/>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D2AB11A-DA5F-4164-C6A8-3EDD2F8D39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1A89698-1CCD-534C-0621-AC79D72E04EE}"/>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F185C5B-365D-D605-0A79-7324AF0278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820AE94-F9AD-1EC6-5F0B-DC99714174F0}"/>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723921D-11AE-62CE-9532-D9581128FF37}"/>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138DADE0-AAC0-B0CF-4CC4-04DB29B4AE00}"/>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C4F6AD25-3BBE-DEDA-3035-0FBA6C0B9A99}"/>
              </a:ext>
            </a:extLst>
          </p:cNvPr>
          <p:cNvSpPr>
            <a:spLocks noGrp="1"/>
          </p:cNvSpPr>
          <p:nvPr>
            <p:ph type="sldNum" sz="quarter" idx="12"/>
          </p:nvPr>
        </p:nvSpPr>
        <p:spPr/>
        <p:txBody>
          <a:bodyPr/>
          <a:lstStyle>
            <a:lvl1pPr>
              <a:defRPr/>
            </a:lvl1pPr>
          </a:lstStyle>
          <a:p>
            <a:fld id="{CD897BA4-281A-447C-B005-1A8C1779712D}" type="slidenum">
              <a:rPr lang="pt-BR" altLang="pt-BR"/>
              <a:pPr/>
              <a:t>‹nº›</a:t>
            </a:fld>
            <a:endParaRPr lang="pt-BR" altLang="pt-BR"/>
          </a:p>
        </p:txBody>
      </p:sp>
    </p:spTree>
    <p:extLst>
      <p:ext uri="{BB962C8B-B14F-4D97-AF65-F5344CB8AC3E}">
        <p14:creationId xmlns:p14="http://schemas.microsoft.com/office/powerpoint/2010/main" val="226515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8EE3-923B-2C35-22CC-AFF3A65D054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2295ECD-54EB-6A8A-B510-425DEE66F04F}"/>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7DC60A11-3352-B92A-3EAA-DE87688BC9D9}"/>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8A13C198-BAD3-6D15-02A6-1AA06DF4ECAA}"/>
              </a:ext>
            </a:extLst>
          </p:cNvPr>
          <p:cNvSpPr>
            <a:spLocks noGrp="1"/>
          </p:cNvSpPr>
          <p:nvPr>
            <p:ph type="sldNum" sz="quarter" idx="12"/>
          </p:nvPr>
        </p:nvSpPr>
        <p:spPr/>
        <p:txBody>
          <a:bodyPr/>
          <a:lstStyle>
            <a:lvl1pPr>
              <a:defRPr/>
            </a:lvl1pPr>
          </a:lstStyle>
          <a:p>
            <a:fld id="{8F869D97-3B65-461F-88B4-A523B46B130A}" type="slidenum">
              <a:rPr lang="pt-BR" altLang="pt-BR"/>
              <a:pPr/>
              <a:t>‹nº›</a:t>
            </a:fld>
            <a:endParaRPr lang="pt-BR" altLang="pt-BR"/>
          </a:p>
        </p:txBody>
      </p:sp>
    </p:spTree>
    <p:extLst>
      <p:ext uri="{BB962C8B-B14F-4D97-AF65-F5344CB8AC3E}">
        <p14:creationId xmlns:p14="http://schemas.microsoft.com/office/powerpoint/2010/main" val="2824988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CC9B55E-E39E-32A2-786F-7C77CD91D4E1}"/>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31F73293-1054-2C2C-CB22-3891187288EE}"/>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CBC7280D-4380-4499-45D2-8BC4488F81F9}"/>
              </a:ext>
            </a:extLst>
          </p:cNvPr>
          <p:cNvSpPr>
            <a:spLocks noGrp="1"/>
          </p:cNvSpPr>
          <p:nvPr>
            <p:ph type="sldNum" sz="quarter" idx="12"/>
          </p:nvPr>
        </p:nvSpPr>
        <p:spPr/>
        <p:txBody>
          <a:bodyPr/>
          <a:lstStyle>
            <a:lvl1pPr>
              <a:defRPr/>
            </a:lvl1pPr>
          </a:lstStyle>
          <a:p>
            <a:fld id="{24CE31FE-5C2B-49EF-85B7-8317E2BFDF05}" type="slidenum">
              <a:rPr lang="pt-BR" altLang="pt-BR"/>
              <a:pPr/>
              <a:t>‹nº›</a:t>
            </a:fld>
            <a:endParaRPr lang="pt-BR" altLang="pt-BR"/>
          </a:p>
        </p:txBody>
      </p:sp>
    </p:spTree>
    <p:extLst>
      <p:ext uri="{BB962C8B-B14F-4D97-AF65-F5344CB8AC3E}">
        <p14:creationId xmlns:p14="http://schemas.microsoft.com/office/powerpoint/2010/main" val="3352294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A128E-96CE-62C9-D7E2-1886BBBA99D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B3F545F-1F68-B929-D5B9-1BAF0B9E95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B82C72F-1A3E-F5F0-7E7D-FFF6375550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4B8BA9D-3634-BCB8-68BE-F2AB18607182}"/>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47C3D26A-1237-470F-53AF-96AB5EFB554B}"/>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D3768673-6D3A-810D-43FC-8AACD057E99E}"/>
              </a:ext>
            </a:extLst>
          </p:cNvPr>
          <p:cNvSpPr>
            <a:spLocks noGrp="1"/>
          </p:cNvSpPr>
          <p:nvPr>
            <p:ph type="sldNum" sz="quarter" idx="12"/>
          </p:nvPr>
        </p:nvSpPr>
        <p:spPr/>
        <p:txBody>
          <a:bodyPr/>
          <a:lstStyle>
            <a:lvl1pPr>
              <a:defRPr/>
            </a:lvl1pPr>
          </a:lstStyle>
          <a:p>
            <a:fld id="{FC35FBCA-4BBD-4764-B5D6-706F8F9580E6}" type="slidenum">
              <a:rPr lang="pt-BR" altLang="pt-BR"/>
              <a:pPr/>
              <a:t>‹nº›</a:t>
            </a:fld>
            <a:endParaRPr lang="pt-BR" altLang="pt-BR"/>
          </a:p>
        </p:txBody>
      </p:sp>
    </p:spTree>
    <p:extLst>
      <p:ext uri="{BB962C8B-B14F-4D97-AF65-F5344CB8AC3E}">
        <p14:creationId xmlns:p14="http://schemas.microsoft.com/office/powerpoint/2010/main" val="138468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583B012-8072-4947-AC22-19633F93A60E}" type="datetime1">
              <a:rPr lang="pt-BR" smtClean="0"/>
              <a:t>20/03/2023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6FB6B-8B3A-6459-8E8C-8B823EF2351A}"/>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AC0F19C-7CDA-6DB6-D8D9-C71FAB193F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7E40F6A-E486-2726-EC46-943BA26410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6AD887-7C46-AB43-25A9-11C64105263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228231DF-2BA7-D921-CEFF-446A31915C0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8FB7BAE8-791A-F3E7-86D0-D03971B03AFE}"/>
              </a:ext>
            </a:extLst>
          </p:cNvPr>
          <p:cNvSpPr>
            <a:spLocks noGrp="1"/>
          </p:cNvSpPr>
          <p:nvPr>
            <p:ph type="sldNum" sz="quarter" idx="12"/>
          </p:nvPr>
        </p:nvSpPr>
        <p:spPr/>
        <p:txBody>
          <a:bodyPr/>
          <a:lstStyle>
            <a:lvl1pPr>
              <a:defRPr/>
            </a:lvl1pPr>
          </a:lstStyle>
          <a:p>
            <a:fld id="{09946B76-FFF8-4870-B6AC-6EFCF6285AE7}" type="slidenum">
              <a:rPr lang="pt-BR" altLang="pt-BR"/>
              <a:pPr/>
              <a:t>‹nº›</a:t>
            </a:fld>
            <a:endParaRPr lang="pt-BR" altLang="pt-BR"/>
          </a:p>
        </p:txBody>
      </p:sp>
    </p:spTree>
    <p:extLst>
      <p:ext uri="{BB962C8B-B14F-4D97-AF65-F5344CB8AC3E}">
        <p14:creationId xmlns:p14="http://schemas.microsoft.com/office/powerpoint/2010/main" val="461856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B8531-3E96-E8D9-7E50-0B022A94610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5A3E39F-86EC-C5F2-B911-5F1B39C6E74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A33084-F89A-8666-9EE3-9623CEFA118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2CC3DB2-8BD1-5BF4-C74E-B230D0420810}"/>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C8D7D58-58A2-C545-F8D3-0B8A7FB16822}"/>
              </a:ext>
            </a:extLst>
          </p:cNvPr>
          <p:cNvSpPr>
            <a:spLocks noGrp="1"/>
          </p:cNvSpPr>
          <p:nvPr>
            <p:ph type="sldNum" sz="quarter" idx="12"/>
          </p:nvPr>
        </p:nvSpPr>
        <p:spPr/>
        <p:txBody>
          <a:bodyPr/>
          <a:lstStyle>
            <a:lvl1pPr>
              <a:defRPr/>
            </a:lvl1pPr>
          </a:lstStyle>
          <a:p>
            <a:fld id="{0888D054-CE79-4E9F-AF8B-CA5BE6DBDC38}" type="slidenum">
              <a:rPr lang="pt-BR" altLang="pt-BR"/>
              <a:pPr/>
              <a:t>‹nº›</a:t>
            </a:fld>
            <a:endParaRPr lang="pt-BR" altLang="pt-BR"/>
          </a:p>
        </p:txBody>
      </p:sp>
    </p:spTree>
    <p:extLst>
      <p:ext uri="{BB962C8B-B14F-4D97-AF65-F5344CB8AC3E}">
        <p14:creationId xmlns:p14="http://schemas.microsoft.com/office/powerpoint/2010/main" val="422874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F4F2F-14DE-ECF2-689E-A28B626C39E7}"/>
              </a:ext>
            </a:extLst>
          </p:cNvPr>
          <p:cNvSpPr>
            <a:spLocks noGrp="1"/>
          </p:cNvSpPr>
          <p:nvPr>
            <p:ph type="title" orient="vert"/>
          </p:nvPr>
        </p:nvSpPr>
        <p:spPr>
          <a:xfrm>
            <a:off x="6629400" y="277813"/>
            <a:ext cx="2057400" cy="585311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70BB617-DA9F-16AE-6EE1-81F369324AE1}"/>
              </a:ext>
            </a:extLst>
          </p:cNvPr>
          <p:cNvSpPr>
            <a:spLocks noGrp="1"/>
          </p:cNvSpPr>
          <p:nvPr>
            <p:ph type="body" orient="vert" idx="1"/>
          </p:nvPr>
        </p:nvSpPr>
        <p:spPr>
          <a:xfrm>
            <a:off x="457200" y="277813"/>
            <a:ext cx="6019800" cy="585311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D327F55-15B1-15A2-3EF8-9E002E61806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4053BF9-0C69-05DA-43EB-F891C31BDFE6}"/>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483480C-391F-793B-F0E6-128CD38B49E2}"/>
              </a:ext>
            </a:extLst>
          </p:cNvPr>
          <p:cNvSpPr>
            <a:spLocks noGrp="1"/>
          </p:cNvSpPr>
          <p:nvPr>
            <p:ph type="sldNum" sz="quarter" idx="12"/>
          </p:nvPr>
        </p:nvSpPr>
        <p:spPr/>
        <p:txBody>
          <a:bodyPr/>
          <a:lstStyle>
            <a:lvl1pPr>
              <a:defRPr/>
            </a:lvl1pPr>
          </a:lstStyle>
          <a:p>
            <a:fld id="{AB114A6A-2EE3-40CE-B615-D7070C437B38}" type="slidenum">
              <a:rPr lang="pt-BR" altLang="pt-BR"/>
              <a:pPr/>
              <a:t>‹nº›</a:t>
            </a:fld>
            <a:endParaRPr lang="pt-BR" altLang="pt-BR"/>
          </a:p>
        </p:txBody>
      </p:sp>
    </p:spTree>
    <p:extLst>
      <p:ext uri="{BB962C8B-B14F-4D97-AF65-F5344CB8AC3E}">
        <p14:creationId xmlns:p14="http://schemas.microsoft.com/office/powerpoint/2010/main" val="3024479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02B98-D845-0934-676C-F108A83E96D3}"/>
              </a:ext>
            </a:extLst>
          </p:cNvPr>
          <p:cNvSpPr>
            <a:spLocks noGrp="1"/>
          </p:cNvSpPr>
          <p:nvPr>
            <p:ph type="title"/>
          </p:nvPr>
        </p:nvSpPr>
        <p:spPr>
          <a:xfrm>
            <a:off x="457200" y="277813"/>
            <a:ext cx="8229600" cy="1143000"/>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BACCC9C-62C3-C964-70F9-B1F56813172A}"/>
              </a:ext>
            </a:extLst>
          </p:cNvPr>
          <p:cNvSpPr>
            <a:spLocks noGrp="1"/>
          </p:cNvSpPr>
          <p:nvPr>
            <p:ph sz="half" idx="1"/>
          </p:nvPr>
        </p:nvSpPr>
        <p:spPr>
          <a:xfrm>
            <a:off x="457200" y="1600200"/>
            <a:ext cx="4038600" cy="45307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C5BFC2-2666-F897-5137-2ADF7DAF251F}"/>
              </a:ext>
            </a:extLst>
          </p:cNvPr>
          <p:cNvSpPr>
            <a:spLocks noGrp="1"/>
          </p:cNvSpPr>
          <p:nvPr>
            <p:ph sz="quarter" idx="2"/>
          </p:nvPr>
        </p:nvSpPr>
        <p:spPr>
          <a:xfrm>
            <a:off x="4648200" y="1600200"/>
            <a:ext cx="4038600" cy="21891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a:extLst>
              <a:ext uri="{FF2B5EF4-FFF2-40B4-BE49-F238E27FC236}">
                <a16:creationId xmlns:a16="http://schemas.microsoft.com/office/drawing/2014/main" id="{1D5CCA68-43E7-7E72-8C16-49BE665D33D0}"/>
              </a:ext>
            </a:extLst>
          </p:cNvPr>
          <p:cNvSpPr>
            <a:spLocks noGrp="1"/>
          </p:cNvSpPr>
          <p:nvPr>
            <p:ph sz="quarter" idx="3"/>
          </p:nvPr>
        </p:nvSpPr>
        <p:spPr>
          <a:xfrm>
            <a:off x="4648200" y="3941763"/>
            <a:ext cx="4038600" cy="218916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Data 5">
            <a:extLst>
              <a:ext uri="{FF2B5EF4-FFF2-40B4-BE49-F238E27FC236}">
                <a16:creationId xmlns:a16="http://schemas.microsoft.com/office/drawing/2014/main" id="{A6FCA69B-B255-66F0-91DF-2C5E68F008A5}"/>
              </a:ext>
            </a:extLst>
          </p:cNvPr>
          <p:cNvSpPr>
            <a:spLocks noGrp="1"/>
          </p:cNvSpPr>
          <p:nvPr>
            <p:ph type="dt" sz="half" idx="10"/>
          </p:nvPr>
        </p:nvSpPr>
        <p:spPr>
          <a:xfrm>
            <a:off x="457200" y="6243638"/>
            <a:ext cx="2133600" cy="457200"/>
          </a:xfrm>
        </p:spPr>
        <p:txBody>
          <a:bodyPr/>
          <a:lstStyle>
            <a:lvl1pPr>
              <a:defRPr/>
            </a:lvl1pPr>
          </a:lstStyle>
          <a:p>
            <a:endParaRPr lang="pt-BR" altLang="pt-BR"/>
          </a:p>
        </p:txBody>
      </p:sp>
      <p:sp>
        <p:nvSpPr>
          <p:cNvPr id="7" name="Espaço Reservado para Rodapé 6">
            <a:extLst>
              <a:ext uri="{FF2B5EF4-FFF2-40B4-BE49-F238E27FC236}">
                <a16:creationId xmlns:a16="http://schemas.microsoft.com/office/drawing/2014/main" id="{80094714-8F67-FF0F-4342-32069EAF66F9}"/>
              </a:ext>
            </a:extLst>
          </p:cNvPr>
          <p:cNvSpPr>
            <a:spLocks noGrp="1"/>
          </p:cNvSpPr>
          <p:nvPr>
            <p:ph type="ftr" sz="quarter" idx="11"/>
          </p:nvPr>
        </p:nvSpPr>
        <p:spPr>
          <a:xfrm>
            <a:off x="3124200" y="6248400"/>
            <a:ext cx="2895600" cy="457200"/>
          </a:xfrm>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0751CF10-83C6-4754-2D2E-927B0ED3DC63}"/>
              </a:ext>
            </a:extLst>
          </p:cNvPr>
          <p:cNvSpPr>
            <a:spLocks noGrp="1"/>
          </p:cNvSpPr>
          <p:nvPr>
            <p:ph type="sldNum" sz="quarter" idx="12"/>
          </p:nvPr>
        </p:nvSpPr>
        <p:spPr>
          <a:xfrm>
            <a:off x="6553200" y="6243638"/>
            <a:ext cx="2133600" cy="457200"/>
          </a:xfrm>
        </p:spPr>
        <p:txBody>
          <a:bodyPr/>
          <a:lstStyle>
            <a:lvl1pPr>
              <a:defRPr/>
            </a:lvl1pPr>
          </a:lstStyle>
          <a:p>
            <a:fld id="{A94CFBAA-6F50-4F6D-B823-7FE5D94094A1}" type="slidenum">
              <a:rPr lang="pt-BR" altLang="pt-BR"/>
              <a:pPr/>
              <a:t>‹nº›</a:t>
            </a:fld>
            <a:endParaRPr lang="pt-BR" altLang="pt-BR"/>
          </a:p>
        </p:txBody>
      </p:sp>
    </p:spTree>
    <p:extLst>
      <p:ext uri="{BB962C8B-B14F-4D97-AF65-F5344CB8AC3E}">
        <p14:creationId xmlns:p14="http://schemas.microsoft.com/office/powerpoint/2010/main" val="383475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D8395587-177E-4D90-B8FE-3402935E4826}" type="datetime1">
              <a:rPr lang="pt-BR" smtClean="0"/>
              <a:t>20/03/2023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53F509E-4A91-4E5C-9058-1AACD4C7848A}" type="datetime1">
              <a:rPr lang="pt-BR" smtClean="0"/>
              <a:t>20/03/2023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6233318-23CF-46C6-8B24-6F82A5B674F2}" type="datetime1">
              <a:rPr lang="pt-BR" smtClean="0"/>
              <a:t>20/03/2023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E015129A-33B8-449D-AC33-5C9167F5DB36}" type="datetime1">
              <a:rPr lang="pt-BR" smtClean="0"/>
              <a:t>20/03/2023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4FA26AC-D3AA-417A-A974-51292CF41829}" type="datetime1">
              <a:rPr lang="pt-BR" smtClean="0"/>
              <a:t>20/03/2023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192942DF-99EA-4E23-98B5-CF23F077E5B9}" type="datetime1">
              <a:rPr lang="pt-BR" smtClean="0"/>
              <a:t>20/03/2023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5E881D22-FD55-413A-99BB-66378A8AC842}" type="datetime1">
              <a:rPr lang="pt-BR" smtClean="0"/>
              <a:t>20/03/2023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369A6FE-DCFE-4DFA-BF22-B85E2B66F51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AD3DE-3B29-4B55-9344-1B6F68E16758}" type="datetime1">
              <a:rPr lang="pt-BR" smtClean="0"/>
              <a:t>20/03/2023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9A6FE-DCFE-4DFA-BF22-B85E2B66F51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C10D1143-888A-14FA-1BBE-92E57D95EDF5}"/>
              </a:ext>
            </a:extLst>
          </p:cNvPr>
          <p:cNvGrpSpPr>
            <a:grpSpLocks/>
          </p:cNvGrpSpPr>
          <p:nvPr/>
        </p:nvGrpSpPr>
        <p:grpSpPr bwMode="auto">
          <a:xfrm>
            <a:off x="0" y="0"/>
            <a:ext cx="9144000" cy="6856413"/>
            <a:chOff x="0" y="0"/>
            <a:chExt cx="5760" cy="4319"/>
          </a:xfrm>
        </p:grpSpPr>
        <p:sp>
          <p:nvSpPr>
            <p:cNvPr id="17411" name="Freeform 3">
              <a:extLst>
                <a:ext uri="{FF2B5EF4-FFF2-40B4-BE49-F238E27FC236}">
                  <a16:creationId xmlns:a16="http://schemas.microsoft.com/office/drawing/2014/main" id="{AC73E13A-A436-8ADA-48AD-3608ADDEF44A}"/>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2" name="Freeform 4">
              <a:extLst>
                <a:ext uri="{FF2B5EF4-FFF2-40B4-BE49-F238E27FC236}">
                  <a16:creationId xmlns:a16="http://schemas.microsoft.com/office/drawing/2014/main" id="{4814A878-C828-7F28-2DD9-C5D824574B92}"/>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3" name="Freeform 5">
              <a:extLst>
                <a:ext uri="{FF2B5EF4-FFF2-40B4-BE49-F238E27FC236}">
                  <a16:creationId xmlns:a16="http://schemas.microsoft.com/office/drawing/2014/main" id="{5DF6CC07-535F-0AD0-6E13-FB9D4B680EFB}"/>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4" name="Freeform 6">
              <a:extLst>
                <a:ext uri="{FF2B5EF4-FFF2-40B4-BE49-F238E27FC236}">
                  <a16:creationId xmlns:a16="http://schemas.microsoft.com/office/drawing/2014/main" id="{1181EC2A-B386-9AF2-243D-7BEC3CC5024C}"/>
                </a:ext>
              </a:extLst>
            </p:cNvPr>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5" name="Freeform 7">
              <a:extLst>
                <a:ext uri="{FF2B5EF4-FFF2-40B4-BE49-F238E27FC236}">
                  <a16:creationId xmlns:a16="http://schemas.microsoft.com/office/drawing/2014/main" id="{4E25A4A6-ACED-558E-27A2-30F523BE8BC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416" name="Freeform 8">
              <a:extLst>
                <a:ext uri="{FF2B5EF4-FFF2-40B4-BE49-F238E27FC236}">
                  <a16:creationId xmlns:a16="http://schemas.microsoft.com/office/drawing/2014/main" id="{68C3A752-B8F9-985B-1DEA-8F65063E1C4B}"/>
                </a:ext>
              </a:extLst>
            </p:cNvPr>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7" name="Freeform 9">
              <a:extLst>
                <a:ext uri="{FF2B5EF4-FFF2-40B4-BE49-F238E27FC236}">
                  <a16:creationId xmlns:a16="http://schemas.microsoft.com/office/drawing/2014/main" id="{D9C85D0F-727E-D11E-AA0B-F5A0F3D60F74}"/>
                </a:ext>
              </a:extLst>
            </p:cNvPr>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8" name="Freeform 10">
              <a:extLst>
                <a:ext uri="{FF2B5EF4-FFF2-40B4-BE49-F238E27FC236}">
                  <a16:creationId xmlns:a16="http://schemas.microsoft.com/office/drawing/2014/main" id="{CB5824A3-65EC-65A6-D0B6-56BE934FE5B0}"/>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19" name="Freeform 11">
              <a:extLst>
                <a:ext uri="{FF2B5EF4-FFF2-40B4-BE49-F238E27FC236}">
                  <a16:creationId xmlns:a16="http://schemas.microsoft.com/office/drawing/2014/main" id="{C9F2DAAB-F9C5-60D0-24BE-420DFA53B188}"/>
                </a:ext>
              </a:extLst>
            </p:cNvPr>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0" name="Freeform 12">
              <a:extLst>
                <a:ext uri="{FF2B5EF4-FFF2-40B4-BE49-F238E27FC236}">
                  <a16:creationId xmlns:a16="http://schemas.microsoft.com/office/drawing/2014/main" id="{52C4E27E-DC68-70E5-5945-771B1CE9F75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1" name="Freeform 13">
              <a:extLst>
                <a:ext uri="{FF2B5EF4-FFF2-40B4-BE49-F238E27FC236}">
                  <a16:creationId xmlns:a16="http://schemas.microsoft.com/office/drawing/2014/main" id="{F82A3D08-668F-168C-E17C-C85D26443CEF}"/>
                </a:ext>
              </a:extLst>
            </p:cNvPr>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2" name="Freeform 14">
              <a:extLst>
                <a:ext uri="{FF2B5EF4-FFF2-40B4-BE49-F238E27FC236}">
                  <a16:creationId xmlns:a16="http://schemas.microsoft.com/office/drawing/2014/main" id="{31E10501-9F57-6501-30E8-DF7079282559}"/>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3" name="Freeform 15">
              <a:extLst>
                <a:ext uri="{FF2B5EF4-FFF2-40B4-BE49-F238E27FC236}">
                  <a16:creationId xmlns:a16="http://schemas.microsoft.com/office/drawing/2014/main" id="{65F6B226-EE4D-0A73-4258-4565E9A82713}"/>
                </a:ext>
              </a:extLst>
            </p:cNvPr>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4" name="Freeform 16">
              <a:extLst>
                <a:ext uri="{FF2B5EF4-FFF2-40B4-BE49-F238E27FC236}">
                  <a16:creationId xmlns:a16="http://schemas.microsoft.com/office/drawing/2014/main" id="{FE127EF2-1FAE-706A-F8B1-BE25755207D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5" name="Freeform 17">
              <a:extLst>
                <a:ext uri="{FF2B5EF4-FFF2-40B4-BE49-F238E27FC236}">
                  <a16:creationId xmlns:a16="http://schemas.microsoft.com/office/drawing/2014/main" id="{76C6FA42-0F02-B3D0-2A9F-6EA6560E5DC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6" name="Freeform 18">
              <a:extLst>
                <a:ext uri="{FF2B5EF4-FFF2-40B4-BE49-F238E27FC236}">
                  <a16:creationId xmlns:a16="http://schemas.microsoft.com/office/drawing/2014/main" id="{81A3555D-A7E7-8ACA-C884-AB4688B89E83}"/>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7" name="Freeform 19">
              <a:extLst>
                <a:ext uri="{FF2B5EF4-FFF2-40B4-BE49-F238E27FC236}">
                  <a16:creationId xmlns:a16="http://schemas.microsoft.com/office/drawing/2014/main" id="{90DD3A4B-4E49-C27E-A16C-8AF3E1136C90}"/>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8" name="Freeform 20">
              <a:extLst>
                <a:ext uri="{FF2B5EF4-FFF2-40B4-BE49-F238E27FC236}">
                  <a16:creationId xmlns:a16="http://schemas.microsoft.com/office/drawing/2014/main" id="{7331A679-E07C-3788-7FBB-3394CDBBF3B0}"/>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29" name="Freeform 21">
              <a:extLst>
                <a:ext uri="{FF2B5EF4-FFF2-40B4-BE49-F238E27FC236}">
                  <a16:creationId xmlns:a16="http://schemas.microsoft.com/office/drawing/2014/main" id="{89927503-FDAA-270A-B119-D2A98445ABF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0" name="Freeform 22">
              <a:extLst>
                <a:ext uri="{FF2B5EF4-FFF2-40B4-BE49-F238E27FC236}">
                  <a16:creationId xmlns:a16="http://schemas.microsoft.com/office/drawing/2014/main" id="{66D22FE6-15CD-9B8D-A45D-4699892185ED}"/>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1" name="Freeform 23">
              <a:extLst>
                <a:ext uri="{FF2B5EF4-FFF2-40B4-BE49-F238E27FC236}">
                  <a16:creationId xmlns:a16="http://schemas.microsoft.com/office/drawing/2014/main" id="{F53CBFE8-D3B5-0E1B-4CDB-372B5811853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17432" name="Freeform 24">
              <a:extLst>
                <a:ext uri="{FF2B5EF4-FFF2-40B4-BE49-F238E27FC236}">
                  <a16:creationId xmlns:a16="http://schemas.microsoft.com/office/drawing/2014/main" id="{94CE248E-82F1-5E6C-A32B-53C2021B0071}"/>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3" name="Freeform 25">
              <a:extLst>
                <a:ext uri="{FF2B5EF4-FFF2-40B4-BE49-F238E27FC236}">
                  <a16:creationId xmlns:a16="http://schemas.microsoft.com/office/drawing/2014/main" id="{F60401BF-671A-84D7-6362-E5327B590A00}"/>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4" name="Freeform 26">
              <a:extLst>
                <a:ext uri="{FF2B5EF4-FFF2-40B4-BE49-F238E27FC236}">
                  <a16:creationId xmlns:a16="http://schemas.microsoft.com/office/drawing/2014/main" id="{DD42F7FB-730C-E1B0-EA78-5F2D7DB88B10}"/>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5" name="Freeform 27">
              <a:extLst>
                <a:ext uri="{FF2B5EF4-FFF2-40B4-BE49-F238E27FC236}">
                  <a16:creationId xmlns:a16="http://schemas.microsoft.com/office/drawing/2014/main" id="{3A59B50D-14E2-26C5-4F6B-8E436D0248D3}"/>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6" name="Freeform 28">
              <a:extLst>
                <a:ext uri="{FF2B5EF4-FFF2-40B4-BE49-F238E27FC236}">
                  <a16:creationId xmlns:a16="http://schemas.microsoft.com/office/drawing/2014/main" id="{511CEC75-D475-D30D-5E74-1E6F0699C697}"/>
                </a:ext>
              </a:extLst>
            </p:cNvPr>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7" name="Freeform 29">
              <a:extLst>
                <a:ext uri="{FF2B5EF4-FFF2-40B4-BE49-F238E27FC236}">
                  <a16:creationId xmlns:a16="http://schemas.microsoft.com/office/drawing/2014/main" id="{13BD99C3-3490-55CC-4682-B79ED1EC28C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8" name="Freeform 30">
              <a:extLst>
                <a:ext uri="{FF2B5EF4-FFF2-40B4-BE49-F238E27FC236}">
                  <a16:creationId xmlns:a16="http://schemas.microsoft.com/office/drawing/2014/main" id="{8087796C-5153-0437-A9C7-3E1F9296DACE}"/>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39" name="Freeform 31">
              <a:extLst>
                <a:ext uri="{FF2B5EF4-FFF2-40B4-BE49-F238E27FC236}">
                  <a16:creationId xmlns:a16="http://schemas.microsoft.com/office/drawing/2014/main" id="{3906782D-A170-8816-DF09-2A81B696BE4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0" name="Freeform 32">
              <a:extLst>
                <a:ext uri="{FF2B5EF4-FFF2-40B4-BE49-F238E27FC236}">
                  <a16:creationId xmlns:a16="http://schemas.microsoft.com/office/drawing/2014/main" id="{2A54D55F-8AB7-C7E4-7C50-DB4F77082F4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1" name="Freeform 33">
              <a:extLst>
                <a:ext uri="{FF2B5EF4-FFF2-40B4-BE49-F238E27FC236}">
                  <a16:creationId xmlns:a16="http://schemas.microsoft.com/office/drawing/2014/main" id="{0ECD4303-8069-0874-9020-7E77F2EFA90D}"/>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2" name="Freeform 34">
              <a:extLst>
                <a:ext uri="{FF2B5EF4-FFF2-40B4-BE49-F238E27FC236}">
                  <a16:creationId xmlns:a16="http://schemas.microsoft.com/office/drawing/2014/main" id="{8F54F405-C790-1E4A-2E03-062FF6BF8F6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3" name="Freeform 35">
              <a:extLst>
                <a:ext uri="{FF2B5EF4-FFF2-40B4-BE49-F238E27FC236}">
                  <a16:creationId xmlns:a16="http://schemas.microsoft.com/office/drawing/2014/main" id="{59EAA0C5-A596-6C2B-BF89-0D64F00CE971}"/>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4" name="Freeform 36">
              <a:extLst>
                <a:ext uri="{FF2B5EF4-FFF2-40B4-BE49-F238E27FC236}">
                  <a16:creationId xmlns:a16="http://schemas.microsoft.com/office/drawing/2014/main" id="{C1E58153-F990-105E-D78A-8D3F4D6AB59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5" name="Freeform 37">
              <a:extLst>
                <a:ext uri="{FF2B5EF4-FFF2-40B4-BE49-F238E27FC236}">
                  <a16:creationId xmlns:a16="http://schemas.microsoft.com/office/drawing/2014/main" id="{ACC4782E-F435-80A5-8E08-3F37B9C13D5A}"/>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6" name="Freeform 38">
              <a:extLst>
                <a:ext uri="{FF2B5EF4-FFF2-40B4-BE49-F238E27FC236}">
                  <a16:creationId xmlns:a16="http://schemas.microsoft.com/office/drawing/2014/main" id="{7E882C61-C647-013B-80F1-DB375FB797CD}"/>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7447" name="Group 39">
              <a:extLst>
                <a:ext uri="{FF2B5EF4-FFF2-40B4-BE49-F238E27FC236}">
                  <a16:creationId xmlns:a16="http://schemas.microsoft.com/office/drawing/2014/main" id="{393F4535-1C3E-DC7E-77A4-AE7E98F6D3B7}"/>
                </a:ext>
              </a:extLst>
            </p:cNvPr>
            <p:cNvGrpSpPr>
              <a:grpSpLocks/>
            </p:cNvGrpSpPr>
            <p:nvPr userDrawn="1"/>
          </p:nvGrpSpPr>
          <p:grpSpPr bwMode="auto">
            <a:xfrm>
              <a:off x="0" y="1632"/>
              <a:ext cx="5758" cy="1858"/>
              <a:chOff x="0" y="1632"/>
              <a:chExt cx="5758" cy="1858"/>
            </a:xfrm>
          </p:grpSpPr>
          <p:sp>
            <p:nvSpPr>
              <p:cNvPr id="17448" name="Freeform 40">
                <a:extLst>
                  <a:ext uri="{FF2B5EF4-FFF2-40B4-BE49-F238E27FC236}">
                    <a16:creationId xmlns:a16="http://schemas.microsoft.com/office/drawing/2014/main" id="{7E5EB49D-D3E9-443C-1543-756A85C9639B}"/>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7449" name="Freeform 41">
                <a:extLst>
                  <a:ext uri="{FF2B5EF4-FFF2-40B4-BE49-F238E27FC236}">
                    <a16:creationId xmlns:a16="http://schemas.microsoft.com/office/drawing/2014/main" id="{05306BAA-9B7F-5145-F6D6-78AB2E54238E}"/>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sp>
        <p:nvSpPr>
          <p:cNvPr id="17450" name="Rectangle 42">
            <a:extLst>
              <a:ext uri="{FF2B5EF4-FFF2-40B4-BE49-F238E27FC236}">
                <a16:creationId xmlns:a16="http://schemas.microsoft.com/office/drawing/2014/main" id="{AB0EE6AB-9C0D-06FF-0C24-D2FFAC5CBA2E}"/>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7451" name="Rectangle 43">
            <a:extLst>
              <a:ext uri="{FF2B5EF4-FFF2-40B4-BE49-F238E27FC236}">
                <a16:creationId xmlns:a16="http://schemas.microsoft.com/office/drawing/2014/main" id="{D4554B5A-3349-DA78-0532-2B909C43018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7452" name="Rectangle 44">
            <a:extLst>
              <a:ext uri="{FF2B5EF4-FFF2-40B4-BE49-F238E27FC236}">
                <a16:creationId xmlns:a16="http://schemas.microsoft.com/office/drawing/2014/main" id="{5564F033-45F4-87F4-32FB-29356DDE28DD}"/>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pt-BR" altLang="pt-BR"/>
          </a:p>
        </p:txBody>
      </p:sp>
      <p:sp>
        <p:nvSpPr>
          <p:cNvPr id="17453" name="Rectangle 45">
            <a:extLst>
              <a:ext uri="{FF2B5EF4-FFF2-40B4-BE49-F238E27FC236}">
                <a16:creationId xmlns:a16="http://schemas.microsoft.com/office/drawing/2014/main" id="{ABF15CA0-7E9C-B0AE-C853-9E7B8569A70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pt-BR" altLang="pt-BR"/>
          </a:p>
        </p:txBody>
      </p:sp>
      <p:sp>
        <p:nvSpPr>
          <p:cNvPr id="17454" name="Rectangle 46">
            <a:extLst>
              <a:ext uri="{FF2B5EF4-FFF2-40B4-BE49-F238E27FC236}">
                <a16:creationId xmlns:a16="http://schemas.microsoft.com/office/drawing/2014/main" id="{72BF8731-E78A-F3B7-FD2A-CF2E6F3E7374}"/>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12EF75B7-8347-4458-B59A-7EE48090FE79}" type="slidenum">
              <a:rPr lang="pt-BR" altLang="pt-BR"/>
              <a:pPr/>
              <a:t>‹nº›</a:t>
            </a:fld>
            <a:endParaRPr lang="pt-BR" altLang="pt-BR"/>
          </a:p>
        </p:txBody>
      </p:sp>
    </p:spTree>
    <p:extLst>
      <p:ext uri="{BB962C8B-B14F-4D97-AF65-F5344CB8AC3E}">
        <p14:creationId xmlns:p14="http://schemas.microsoft.com/office/powerpoint/2010/main" val="16799130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90000"/>
        <a:buFont typeface="Wingdings" panose="05000000000000000000" pitchFamily="2" charset="2"/>
        <a:buBlip>
          <a:blip r:embed="rId14"/>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15"/>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16"/>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3282" y="116632"/>
            <a:ext cx="6415142" cy="1560236"/>
          </a:xfrm>
        </p:spPr>
        <p:txBody>
          <a:bodyPr>
            <a:noAutofit/>
          </a:bodyPr>
          <a:lstStyle/>
          <a:p>
            <a:br>
              <a:rPr lang="pt-BR" sz="1800" dirty="0"/>
            </a:br>
            <a:r>
              <a:rPr lang="pt-BR" sz="1800" dirty="0"/>
              <a:t> UNIVERSIDADE FEDERAL DO ESPÍRITO SANTO - UFES</a:t>
            </a:r>
            <a:br>
              <a:rPr lang="pt-BR" sz="1800" dirty="0"/>
            </a:br>
            <a:r>
              <a:rPr lang="pt-BR" sz="1800" dirty="0"/>
              <a:t>CENTRO DE CIÊNCIAS AGRÁRIAS E ENGENHARIAS - CCAE</a:t>
            </a:r>
            <a:br>
              <a:rPr lang="pt-BR" sz="1800" dirty="0"/>
            </a:br>
            <a:r>
              <a:rPr lang="pt-BR" sz="1800" dirty="0"/>
              <a:t>DISCIPLINA GEOMÁTICA II- ENG 05272	</a:t>
            </a:r>
            <a:br>
              <a:rPr lang="pt-BR" sz="1800" dirty="0"/>
            </a:br>
            <a:endParaRPr lang="pt-BR" sz="1800" dirty="0">
              <a:latin typeface="+mn-lt"/>
            </a:endParaRPr>
          </a:p>
        </p:txBody>
      </p:sp>
      <p:sp>
        <p:nvSpPr>
          <p:cNvPr id="5" name="Título 1"/>
          <p:cNvSpPr txBox="1">
            <a:spLocks/>
          </p:cNvSpPr>
          <p:nvPr/>
        </p:nvSpPr>
        <p:spPr>
          <a:xfrm>
            <a:off x="395536" y="1777385"/>
            <a:ext cx="8301478" cy="210668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lvl="0" algn="ctr">
              <a:spcBef>
                <a:spcPct val="0"/>
              </a:spcBef>
              <a:defRPr/>
            </a:pPr>
            <a:r>
              <a:rPr lang="pt-BR" sz="4000" b="1" dirty="0"/>
              <a:t>FUNDAMENTOS TEÓRICOS DE GEOTECNOLOGIAS</a:t>
            </a:r>
          </a:p>
          <a:p>
            <a:pPr algn="ctr">
              <a:spcBef>
                <a:spcPct val="0"/>
              </a:spcBef>
              <a:defRPr/>
            </a:pPr>
            <a:r>
              <a:rPr kumimoji="0" lang="pt-BR" sz="2800" b="1" i="0" u="none" strike="noStrike" kern="1200" cap="none" spc="0" normalizeH="0" baseline="0" noProof="0" dirty="0">
                <a:ln>
                  <a:noFill/>
                </a:ln>
                <a:solidFill>
                  <a:schemeClr val="dk1"/>
                </a:solidFill>
                <a:effectLst/>
                <a:uLnTx/>
                <a:uFillTx/>
              </a:rPr>
              <a:t>AULA </a:t>
            </a:r>
            <a:r>
              <a:rPr lang="pt-BR" sz="2800" b="1" dirty="0"/>
              <a:t>MÓDULO I - ELEMENTOS DE CARTOGRAFIA</a:t>
            </a:r>
          </a:p>
          <a:p>
            <a:pPr lvl="0" algn="ctr">
              <a:spcBef>
                <a:spcPct val="0"/>
              </a:spcBef>
              <a:defRPr/>
            </a:pPr>
            <a:r>
              <a:rPr kumimoji="0" lang="pt-BR" sz="2800" b="1" i="0" u="none" strike="noStrike" kern="1200" cap="none" spc="0" normalizeH="0" baseline="0" noProof="0" dirty="0">
                <a:ln>
                  <a:noFill/>
                </a:ln>
                <a:solidFill>
                  <a:schemeClr val="dk1"/>
                </a:solidFill>
                <a:effectLst/>
                <a:uLnTx/>
                <a:uFillTx/>
              </a:rPr>
              <a:t>01</a:t>
            </a:r>
          </a:p>
        </p:txBody>
      </p:sp>
      <p:sp>
        <p:nvSpPr>
          <p:cNvPr id="8" name="CaixaDeTexto 7"/>
          <p:cNvSpPr txBox="1"/>
          <p:nvPr/>
        </p:nvSpPr>
        <p:spPr>
          <a:xfrm>
            <a:off x="2987823" y="4623449"/>
            <a:ext cx="5901203" cy="1938992"/>
          </a:xfrm>
          <a:prstGeom prst="rect">
            <a:avLst/>
          </a:prstGeom>
          <a:noFill/>
        </p:spPr>
        <p:txBody>
          <a:bodyPr wrap="square" rtlCol="0">
            <a:spAutoFit/>
          </a:bodyPr>
          <a:lstStyle/>
          <a:p>
            <a:pPr algn="r"/>
            <a:r>
              <a:rPr lang="pt-BR" sz="2400" dirty="0"/>
              <a:t>Discente:  </a:t>
            </a:r>
            <a:r>
              <a:rPr lang="pt-BR" sz="2400" err="1"/>
              <a:t>Ma</a:t>
            </a:r>
            <a:r>
              <a:rPr lang="pt-BR" sz="2400"/>
              <a:t>. Kaíse</a:t>
            </a:r>
            <a:r>
              <a:rPr lang="pt-BR" sz="2400" dirty="0"/>
              <a:t> Barbosa de Souza</a:t>
            </a:r>
          </a:p>
          <a:p>
            <a:pPr algn="r"/>
            <a:r>
              <a:rPr lang="pt-BR" sz="2400" dirty="0"/>
              <a:t>Ma. Rosane Gomes da Silva</a:t>
            </a:r>
          </a:p>
          <a:p>
            <a:pPr algn="r"/>
            <a:endParaRPr lang="pt-BR" sz="2400" dirty="0"/>
          </a:p>
          <a:p>
            <a:pPr algn="r"/>
            <a:r>
              <a:rPr lang="pt-BR" sz="2400" dirty="0"/>
              <a:t>Orientador: Dr.  Alexandre Rosa dos Santos</a:t>
            </a:r>
          </a:p>
          <a:p>
            <a:pPr algn="r"/>
            <a:endParaRPr lang="pt-BR" sz="2400" dirty="0"/>
          </a:p>
        </p:txBody>
      </p:sp>
      <p:sp>
        <p:nvSpPr>
          <p:cNvPr id="3" name="Espaço Reservado para Número de Slide 2"/>
          <p:cNvSpPr>
            <a:spLocks noGrp="1"/>
          </p:cNvSpPr>
          <p:nvPr>
            <p:ph type="sldNum" sz="quarter" idx="12"/>
          </p:nvPr>
        </p:nvSpPr>
        <p:spPr/>
        <p:txBody>
          <a:bodyPr/>
          <a:lstStyle/>
          <a:p>
            <a:fld id="{6369A6FE-DCFE-4DFA-BF22-B85E2B66F51D}" type="slidenum">
              <a:rPr lang="pt-BR" smtClean="0"/>
              <a:pPr/>
              <a:t>1</a:t>
            </a:fld>
            <a:endParaRPr lang="pt-BR"/>
          </a:p>
        </p:txBody>
      </p:sp>
      <p:pic>
        <p:nvPicPr>
          <p:cNvPr id="7" name="Imagem 6"/>
          <p:cNvPicPr>
            <a:picLocks noChangeAspect="1"/>
          </p:cNvPicPr>
          <p:nvPr/>
        </p:nvPicPr>
        <p:blipFill>
          <a:blip r:embed="rId3"/>
          <a:stretch>
            <a:fillRect/>
          </a:stretch>
        </p:blipFill>
        <p:spPr>
          <a:xfrm>
            <a:off x="360831" y="166320"/>
            <a:ext cx="1727579" cy="1460860"/>
          </a:xfrm>
          <a:prstGeom prst="rect">
            <a:avLst/>
          </a:prstGeom>
        </p:spPr>
      </p:pic>
      <p:pic>
        <p:nvPicPr>
          <p:cNvPr id="10" name="Imagem 9" descr="http://www.regaloempresas.pt/productosg/alta/BA53861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3" y="4197077"/>
            <a:ext cx="2400275" cy="24722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271681" y="1225437"/>
            <a:ext cx="8229600" cy="4525963"/>
          </a:xfrm>
        </p:spPr>
        <p:txBody>
          <a:bodyPr>
            <a:normAutofit/>
          </a:bodyPr>
          <a:lstStyle/>
          <a:p>
            <a:pPr lvl="0" algn="just">
              <a:buFont typeface="Wingdings" panose="05000000000000000000" pitchFamily="2" charset="2"/>
              <a:buChar char="Ø"/>
            </a:pPr>
            <a:r>
              <a:rPr lang="pt-BR" sz="2400" b="1" dirty="0"/>
              <a:t>BREVE HISTÓRIA DA CARTOGRAFIA</a:t>
            </a:r>
          </a:p>
        </p:txBody>
      </p:sp>
      <p:sp>
        <p:nvSpPr>
          <p:cNvPr id="11" name="CaixaDeTexto 10"/>
          <p:cNvSpPr txBox="1"/>
          <p:nvPr/>
        </p:nvSpPr>
        <p:spPr>
          <a:xfrm>
            <a:off x="2339752" y="1742217"/>
            <a:ext cx="655272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pt-BR" dirty="0"/>
              <a:t>os gregos influenciaram: mapas com linha do equador, trópicos, círculos polares, meridianos e paralelos. </a:t>
            </a:r>
          </a:p>
        </p:txBody>
      </p:sp>
      <p:sp>
        <p:nvSpPr>
          <p:cNvPr id="3" name="CaixaDeTexto 2"/>
          <p:cNvSpPr txBox="1"/>
          <p:nvPr/>
        </p:nvSpPr>
        <p:spPr>
          <a:xfrm>
            <a:off x="2682618" y="3176338"/>
            <a:ext cx="376788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pt-BR" dirty="0"/>
              <a:t>curiosidade geográfica perigosa </a:t>
            </a:r>
          </a:p>
          <a:p>
            <a:pPr algn="just"/>
            <a:r>
              <a:rPr lang="pt-BR" dirty="0"/>
              <a:t>antigas fronteiras do Império Romano </a:t>
            </a:r>
          </a:p>
        </p:txBody>
      </p:sp>
      <p:sp>
        <p:nvSpPr>
          <p:cNvPr id="12" name="CaixaDeTexto 11"/>
          <p:cNvSpPr txBox="1"/>
          <p:nvPr/>
        </p:nvSpPr>
        <p:spPr>
          <a:xfrm>
            <a:off x="2149419" y="5002489"/>
            <a:ext cx="682447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pt-BR" dirty="0"/>
              <a:t>modelos matemáticos geométricos perfeitos de representação terrestre, utilização correta da topografia, aperfeiçoamento da litografia, fotografia e impressão de cores que auxiliaram no desenvolvimento da cartografia. Neste período desenvolveu se a fotogrametria gerando mapas mais precisos de grandes áreas</a:t>
            </a:r>
          </a:p>
        </p:txBody>
      </p:sp>
      <p:sp>
        <p:nvSpPr>
          <p:cNvPr id="8" name="CaixaDeTexto 7"/>
          <p:cNvSpPr txBox="1"/>
          <p:nvPr/>
        </p:nvSpPr>
        <p:spPr>
          <a:xfrm>
            <a:off x="2701257" y="2597777"/>
            <a:ext cx="5829717"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pt-BR" dirty="0"/>
              <a:t>esboços e croquis desprovidos de beleza e funcionalidade</a:t>
            </a:r>
          </a:p>
        </p:txBody>
      </p:sp>
      <p:sp>
        <p:nvSpPr>
          <p:cNvPr id="9" name="CaixaDeTexto 8"/>
          <p:cNvSpPr txBox="1"/>
          <p:nvPr/>
        </p:nvSpPr>
        <p:spPr>
          <a:xfrm>
            <a:off x="427507" y="1862811"/>
            <a:ext cx="1480789"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pt-BR" dirty="0"/>
              <a:t>Idade Antiga</a:t>
            </a:r>
          </a:p>
        </p:txBody>
      </p:sp>
      <p:sp>
        <p:nvSpPr>
          <p:cNvPr id="13" name="CaixaDeTexto 12"/>
          <p:cNvSpPr txBox="1"/>
          <p:nvPr/>
        </p:nvSpPr>
        <p:spPr>
          <a:xfrm>
            <a:off x="427507" y="2643227"/>
            <a:ext cx="148078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t-BR" dirty="0"/>
              <a:t>Idade Média</a:t>
            </a:r>
          </a:p>
        </p:txBody>
      </p:sp>
      <p:sp>
        <p:nvSpPr>
          <p:cNvPr id="14" name="CaixaDeTexto 13"/>
          <p:cNvSpPr txBox="1"/>
          <p:nvPr/>
        </p:nvSpPr>
        <p:spPr>
          <a:xfrm>
            <a:off x="416927" y="3291230"/>
            <a:ext cx="177591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t-BR" dirty="0"/>
              <a:t>Alta Idade Média</a:t>
            </a:r>
          </a:p>
        </p:txBody>
      </p:sp>
      <p:sp>
        <p:nvSpPr>
          <p:cNvPr id="15" name="Seta para cima e para baixo 14"/>
          <p:cNvSpPr/>
          <p:nvPr/>
        </p:nvSpPr>
        <p:spPr>
          <a:xfrm>
            <a:off x="1167902" y="3848573"/>
            <a:ext cx="250649" cy="14912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3735780" y="4200089"/>
            <a:ext cx="122413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pt-BR" dirty="0" err="1"/>
              <a:t>portulanos</a:t>
            </a:r>
            <a:endParaRPr lang="pt-BR" dirty="0"/>
          </a:p>
        </p:txBody>
      </p:sp>
      <p:sp>
        <p:nvSpPr>
          <p:cNvPr id="17" name="CaixaDeTexto 16"/>
          <p:cNvSpPr txBox="1"/>
          <p:nvPr/>
        </p:nvSpPr>
        <p:spPr>
          <a:xfrm>
            <a:off x="328751" y="5666695"/>
            <a:ext cx="177591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dirty="0"/>
              <a:t>Idade Moderna</a:t>
            </a:r>
          </a:p>
        </p:txBody>
      </p:sp>
      <p:pic>
        <p:nvPicPr>
          <p:cNvPr id="7170" name="Picture 2" descr="https://upload.wikimedia.org/wikipedia/commons/thumb/b/bb/Senyeres_atlas_de_Cresques.jpg/220px-Senyeres_atlas_de_Cresqu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953" y="3254169"/>
            <a:ext cx="1883327" cy="150666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de seta reta 18"/>
          <p:cNvCxnSpPr/>
          <p:nvPr/>
        </p:nvCxnSpPr>
        <p:spPr>
          <a:xfrm flipV="1">
            <a:off x="1541272" y="4594220"/>
            <a:ext cx="4864496" cy="1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274161"/>
            <a:ext cx="8229600" cy="4632063"/>
          </a:xfrm>
        </p:spPr>
        <p:txBody>
          <a:bodyPr>
            <a:normAutofit/>
          </a:bodyPr>
          <a:lstStyle/>
          <a:p>
            <a:pPr lvl="0" algn="just">
              <a:buFont typeface="Wingdings" panose="05000000000000000000" pitchFamily="2" charset="2"/>
              <a:buChar char="Ø"/>
            </a:pPr>
            <a:r>
              <a:rPr lang="pt-BR" sz="2400" b="1" dirty="0"/>
              <a:t>BREVE HISTÓRIA DA CARTOGRAFIA</a:t>
            </a:r>
          </a:p>
        </p:txBody>
      </p:sp>
      <p:sp>
        <p:nvSpPr>
          <p:cNvPr id="3" name="CaixaDeTexto 2"/>
          <p:cNvSpPr txBox="1"/>
          <p:nvPr/>
        </p:nvSpPr>
        <p:spPr>
          <a:xfrm>
            <a:off x="3114328" y="1733213"/>
            <a:ext cx="32578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b="1" dirty="0"/>
              <a:t>Ilustrações de mapas antigos</a:t>
            </a:r>
            <a:endParaRPr lang="pt-BR" dirty="0"/>
          </a:p>
          <a:p>
            <a:endParaRPr lang="pt-BR" dirty="0"/>
          </a:p>
        </p:txBody>
      </p:sp>
      <p:pic>
        <p:nvPicPr>
          <p:cNvPr id="8" name="Imagem 7"/>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838596"/>
            <a:ext cx="5616624" cy="2721762"/>
          </a:xfrm>
          <a:prstGeom prst="rect">
            <a:avLst/>
          </a:prstGeom>
          <a:noFill/>
          <a:ln>
            <a:noFill/>
          </a:ln>
        </p:spPr>
      </p:pic>
      <p:sp>
        <p:nvSpPr>
          <p:cNvPr id="9" name="CaixaDeTexto 8"/>
          <p:cNvSpPr txBox="1"/>
          <p:nvPr/>
        </p:nvSpPr>
        <p:spPr>
          <a:xfrm>
            <a:off x="1367644" y="5424620"/>
            <a:ext cx="6408712" cy="923330"/>
          </a:xfrm>
          <a:prstGeom prst="rect">
            <a:avLst/>
          </a:prstGeom>
          <a:noFill/>
        </p:spPr>
        <p:txBody>
          <a:bodyPr wrap="square" rtlCol="0">
            <a:spAutoFit/>
          </a:bodyPr>
          <a:lstStyle/>
          <a:p>
            <a:pPr algn="just"/>
            <a:r>
              <a:rPr lang="pt-BR" b="1" dirty="0"/>
              <a:t>Figura 2</a:t>
            </a:r>
            <a:r>
              <a:rPr lang="pt-BR" dirty="0"/>
              <a:t>. O mapa de </a:t>
            </a:r>
            <a:r>
              <a:rPr lang="pt-BR" dirty="0" err="1"/>
              <a:t>Catal</a:t>
            </a:r>
            <a:r>
              <a:rPr lang="pt-BR" dirty="0"/>
              <a:t> </a:t>
            </a:r>
            <a:r>
              <a:rPr lang="pt-BR" dirty="0" err="1"/>
              <a:t>Hoyük</a:t>
            </a:r>
            <a:r>
              <a:rPr lang="pt-BR" dirty="0"/>
              <a:t> em seu local original(a) e Representação gráfica do original (b).</a:t>
            </a:r>
          </a:p>
          <a:p>
            <a:endParaRPr lang="pt-BR" dirty="0"/>
          </a:p>
        </p:txBody>
      </p:sp>
    </p:spTree>
    <p:extLst>
      <p:ext uri="{BB962C8B-B14F-4D97-AF65-F5344CB8AC3E}">
        <p14:creationId xmlns:p14="http://schemas.microsoft.com/office/powerpoint/2010/main" val="362828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274161"/>
            <a:ext cx="8229600" cy="4632063"/>
          </a:xfrm>
        </p:spPr>
        <p:txBody>
          <a:bodyPr>
            <a:normAutofit/>
          </a:bodyPr>
          <a:lstStyle/>
          <a:p>
            <a:pPr lvl="0" algn="just">
              <a:buFont typeface="Wingdings" panose="05000000000000000000" pitchFamily="2" charset="2"/>
              <a:buChar char="Ø"/>
            </a:pPr>
            <a:r>
              <a:rPr lang="pt-BR" sz="2400" b="1" dirty="0"/>
              <a:t>BREVE HISTÓRIA DA CARTOGRAFIA</a:t>
            </a:r>
          </a:p>
        </p:txBody>
      </p:sp>
      <p:sp>
        <p:nvSpPr>
          <p:cNvPr id="3" name="CaixaDeTexto 2"/>
          <p:cNvSpPr txBox="1"/>
          <p:nvPr/>
        </p:nvSpPr>
        <p:spPr>
          <a:xfrm>
            <a:off x="3114328" y="1733213"/>
            <a:ext cx="32578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b="1" dirty="0"/>
              <a:t>Ilustrações de mapas antigos</a:t>
            </a:r>
            <a:endParaRPr lang="pt-BR" dirty="0"/>
          </a:p>
          <a:p>
            <a:endParaRPr lang="pt-BR" dirty="0"/>
          </a:p>
        </p:txBody>
      </p:sp>
      <p:sp>
        <p:nvSpPr>
          <p:cNvPr id="9" name="CaixaDeTexto 8"/>
          <p:cNvSpPr txBox="1"/>
          <p:nvPr/>
        </p:nvSpPr>
        <p:spPr>
          <a:xfrm>
            <a:off x="1367644" y="5424620"/>
            <a:ext cx="6408712" cy="646331"/>
          </a:xfrm>
          <a:prstGeom prst="rect">
            <a:avLst/>
          </a:prstGeom>
          <a:noFill/>
        </p:spPr>
        <p:txBody>
          <a:bodyPr wrap="square" rtlCol="0">
            <a:spAutoFit/>
          </a:bodyPr>
          <a:lstStyle/>
          <a:p>
            <a:pPr algn="just"/>
            <a:r>
              <a:rPr lang="pt-BR" b="1" dirty="0"/>
              <a:t>Figura 3</a:t>
            </a:r>
            <a:r>
              <a:rPr lang="pt-BR" dirty="0"/>
              <a:t>.  Mapa dos nativos das Ilhas Marshall (a) e Carta </a:t>
            </a:r>
            <a:r>
              <a:rPr lang="pt-BR" dirty="0" err="1"/>
              <a:t>Pisana</a:t>
            </a:r>
            <a:r>
              <a:rPr lang="pt-BR" dirty="0"/>
              <a:t> (b)</a:t>
            </a:r>
          </a:p>
        </p:txBody>
      </p:sp>
      <p:pic>
        <p:nvPicPr>
          <p:cNvPr id="10" name="Imagem 9"/>
          <p:cNvPicPr/>
          <p:nvPr/>
        </p:nvPicPr>
        <p:blipFill>
          <a:blip r:embed="rId3">
            <a:extLst>
              <a:ext uri="{28A0092B-C50C-407E-A947-70E740481C1C}">
                <a14:useLocalDpi xmlns:a14="http://schemas.microsoft.com/office/drawing/2010/main" val="0"/>
              </a:ext>
            </a:extLst>
          </a:blip>
          <a:srcRect/>
          <a:stretch>
            <a:fillRect/>
          </a:stretch>
        </p:blipFill>
        <p:spPr bwMode="auto">
          <a:xfrm>
            <a:off x="1313359" y="2640078"/>
            <a:ext cx="6306641" cy="2635126"/>
          </a:xfrm>
          <a:prstGeom prst="rect">
            <a:avLst/>
          </a:prstGeom>
          <a:noFill/>
          <a:ln>
            <a:noFill/>
          </a:ln>
        </p:spPr>
      </p:pic>
    </p:spTree>
    <p:extLst>
      <p:ext uri="{BB962C8B-B14F-4D97-AF65-F5344CB8AC3E}">
        <p14:creationId xmlns:p14="http://schemas.microsoft.com/office/powerpoint/2010/main" val="424426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274161"/>
            <a:ext cx="8229600" cy="4632063"/>
          </a:xfrm>
        </p:spPr>
        <p:txBody>
          <a:bodyPr>
            <a:normAutofit/>
          </a:bodyPr>
          <a:lstStyle/>
          <a:p>
            <a:pPr lvl="0" algn="just">
              <a:buFont typeface="Wingdings" panose="05000000000000000000" pitchFamily="2" charset="2"/>
              <a:buChar char="Ø"/>
            </a:pPr>
            <a:r>
              <a:rPr lang="pt-BR" sz="2400" b="1" dirty="0"/>
              <a:t>BREVE HISTÓRIA DA CARTOGRAFIA</a:t>
            </a:r>
          </a:p>
        </p:txBody>
      </p:sp>
      <p:sp>
        <p:nvSpPr>
          <p:cNvPr id="3" name="CaixaDeTexto 2"/>
          <p:cNvSpPr txBox="1"/>
          <p:nvPr/>
        </p:nvSpPr>
        <p:spPr>
          <a:xfrm>
            <a:off x="3114328" y="1733213"/>
            <a:ext cx="325787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b="1" dirty="0"/>
              <a:t>Ilustrações de mapas antigos</a:t>
            </a:r>
            <a:endParaRPr lang="pt-BR" dirty="0"/>
          </a:p>
          <a:p>
            <a:endParaRPr lang="pt-BR" dirty="0"/>
          </a:p>
        </p:txBody>
      </p:sp>
      <p:sp>
        <p:nvSpPr>
          <p:cNvPr id="9" name="CaixaDeTexto 8"/>
          <p:cNvSpPr txBox="1"/>
          <p:nvPr/>
        </p:nvSpPr>
        <p:spPr>
          <a:xfrm>
            <a:off x="3113838" y="5798587"/>
            <a:ext cx="2916324" cy="369332"/>
          </a:xfrm>
          <a:prstGeom prst="rect">
            <a:avLst/>
          </a:prstGeom>
          <a:noFill/>
        </p:spPr>
        <p:txBody>
          <a:bodyPr wrap="square" rtlCol="0">
            <a:spAutoFit/>
          </a:bodyPr>
          <a:lstStyle/>
          <a:p>
            <a:r>
              <a:rPr lang="pt-BR" b="1" dirty="0"/>
              <a:t>Figura3</a:t>
            </a:r>
            <a:r>
              <a:rPr lang="pt-BR" dirty="0"/>
              <a:t>. Carta </a:t>
            </a:r>
            <a:r>
              <a:rPr lang="pt-BR" dirty="0" err="1"/>
              <a:t>Portulana</a:t>
            </a:r>
            <a:endParaRPr lang="pt-BR" dirty="0"/>
          </a:p>
        </p:txBody>
      </p:sp>
      <p:pic>
        <p:nvPicPr>
          <p:cNvPr id="11" name="Imagem 10" descr="Figura 15"/>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838596"/>
            <a:ext cx="5400600" cy="2698296"/>
          </a:xfrm>
          <a:prstGeom prst="rect">
            <a:avLst/>
          </a:prstGeom>
          <a:noFill/>
          <a:ln>
            <a:noFill/>
          </a:ln>
        </p:spPr>
      </p:pic>
    </p:spTree>
    <p:extLst>
      <p:ext uri="{BB962C8B-B14F-4D97-AF65-F5344CB8AC3E}">
        <p14:creationId xmlns:p14="http://schemas.microsoft.com/office/powerpoint/2010/main" val="224476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980728"/>
            <a:ext cx="8476488" cy="4800600"/>
          </a:xfrm>
        </p:spPr>
        <p:style>
          <a:lnRef idx="2">
            <a:schemeClr val="accent1"/>
          </a:lnRef>
          <a:fillRef idx="1">
            <a:schemeClr val="lt1"/>
          </a:fillRef>
          <a:effectRef idx="0">
            <a:schemeClr val="accent1"/>
          </a:effectRef>
          <a:fontRef idx="minor">
            <a:schemeClr val="dk1"/>
          </a:fontRef>
        </p:style>
        <p:txBody>
          <a:bodyPr>
            <a:noAutofit/>
          </a:bodyPr>
          <a:lstStyle/>
          <a:p>
            <a:pPr marL="82296" indent="0" algn="just">
              <a:buNone/>
            </a:pPr>
            <a:r>
              <a:rPr lang="pt-BR" sz="2800" b="1" dirty="0"/>
              <a:t>A ciência Cartográfica e seu campo de atuação:</a:t>
            </a:r>
          </a:p>
          <a:p>
            <a:pPr algn="just"/>
            <a:r>
              <a:rPr lang="pt-BR" sz="2800" dirty="0"/>
              <a:t>Geografia,</a:t>
            </a:r>
          </a:p>
          <a:p>
            <a:pPr algn="just"/>
            <a:r>
              <a:rPr lang="pt-BR" sz="2800" dirty="0"/>
              <a:t>Geomática;</a:t>
            </a:r>
          </a:p>
          <a:p>
            <a:pPr algn="just"/>
            <a:r>
              <a:rPr lang="pt-BR" sz="2800" dirty="0"/>
              <a:t>Engenharias;</a:t>
            </a:r>
          </a:p>
          <a:p>
            <a:pPr algn="just"/>
            <a:r>
              <a:rPr lang="pt-BR" sz="2800" dirty="0"/>
              <a:t>Planejamento estratégico;</a:t>
            </a:r>
          </a:p>
          <a:p>
            <a:pPr algn="just"/>
            <a:r>
              <a:rPr lang="pt-BR" sz="2800" dirty="0"/>
              <a:t>Planejamento militar e segurança pública;</a:t>
            </a:r>
          </a:p>
          <a:p>
            <a:pPr algn="just"/>
            <a:r>
              <a:rPr lang="pt-BR" sz="2800" dirty="0"/>
              <a:t>Planejamento e administração urbana e rural;</a:t>
            </a:r>
          </a:p>
          <a:p>
            <a:pPr algn="just"/>
            <a:r>
              <a:rPr lang="pt-BR" sz="2800" dirty="0"/>
              <a:t>Elaboração de mapas temáticos e;</a:t>
            </a:r>
          </a:p>
          <a:p>
            <a:pPr algn="just"/>
            <a:r>
              <a:rPr lang="pt-BR" sz="2800" dirty="0"/>
              <a:t>Outros.</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14</a:t>
            </a:fld>
            <a:endParaRPr lang="pt-BR"/>
          </a:p>
        </p:txBody>
      </p:sp>
    </p:spTree>
    <p:extLst>
      <p:ext uri="{BB962C8B-B14F-4D97-AF65-F5344CB8AC3E}">
        <p14:creationId xmlns:p14="http://schemas.microsoft.com/office/powerpoint/2010/main" val="383985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6073824" y="3824"/>
            <a:ext cx="3168352" cy="369332"/>
          </a:xfrm>
          <a:prstGeom prst="rect">
            <a:avLst/>
          </a:prstGeom>
          <a:noFill/>
        </p:spPr>
        <p:txBody>
          <a:bodyPr wrap="square" rtlCol="0">
            <a:spAutoFit/>
          </a:bodyPr>
          <a:lstStyle/>
          <a:p>
            <a:pPr lvl="0"/>
            <a:r>
              <a:rPr lang="pt-BR" dirty="0"/>
              <a:t>Conceito de mapa</a:t>
            </a:r>
          </a:p>
        </p:txBody>
      </p:sp>
      <p:sp>
        <p:nvSpPr>
          <p:cNvPr id="7" name="Espaço Reservado para Conteúdo 6"/>
          <p:cNvSpPr>
            <a:spLocks noGrp="1"/>
          </p:cNvSpPr>
          <p:nvPr>
            <p:ph idx="1"/>
          </p:nvPr>
        </p:nvSpPr>
        <p:spPr>
          <a:xfrm>
            <a:off x="457200" y="1274161"/>
            <a:ext cx="8229600" cy="4632063"/>
          </a:xfrm>
        </p:spPr>
        <p:txBody>
          <a:bodyPr>
            <a:normAutofit/>
          </a:bodyPr>
          <a:lstStyle/>
          <a:p>
            <a:pPr lvl="0">
              <a:buFont typeface="Wingdings" panose="05000000000000000000" pitchFamily="2" charset="2"/>
              <a:buChar char="Ø"/>
            </a:pPr>
            <a:r>
              <a:rPr lang="pt-BR" sz="2400" b="1" dirty="0"/>
              <a:t>CONCEITO E CLASSIFICAÇÃO DOS MAPAS E FORMAS DE APRESENTAÇÃO DOS MAPAS</a:t>
            </a:r>
          </a:p>
          <a:p>
            <a:pPr lvl="0">
              <a:buFont typeface="Wingdings" panose="05000000000000000000" pitchFamily="2" charset="2"/>
              <a:buChar char="Ø"/>
            </a:pPr>
            <a:r>
              <a:rPr lang="pt-BR" sz="2400" b="1" dirty="0"/>
              <a:t>Conceito</a:t>
            </a:r>
          </a:p>
          <a:p>
            <a:pPr algn="just"/>
            <a:r>
              <a:rPr lang="pt-BR" sz="2400" dirty="0"/>
              <a:t>Mapa é definido como a representação no plano, normalmente em escala pequena, dos aspectos geográficos, naturais, culturais e artificiais de uma área tomada na superfície de uma figura planetária, delimitada por elementos físicos, político administrativos, com diversos fins e destinada aos mais variados usos, temáticos, culturais e ilustrativos (IBGE, 1998). </a:t>
            </a:r>
          </a:p>
          <a:p>
            <a:pPr lvl="0"/>
            <a:endParaRPr lang="pt-BR" sz="2400" dirty="0"/>
          </a:p>
        </p:txBody>
      </p:sp>
      <p:sp>
        <p:nvSpPr>
          <p:cNvPr id="8" name="CaixaDeTexto 7"/>
          <p:cNvSpPr txBox="1"/>
          <p:nvPr/>
        </p:nvSpPr>
        <p:spPr>
          <a:xfrm>
            <a:off x="1187624" y="5583058"/>
            <a:ext cx="74991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dirty="0"/>
              <a:t>Os mapas podem ser considerados tão importantes quanto a linguagem escrita,</a:t>
            </a:r>
          </a:p>
        </p:txBody>
      </p:sp>
      <p:pic>
        <p:nvPicPr>
          <p:cNvPr id="12" name="Picture 2" descr="http://www.suapesquisa.com/clima/clima-bras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3" y="1501643"/>
            <a:ext cx="8229600" cy="5082564"/>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251520" y="358642"/>
            <a:ext cx="8712968"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b="1" dirty="0">
                <a:solidFill>
                  <a:schemeClr val="bg2">
                    <a:lumMod val="10000"/>
                  </a:schemeClr>
                </a:solidFill>
              </a:rPr>
              <a:t>Mapa como estrutura de dados e de armazenamentos de informação</a:t>
            </a:r>
            <a:endParaRPr lang="pt-BR" sz="3200" dirty="0"/>
          </a:p>
        </p:txBody>
      </p:sp>
    </p:spTree>
    <p:extLst>
      <p:ext uri="{BB962C8B-B14F-4D97-AF65-F5344CB8AC3E}">
        <p14:creationId xmlns:p14="http://schemas.microsoft.com/office/powerpoint/2010/main" val="42472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4632063"/>
          </a:xfrm>
        </p:spPr>
        <p:txBody>
          <a:bodyPr>
            <a:normAutofit lnSpcReduction="10000"/>
          </a:bodyPr>
          <a:lstStyle/>
          <a:p>
            <a:pPr lvl="0">
              <a:buFont typeface="Wingdings" panose="05000000000000000000" pitchFamily="2" charset="2"/>
              <a:buChar char="Ø"/>
            </a:pPr>
            <a:r>
              <a:rPr lang="pt-BR" sz="2400" b="1" dirty="0"/>
              <a:t>CLASSIFICAÇÃO DOS MAPAS </a:t>
            </a:r>
          </a:p>
          <a:p>
            <a:pPr algn="just"/>
            <a:r>
              <a:rPr lang="pt-BR" sz="2400" dirty="0"/>
              <a:t>mapa gerais:  seriam exclusivamente de representação da superfície da Terra, com os acidentes geográficos, planimétricos e topográficos;</a:t>
            </a:r>
          </a:p>
          <a:p>
            <a:pPr marL="0" indent="0" algn="just">
              <a:buNone/>
            </a:pPr>
            <a:r>
              <a:rPr lang="pt-BR" sz="2400" dirty="0"/>
              <a:t> </a:t>
            </a:r>
          </a:p>
          <a:p>
            <a:pPr algn="just"/>
            <a:r>
              <a:rPr lang="pt-BR" sz="2400" dirty="0"/>
              <a:t>mapas especiais:  seriam os políticos, urbanos, de comunicações científicas, econômicos, artísticos, de propaganda, de navegação aérea e marítima e os mapas cadastrais (</a:t>
            </a:r>
            <a:r>
              <a:rPr lang="pt-BR" sz="2400" dirty="0" err="1"/>
              <a:t>Raisz</a:t>
            </a:r>
            <a:r>
              <a:rPr lang="pt-BR" sz="2400" dirty="0"/>
              <a:t>, 1969) </a:t>
            </a:r>
          </a:p>
          <a:p>
            <a:pPr algn="just"/>
            <a:endParaRPr lang="pt-BR" sz="2400" dirty="0"/>
          </a:p>
          <a:p>
            <a:pPr algn="just"/>
            <a:r>
              <a:rPr lang="pt-BR" sz="2400" dirty="0"/>
              <a:t>mapas temáticos:  representam qualquer tema, além da representação do terreno (ARCHELA</a:t>
            </a:r>
            <a:r>
              <a:rPr lang="pt-BR" sz="2400" b="1" dirty="0"/>
              <a:t> e </a:t>
            </a:r>
            <a:r>
              <a:rPr lang="pt-BR" sz="2400" dirty="0"/>
              <a:t>THÉRY, 2008)</a:t>
            </a:r>
          </a:p>
        </p:txBody>
      </p:sp>
    </p:spTree>
    <p:extLst>
      <p:ext uri="{BB962C8B-B14F-4D97-AF65-F5344CB8AC3E}">
        <p14:creationId xmlns:p14="http://schemas.microsoft.com/office/powerpoint/2010/main" val="354368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17</a:t>
            </a:fld>
            <a:endParaRPr lang="pt-BR" dirty="0"/>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4632063"/>
          </a:xfrm>
        </p:spPr>
        <p:txBody>
          <a:bodyPr>
            <a:normAutofit/>
          </a:bodyPr>
          <a:lstStyle/>
          <a:p>
            <a:pPr lvl="0">
              <a:buFont typeface="Wingdings" panose="05000000000000000000" pitchFamily="2" charset="2"/>
              <a:buChar char="Ø"/>
            </a:pPr>
            <a:r>
              <a:rPr lang="pt-BR" sz="2400" b="1" dirty="0"/>
              <a:t>CLASSIFICAÇÃO DOS MAPAS </a:t>
            </a:r>
          </a:p>
          <a:p>
            <a:endParaRPr lang="pt-BR" sz="2400" dirty="0"/>
          </a:p>
        </p:txBody>
      </p:sp>
      <p:pic>
        <p:nvPicPr>
          <p:cNvPr id="10242" name="Picture 2" descr=" Mapa Topográfico da Argél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49613"/>
            <a:ext cx="3668460" cy="351230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28138" y="6073597"/>
            <a:ext cx="4076655" cy="646331"/>
          </a:xfrm>
          <a:prstGeom prst="rect">
            <a:avLst/>
          </a:prstGeom>
          <a:noFill/>
        </p:spPr>
        <p:txBody>
          <a:bodyPr wrap="square" rtlCol="0">
            <a:spAutoFit/>
          </a:bodyPr>
          <a:lstStyle/>
          <a:p>
            <a:r>
              <a:rPr lang="pt-BR" b="1" dirty="0"/>
              <a:t>Figura 4. </a:t>
            </a:r>
            <a:r>
              <a:rPr lang="pt-BR" dirty="0"/>
              <a:t>Mapa Topográfico da Argélia</a:t>
            </a:r>
          </a:p>
          <a:p>
            <a:endParaRPr lang="pt-BR" dirty="0"/>
          </a:p>
        </p:txBody>
      </p:sp>
      <p:pic>
        <p:nvPicPr>
          <p:cNvPr id="10244" name="Picture 4" descr="http://www.bvsde.paho.org/vivi/cd/inhem2/reunion/images/mapa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490" y="2418743"/>
            <a:ext cx="3365419" cy="348748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605863" y="6036221"/>
            <a:ext cx="4326709" cy="646331"/>
          </a:xfrm>
          <a:prstGeom prst="rect">
            <a:avLst/>
          </a:prstGeom>
          <a:noFill/>
        </p:spPr>
        <p:txBody>
          <a:bodyPr wrap="square" rtlCol="0">
            <a:spAutoFit/>
          </a:bodyPr>
          <a:lstStyle/>
          <a:p>
            <a:pPr algn="just"/>
            <a:r>
              <a:rPr lang="pt-BR" b="1" dirty="0"/>
              <a:t>Figura 5. </a:t>
            </a:r>
            <a:r>
              <a:rPr lang="pt-BR" dirty="0"/>
              <a:t>Mapa planimétrico de Centro Habana</a:t>
            </a:r>
          </a:p>
        </p:txBody>
      </p:sp>
      <p:sp>
        <p:nvSpPr>
          <p:cNvPr id="8" name="CaixaDeTexto 7"/>
          <p:cNvSpPr txBox="1"/>
          <p:nvPr/>
        </p:nvSpPr>
        <p:spPr>
          <a:xfrm>
            <a:off x="3905436" y="1790627"/>
            <a:ext cx="18907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b="1" dirty="0"/>
              <a:t>MAPA GERAIS</a:t>
            </a:r>
          </a:p>
        </p:txBody>
      </p:sp>
    </p:spTree>
    <p:extLst>
      <p:ext uri="{BB962C8B-B14F-4D97-AF65-F5344CB8AC3E}">
        <p14:creationId xmlns:p14="http://schemas.microsoft.com/office/powerpoint/2010/main" val="181973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18</a:t>
            </a:fld>
            <a:endParaRPr lang="pt-BR" dirty="0"/>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4632063"/>
          </a:xfrm>
        </p:spPr>
        <p:txBody>
          <a:bodyPr>
            <a:normAutofit/>
          </a:bodyPr>
          <a:lstStyle/>
          <a:p>
            <a:pPr lvl="0">
              <a:buFont typeface="Wingdings" panose="05000000000000000000" pitchFamily="2" charset="2"/>
              <a:buChar char="Ø"/>
            </a:pPr>
            <a:r>
              <a:rPr lang="pt-BR" sz="2400" b="1" dirty="0"/>
              <a:t>CLASSIFICAÇÃO DOS MAPAS </a:t>
            </a:r>
          </a:p>
          <a:p>
            <a:endParaRPr lang="pt-BR" sz="2400" dirty="0"/>
          </a:p>
        </p:txBody>
      </p:sp>
      <p:sp>
        <p:nvSpPr>
          <p:cNvPr id="3" name="CaixaDeTexto 2"/>
          <p:cNvSpPr txBox="1"/>
          <p:nvPr/>
        </p:nvSpPr>
        <p:spPr>
          <a:xfrm>
            <a:off x="428138" y="6073597"/>
            <a:ext cx="4076655" cy="646331"/>
          </a:xfrm>
          <a:prstGeom prst="rect">
            <a:avLst/>
          </a:prstGeom>
          <a:noFill/>
        </p:spPr>
        <p:txBody>
          <a:bodyPr wrap="square" rtlCol="0">
            <a:spAutoFit/>
          </a:bodyPr>
          <a:lstStyle/>
          <a:p>
            <a:r>
              <a:rPr lang="pt-BR" b="1" dirty="0"/>
              <a:t>Figura 6. </a:t>
            </a:r>
            <a:r>
              <a:rPr lang="pt-BR" dirty="0"/>
              <a:t>Mapa Navegação marítima</a:t>
            </a:r>
          </a:p>
          <a:p>
            <a:endParaRPr lang="pt-BR" dirty="0"/>
          </a:p>
        </p:txBody>
      </p:sp>
      <p:sp>
        <p:nvSpPr>
          <p:cNvPr id="10" name="CaixaDeTexto 9"/>
          <p:cNvSpPr txBox="1"/>
          <p:nvPr/>
        </p:nvSpPr>
        <p:spPr>
          <a:xfrm>
            <a:off x="4605863" y="6036221"/>
            <a:ext cx="4326709" cy="369332"/>
          </a:xfrm>
          <a:prstGeom prst="rect">
            <a:avLst/>
          </a:prstGeom>
          <a:noFill/>
        </p:spPr>
        <p:txBody>
          <a:bodyPr wrap="square" rtlCol="0">
            <a:spAutoFit/>
          </a:bodyPr>
          <a:lstStyle/>
          <a:p>
            <a:pPr algn="just"/>
            <a:r>
              <a:rPr lang="pt-BR" b="1" dirty="0"/>
              <a:t>Figura 7. </a:t>
            </a:r>
            <a:r>
              <a:rPr lang="pt-BR" dirty="0"/>
              <a:t>Mapa econômico</a:t>
            </a:r>
          </a:p>
        </p:txBody>
      </p:sp>
      <p:sp>
        <p:nvSpPr>
          <p:cNvPr id="8" name="CaixaDeTexto 7"/>
          <p:cNvSpPr txBox="1"/>
          <p:nvPr/>
        </p:nvSpPr>
        <p:spPr>
          <a:xfrm>
            <a:off x="4025085" y="1724120"/>
            <a:ext cx="1890700" cy="369332"/>
          </a:xfrm>
          <a:prstGeom prst="rect">
            <a:avLst/>
          </a:prstGeom>
          <a:ln w="12700"/>
        </p:spPr>
        <p:style>
          <a:lnRef idx="2">
            <a:schemeClr val="accent4"/>
          </a:lnRef>
          <a:fillRef idx="1">
            <a:schemeClr val="lt1"/>
          </a:fillRef>
          <a:effectRef idx="0">
            <a:schemeClr val="accent4"/>
          </a:effectRef>
          <a:fontRef idx="minor">
            <a:schemeClr val="dk1"/>
          </a:fontRef>
        </p:style>
        <p:txBody>
          <a:bodyPr wrap="square" rtlCol="0">
            <a:spAutoFit/>
          </a:bodyPr>
          <a:lstStyle/>
          <a:p>
            <a:r>
              <a:rPr lang="pt-BR" b="1" dirty="0"/>
              <a:t>MAPA ESPECIAIS</a:t>
            </a:r>
          </a:p>
        </p:txBody>
      </p:sp>
      <p:pic>
        <p:nvPicPr>
          <p:cNvPr id="18436" name="Picture 4" descr="https://www.ipma.pt/opencms/bin/images.site/mar/metareas.atl_bc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3" y="2267744"/>
            <a:ext cx="375476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4.bp.blogspot.com/-SIc01sWgCiY/TrRBKjZsRTI/AAAAAAAACqU/n0JFGHYgUSM/s1600/mapabrasil_econom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864" y="2309375"/>
            <a:ext cx="4080936" cy="313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84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19</a:t>
            </a:fld>
            <a:endParaRPr lang="pt-BR" dirty="0"/>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4632063"/>
          </a:xfrm>
        </p:spPr>
        <p:txBody>
          <a:bodyPr>
            <a:normAutofit/>
          </a:bodyPr>
          <a:lstStyle/>
          <a:p>
            <a:pPr lvl="0">
              <a:buFont typeface="Wingdings" panose="05000000000000000000" pitchFamily="2" charset="2"/>
              <a:buChar char="Ø"/>
            </a:pPr>
            <a:r>
              <a:rPr lang="pt-BR" sz="2400" b="1" dirty="0"/>
              <a:t>CLASSIFICAÇÃO DOS MAPAS </a:t>
            </a:r>
          </a:p>
          <a:p>
            <a:endParaRPr lang="pt-BR" sz="2400" dirty="0"/>
          </a:p>
        </p:txBody>
      </p:sp>
      <p:sp>
        <p:nvSpPr>
          <p:cNvPr id="3" name="CaixaDeTexto 2"/>
          <p:cNvSpPr txBox="1"/>
          <p:nvPr/>
        </p:nvSpPr>
        <p:spPr>
          <a:xfrm>
            <a:off x="323528" y="3761213"/>
            <a:ext cx="4076655" cy="646331"/>
          </a:xfrm>
          <a:prstGeom prst="rect">
            <a:avLst/>
          </a:prstGeom>
          <a:noFill/>
        </p:spPr>
        <p:txBody>
          <a:bodyPr wrap="square" rtlCol="0">
            <a:spAutoFit/>
          </a:bodyPr>
          <a:lstStyle/>
          <a:p>
            <a:r>
              <a:rPr lang="pt-BR" b="1" dirty="0"/>
              <a:t>Figura 8. </a:t>
            </a:r>
            <a:r>
              <a:rPr lang="pt-BR" dirty="0"/>
              <a:t>Mapa regiões do Brasil</a:t>
            </a:r>
          </a:p>
          <a:p>
            <a:endParaRPr lang="pt-BR" dirty="0"/>
          </a:p>
        </p:txBody>
      </p:sp>
      <p:sp>
        <p:nvSpPr>
          <p:cNvPr id="10" name="CaixaDeTexto 9"/>
          <p:cNvSpPr txBox="1"/>
          <p:nvPr/>
        </p:nvSpPr>
        <p:spPr>
          <a:xfrm>
            <a:off x="3498794" y="5765965"/>
            <a:ext cx="4326709" cy="646331"/>
          </a:xfrm>
          <a:prstGeom prst="rect">
            <a:avLst/>
          </a:prstGeom>
          <a:noFill/>
        </p:spPr>
        <p:txBody>
          <a:bodyPr wrap="square" rtlCol="0">
            <a:spAutoFit/>
          </a:bodyPr>
          <a:lstStyle/>
          <a:p>
            <a:pPr algn="just"/>
            <a:r>
              <a:rPr lang="pt-BR" b="1" dirty="0"/>
              <a:t>Figura 10. </a:t>
            </a:r>
            <a:r>
              <a:rPr lang="pt-BR" dirty="0"/>
              <a:t>Mapa da taxa de urbanização em Brasília</a:t>
            </a:r>
          </a:p>
        </p:txBody>
      </p:sp>
      <p:sp>
        <p:nvSpPr>
          <p:cNvPr id="8" name="CaixaDeTexto 7"/>
          <p:cNvSpPr txBox="1"/>
          <p:nvPr/>
        </p:nvSpPr>
        <p:spPr>
          <a:xfrm>
            <a:off x="3905436" y="1790627"/>
            <a:ext cx="18907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pt-BR" b="1" dirty="0"/>
              <a:t>MAPA Temáticos</a:t>
            </a:r>
          </a:p>
        </p:txBody>
      </p:sp>
      <p:pic>
        <p:nvPicPr>
          <p:cNvPr id="19458" name="Picture 2" descr="http://mundoeducacao.bol.uol.com.br/upload/conteudo/mapa%20poli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052" y="2115645"/>
            <a:ext cx="1536105" cy="14395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geadapopulacao.files.wordpress.com/2011/05/imag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052" y="4568305"/>
            <a:ext cx="2184176" cy="1871099"/>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2.bp.blogspot.com/_4FRGN3TlxlA/SQtLHAdglhI/AAAAAAAAAKc/CpLQc39Ae4I/s1600/redim_baci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300" y="2356818"/>
            <a:ext cx="2222700" cy="2323123"/>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5216957" y="4717423"/>
            <a:ext cx="4326709" cy="369332"/>
          </a:xfrm>
          <a:prstGeom prst="rect">
            <a:avLst/>
          </a:prstGeom>
          <a:noFill/>
        </p:spPr>
        <p:txBody>
          <a:bodyPr wrap="square" rtlCol="0">
            <a:spAutoFit/>
          </a:bodyPr>
          <a:lstStyle/>
          <a:p>
            <a:pPr algn="just"/>
            <a:r>
              <a:rPr lang="pt-BR" b="1" dirty="0"/>
              <a:t>Figura 9. </a:t>
            </a:r>
            <a:r>
              <a:rPr lang="pt-BR" dirty="0"/>
              <a:t>Mapa da Hidrografia</a:t>
            </a:r>
          </a:p>
        </p:txBody>
      </p:sp>
    </p:spTree>
    <p:extLst>
      <p:ext uri="{BB962C8B-B14F-4D97-AF65-F5344CB8AC3E}">
        <p14:creationId xmlns:p14="http://schemas.microsoft.com/office/powerpoint/2010/main" val="13226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pPr algn="ctr"/>
            <a:r>
              <a:rPr lang="pt-BR" sz="3600" b="1">
                <a:solidFill>
                  <a:schemeClr val="bg2">
                    <a:lumMod val="10000"/>
                  </a:schemeClr>
                </a:solidFill>
              </a:rPr>
              <a:t>Roteiro Aula 01</a:t>
            </a:r>
            <a:endParaRPr lang="pt-BR" sz="3600" b="1" dirty="0">
              <a:solidFill>
                <a:schemeClr val="bg2">
                  <a:lumMod val="10000"/>
                </a:schemeClr>
              </a:solidFill>
            </a:endParaRPr>
          </a:p>
        </p:txBody>
      </p:sp>
      <p:sp>
        <p:nvSpPr>
          <p:cNvPr id="3" name="Espaço Reservado para Conteúdo 2"/>
          <p:cNvSpPr>
            <a:spLocks noGrp="1"/>
          </p:cNvSpPr>
          <p:nvPr>
            <p:ph idx="1"/>
          </p:nvPr>
        </p:nvSpPr>
        <p:spPr/>
        <p:txBody>
          <a:bodyPr>
            <a:normAutofit/>
          </a:bodyPr>
          <a:lstStyle/>
          <a:p>
            <a:pPr algn="just">
              <a:buFont typeface="Wingdings" panose="05000000000000000000" pitchFamily="2" charset="2"/>
              <a:buChar char="Ø"/>
            </a:pPr>
            <a:r>
              <a:rPr lang="pt-BR" sz="2800" dirty="0"/>
              <a:t>INTRODUÇÃO A CARTOGRAFIA;</a:t>
            </a:r>
          </a:p>
          <a:p>
            <a:pPr algn="just">
              <a:buFont typeface="Wingdings" panose="05000000000000000000" pitchFamily="2" charset="2"/>
              <a:buChar char="Ø"/>
            </a:pPr>
            <a:endParaRPr lang="pt-BR" sz="2800" dirty="0"/>
          </a:p>
          <a:p>
            <a:pPr algn="just">
              <a:buFont typeface="Wingdings" panose="05000000000000000000" pitchFamily="2" charset="2"/>
              <a:buChar char="Ø"/>
            </a:pPr>
            <a:r>
              <a:rPr lang="pt-BR" sz="2800" dirty="0"/>
              <a:t>CONCEITO E CLASSIFICAÇÃO DOS MAPAS E FORMAS DE APRESENTAÇÃO DOS MAPAS;</a:t>
            </a:r>
          </a:p>
          <a:p>
            <a:pPr algn="just">
              <a:buFont typeface="Wingdings" panose="05000000000000000000" pitchFamily="2" charset="2"/>
              <a:buChar char="Ø"/>
            </a:pPr>
            <a:endParaRPr lang="pt-BR" sz="2800" dirty="0"/>
          </a:p>
          <a:p>
            <a:pPr lvl="0" algn="just">
              <a:buFont typeface="Wingdings" panose="05000000000000000000" pitchFamily="2" charset="2"/>
              <a:buChar char="Ø"/>
            </a:pPr>
            <a:r>
              <a:rPr lang="pt-BR" sz="2800" dirty="0"/>
              <a:t>DIVISÃO DA CARTOGRAFIA, COMUNICAÇÃO CARTOGRÁFICA E INFORMAÇÃO GEOGRÁFICA E CARTOGRÁFICA</a:t>
            </a:r>
          </a:p>
          <a:p>
            <a:pPr algn="just"/>
            <a:endParaRPr lang="pt-BR" dirty="0"/>
          </a:p>
          <a:p>
            <a:pPr marL="82296" indent="0" algn="just">
              <a:buNone/>
            </a:pPr>
            <a:endParaRPr lang="pt-BR"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0017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4632063"/>
          </a:xfrm>
        </p:spPr>
        <p:txBody>
          <a:bodyPr>
            <a:normAutofit/>
          </a:bodyPr>
          <a:lstStyle/>
          <a:p>
            <a:pPr lvl="0">
              <a:buFont typeface="Wingdings" panose="05000000000000000000" pitchFamily="2" charset="2"/>
              <a:buChar char="Ø"/>
            </a:pPr>
            <a:r>
              <a:rPr lang="pt-BR" sz="2400" b="1" dirty="0"/>
              <a:t>CLASSIFICAÇÃO DOS MAPAS </a:t>
            </a:r>
          </a:p>
          <a:p>
            <a:pPr>
              <a:buFont typeface="Wingdings" panose="05000000000000000000" pitchFamily="2" charset="2"/>
              <a:buChar char="q"/>
            </a:pPr>
            <a:r>
              <a:rPr lang="pt-BR" sz="2400" dirty="0"/>
              <a:t>Quanto a forma de representação segundo Rosa (1996) </a:t>
            </a:r>
          </a:p>
          <a:p>
            <a:r>
              <a:rPr lang="pt-BR" sz="2400" dirty="0"/>
              <a:t>Escala grande - mapas urbanos em 1:500, 1:1.000, 1:2.000 e 1:5.000;</a:t>
            </a:r>
          </a:p>
          <a:p>
            <a:endParaRPr lang="pt-BR" sz="2400" dirty="0"/>
          </a:p>
          <a:p>
            <a:pPr lvl="0"/>
            <a:r>
              <a:rPr lang="pt-BR" sz="2400" dirty="0"/>
              <a:t>Escala média - mapas topográficos em 1: 25.000, 1:50.000, 1:100.000 e 1:250.000;</a:t>
            </a:r>
          </a:p>
          <a:p>
            <a:pPr lvl="0"/>
            <a:endParaRPr lang="pt-BR" sz="2400" dirty="0"/>
          </a:p>
          <a:p>
            <a:pPr lvl="0"/>
            <a:r>
              <a:rPr lang="pt-BR" sz="2400" dirty="0"/>
              <a:t>Escala pequena - mapas geográficos em escalas 1:500.000 e menores.</a:t>
            </a:r>
          </a:p>
        </p:txBody>
      </p:sp>
    </p:spTree>
    <p:extLst>
      <p:ext uri="{BB962C8B-B14F-4D97-AF65-F5344CB8AC3E}">
        <p14:creationId xmlns:p14="http://schemas.microsoft.com/office/powerpoint/2010/main" val="230422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5447314"/>
          </a:xfrm>
        </p:spPr>
        <p:txBody>
          <a:bodyPr>
            <a:normAutofit/>
          </a:bodyPr>
          <a:lstStyle/>
          <a:p>
            <a:pPr>
              <a:buFont typeface="Wingdings" panose="05000000000000000000" pitchFamily="2" charset="2"/>
              <a:buChar char="Ø"/>
            </a:pPr>
            <a:r>
              <a:rPr lang="pt-BR" sz="2400" dirty="0"/>
              <a:t>O IBGE (2016) aborda também claramente as características dos mapas, carta e planta: </a:t>
            </a:r>
          </a:p>
          <a:p>
            <a:pPr marL="0" indent="0">
              <a:buNone/>
            </a:pPr>
            <a:r>
              <a:rPr lang="pt-BR" sz="2400" dirty="0"/>
              <a:t> </a:t>
            </a:r>
          </a:p>
          <a:p>
            <a:endParaRPr lang="pt-BR" sz="2400" b="1" dirty="0"/>
          </a:p>
        </p:txBody>
      </p:sp>
      <p:sp>
        <p:nvSpPr>
          <p:cNvPr id="3" name="CaixaDeTexto 2"/>
          <p:cNvSpPr txBox="1"/>
          <p:nvPr/>
        </p:nvSpPr>
        <p:spPr>
          <a:xfrm>
            <a:off x="529208" y="2622573"/>
            <a:ext cx="388843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Arial" panose="020B0604020202020204" pitchFamily="34" charset="0"/>
              <a:buChar char="•"/>
            </a:pPr>
            <a:r>
              <a:rPr lang="pt-BR" b="1" dirty="0"/>
              <a:t>MAPA</a:t>
            </a:r>
          </a:p>
          <a:p>
            <a:r>
              <a:rPr lang="pt-BR" dirty="0"/>
              <a:t>-representação plana; </a:t>
            </a:r>
            <a:br>
              <a:rPr lang="pt-BR" dirty="0"/>
            </a:br>
            <a:r>
              <a:rPr lang="pt-BR" dirty="0"/>
              <a:t>-geralmente em escala pequena; </a:t>
            </a:r>
            <a:br>
              <a:rPr lang="pt-BR" dirty="0"/>
            </a:br>
            <a:r>
              <a:rPr lang="pt-BR" dirty="0"/>
              <a:t>- área delimitada por acidentes naturais (bacias, planaltos, chapadas, etc.), político-administrativos; </a:t>
            </a:r>
            <a:br>
              <a:rPr lang="pt-BR" dirty="0"/>
            </a:br>
            <a:r>
              <a:rPr lang="pt-BR" dirty="0"/>
              <a:t>- destinação a fins temáticos, culturais ou ilustrativos. </a:t>
            </a:r>
          </a:p>
        </p:txBody>
      </p:sp>
      <p:sp>
        <p:nvSpPr>
          <p:cNvPr id="8" name="CaixaDeTexto 7"/>
          <p:cNvSpPr txBox="1"/>
          <p:nvPr/>
        </p:nvSpPr>
        <p:spPr>
          <a:xfrm>
            <a:off x="4859057" y="2583630"/>
            <a:ext cx="4006787"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pt-BR" b="1" dirty="0"/>
              <a:t>CARTA</a:t>
            </a:r>
            <a:r>
              <a:rPr lang="pt-BR" dirty="0"/>
              <a:t> (Características):</a:t>
            </a:r>
          </a:p>
          <a:p>
            <a:r>
              <a:rPr lang="pt-BR" dirty="0"/>
              <a:t>-representação plana; </a:t>
            </a:r>
            <a:br>
              <a:rPr lang="pt-BR" dirty="0"/>
            </a:br>
            <a:r>
              <a:rPr lang="pt-BR" dirty="0"/>
              <a:t>-escala média ou grande; </a:t>
            </a:r>
            <a:br>
              <a:rPr lang="pt-BR" dirty="0"/>
            </a:br>
            <a:r>
              <a:rPr lang="pt-BR" dirty="0"/>
              <a:t>-</a:t>
            </a:r>
            <a:r>
              <a:rPr lang="pt-BR" dirty="0">
                <a:solidFill>
                  <a:schemeClr val="tx1"/>
                </a:solidFill>
              </a:rPr>
              <a:t>desdobramento em folhas articuladas de maneira sistemática; </a:t>
            </a:r>
            <a:br>
              <a:rPr lang="pt-BR" dirty="0"/>
            </a:br>
            <a:r>
              <a:rPr lang="pt-BR" dirty="0"/>
              <a:t>- limites das folhas constituídos por linhas convencionais, destinada à avaliação precisa de direções, distâncias e localização de pontos, áreas e detalhes.</a:t>
            </a:r>
          </a:p>
        </p:txBody>
      </p:sp>
      <p:sp>
        <p:nvSpPr>
          <p:cNvPr id="9" name="CaixaDeTexto 8"/>
          <p:cNvSpPr txBox="1"/>
          <p:nvPr/>
        </p:nvSpPr>
        <p:spPr>
          <a:xfrm>
            <a:off x="482862" y="5595368"/>
            <a:ext cx="786956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gn="just">
              <a:buFont typeface="Arial" panose="020B0604020202020204" pitchFamily="34" charset="0"/>
              <a:buChar char="•"/>
            </a:pPr>
            <a:r>
              <a:rPr lang="pt-BR" b="1" dirty="0"/>
              <a:t>PLANTA </a:t>
            </a:r>
            <a:r>
              <a:rPr lang="pt-BR" dirty="0"/>
              <a:t>- a planta é um caso particular de carta. A representação se restringe a uma área muito limitada e a escala é grande, consequentemente o número de detalhes é bem maior.</a:t>
            </a:r>
          </a:p>
        </p:txBody>
      </p:sp>
    </p:spTree>
    <p:extLst>
      <p:ext uri="{BB962C8B-B14F-4D97-AF65-F5344CB8AC3E}">
        <p14:creationId xmlns:p14="http://schemas.microsoft.com/office/powerpoint/2010/main" val="204748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pic>
        <p:nvPicPr>
          <p:cNvPr id="12" name="Imagem 11"/>
          <p:cNvPicPr>
            <a:picLocks noChangeAspect="1"/>
          </p:cNvPicPr>
          <p:nvPr/>
        </p:nvPicPr>
        <p:blipFill>
          <a:blip r:embed="rId3"/>
          <a:stretch>
            <a:fillRect/>
          </a:stretch>
        </p:blipFill>
        <p:spPr>
          <a:xfrm>
            <a:off x="2260643" y="1342098"/>
            <a:ext cx="4766729" cy="5020471"/>
          </a:xfrm>
          <a:prstGeom prst="rect">
            <a:avLst/>
          </a:prstGeom>
        </p:spPr>
      </p:pic>
    </p:spTree>
    <p:extLst>
      <p:ext uri="{BB962C8B-B14F-4D97-AF65-F5344CB8AC3E}">
        <p14:creationId xmlns:p14="http://schemas.microsoft.com/office/powerpoint/2010/main" val="22082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5447314"/>
          </a:xfrm>
        </p:spPr>
        <p:txBody>
          <a:bodyPr>
            <a:normAutofit/>
          </a:bodyPr>
          <a:lstStyle/>
          <a:p>
            <a:pPr>
              <a:buFont typeface="Wingdings" panose="05000000000000000000" pitchFamily="2" charset="2"/>
              <a:buChar char="Ø"/>
            </a:pPr>
            <a:r>
              <a:rPr lang="pt-BR" sz="2400" b="1" dirty="0"/>
              <a:t>FORMAS DE APRESENTAÇÃO DOS MAPAS</a:t>
            </a:r>
            <a:endParaRPr lang="pt-BR" sz="2400" dirty="0"/>
          </a:p>
          <a:p>
            <a:pPr marL="0" indent="0" algn="just">
              <a:buNone/>
            </a:pPr>
            <a:r>
              <a:rPr lang="pt-BR" sz="2400" dirty="0"/>
              <a:t>Os mapas podem ser classificados conforme </a:t>
            </a:r>
            <a:r>
              <a:rPr lang="pt-BR" sz="2400" dirty="0" err="1"/>
              <a:t>Meneguette</a:t>
            </a:r>
            <a:r>
              <a:rPr lang="pt-BR" sz="2400" dirty="0"/>
              <a:t> (2012):</a:t>
            </a:r>
          </a:p>
          <a:p>
            <a:pPr algn="just"/>
            <a:endParaRPr lang="pt-BR" sz="2400" dirty="0"/>
          </a:p>
          <a:p>
            <a:pPr algn="just">
              <a:buFont typeface="Wingdings" panose="05000000000000000000" pitchFamily="2" charset="2"/>
              <a:buChar char="q"/>
            </a:pPr>
            <a:r>
              <a:rPr lang="pt-BR" sz="2400" dirty="0"/>
              <a:t>Mapas podem ser descritos como:</a:t>
            </a:r>
          </a:p>
          <a:p>
            <a:pPr algn="just"/>
            <a:r>
              <a:rPr lang="pt-BR" sz="2400" dirty="0"/>
              <a:t> permanentes </a:t>
            </a:r>
          </a:p>
          <a:p>
            <a:pPr algn="just"/>
            <a:r>
              <a:rPr lang="pt-BR" sz="2400" dirty="0"/>
              <a:t>virtuais </a:t>
            </a:r>
          </a:p>
          <a:p>
            <a:pPr algn="just"/>
            <a:r>
              <a:rPr lang="pt-BR" sz="2400" dirty="0"/>
              <a:t>visíveis </a:t>
            </a:r>
          </a:p>
          <a:p>
            <a:pPr algn="just"/>
            <a:r>
              <a:rPr lang="pt-BR" sz="2400" dirty="0"/>
              <a:t>invisíveis </a:t>
            </a:r>
          </a:p>
          <a:p>
            <a:pPr algn="just"/>
            <a:r>
              <a:rPr lang="pt-BR" sz="2400" dirty="0"/>
              <a:t>tangíveis </a:t>
            </a:r>
          </a:p>
          <a:p>
            <a:pPr algn="just"/>
            <a:r>
              <a:rPr lang="pt-BR" sz="2400" dirty="0"/>
              <a:t> intangíveis</a:t>
            </a:r>
            <a:endParaRPr lang="pt-BR" sz="2400" b="1" dirty="0"/>
          </a:p>
        </p:txBody>
      </p:sp>
    </p:spTree>
    <p:extLst>
      <p:ext uri="{BB962C8B-B14F-4D97-AF65-F5344CB8AC3E}">
        <p14:creationId xmlns:p14="http://schemas.microsoft.com/office/powerpoint/2010/main" val="220658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5447314"/>
          </a:xfrm>
        </p:spPr>
        <p:txBody>
          <a:bodyPr>
            <a:normAutofit/>
          </a:bodyPr>
          <a:lstStyle/>
          <a:p>
            <a:pPr>
              <a:buFont typeface="Wingdings" panose="05000000000000000000" pitchFamily="2" charset="2"/>
              <a:buChar char="Ø"/>
            </a:pPr>
            <a:r>
              <a:rPr lang="pt-BR" sz="2400" b="1" dirty="0"/>
              <a:t>FORMAS DE APRESENTAÇÃO DOS MAPAS</a:t>
            </a:r>
            <a:endParaRPr lang="pt-BR" sz="2400" dirty="0"/>
          </a:p>
          <a:p>
            <a:pPr marL="0" indent="0" algn="just">
              <a:buNone/>
            </a:pPr>
            <a:r>
              <a:rPr lang="pt-BR" sz="2400" dirty="0"/>
              <a:t>Os mapas podem ser classificados conforme </a:t>
            </a:r>
            <a:r>
              <a:rPr lang="pt-BR" sz="2400" dirty="0" err="1"/>
              <a:t>Meneguette</a:t>
            </a:r>
            <a:r>
              <a:rPr lang="pt-BR" sz="2400" dirty="0"/>
              <a:t> (2012):</a:t>
            </a:r>
          </a:p>
          <a:p>
            <a:pPr algn="just"/>
            <a:endParaRPr lang="pt-BR" sz="2400" dirty="0"/>
          </a:p>
          <a:p>
            <a:pPr algn="just">
              <a:buFont typeface="Wingdings" panose="05000000000000000000" pitchFamily="2" charset="2"/>
              <a:buChar char="q"/>
            </a:pPr>
            <a:r>
              <a:rPr lang="pt-BR" sz="2400" dirty="0"/>
              <a:t>Mapas podem existir em várias formas: </a:t>
            </a:r>
          </a:p>
          <a:p>
            <a:pPr algn="just"/>
            <a:r>
              <a:rPr lang="pt-BR" sz="2400" dirty="0"/>
              <a:t>no papel </a:t>
            </a:r>
          </a:p>
          <a:p>
            <a:pPr algn="just"/>
            <a:r>
              <a:rPr lang="pt-BR" sz="2400" dirty="0"/>
              <a:t>na tela do computador </a:t>
            </a:r>
          </a:p>
          <a:p>
            <a:pPr algn="just"/>
            <a:r>
              <a:rPr lang="pt-BR" sz="2400" dirty="0"/>
              <a:t>no disco do computador </a:t>
            </a:r>
          </a:p>
          <a:p>
            <a:pPr algn="just"/>
            <a:r>
              <a:rPr lang="pt-BR" sz="2400" dirty="0"/>
              <a:t>na rede de computadores em uma base de dados </a:t>
            </a:r>
            <a:endParaRPr lang="pt-BR" sz="2400" b="1" dirty="0"/>
          </a:p>
        </p:txBody>
      </p:sp>
    </p:spTree>
    <p:extLst>
      <p:ext uri="{BB962C8B-B14F-4D97-AF65-F5344CB8AC3E}">
        <p14:creationId xmlns:p14="http://schemas.microsoft.com/office/powerpoint/2010/main" val="322884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Classificação dos mapas</a:t>
            </a:r>
          </a:p>
        </p:txBody>
      </p:sp>
      <p:sp>
        <p:nvSpPr>
          <p:cNvPr id="7" name="Espaço Reservado para Conteúdo 6"/>
          <p:cNvSpPr>
            <a:spLocks noGrp="1"/>
          </p:cNvSpPr>
          <p:nvPr>
            <p:ph idx="1"/>
          </p:nvPr>
        </p:nvSpPr>
        <p:spPr>
          <a:xfrm>
            <a:off x="457200" y="1274161"/>
            <a:ext cx="8229600" cy="5447314"/>
          </a:xfrm>
        </p:spPr>
        <p:txBody>
          <a:bodyPr>
            <a:normAutofit/>
          </a:bodyPr>
          <a:lstStyle/>
          <a:p>
            <a:pPr>
              <a:buFont typeface="Wingdings" panose="05000000000000000000" pitchFamily="2" charset="2"/>
              <a:buChar char="Ø"/>
            </a:pPr>
            <a:r>
              <a:rPr lang="pt-BR" sz="2400" b="1" dirty="0"/>
              <a:t>FORMAS DE APRESENTAÇÃO DOS MAPAS</a:t>
            </a:r>
            <a:endParaRPr lang="pt-BR" sz="2400" dirty="0"/>
          </a:p>
          <a:p>
            <a:pPr marL="0" indent="0" algn="just">
              <a:buNone/>
            </a:pPr>
            <a:r>
              <a:rPr lang="pt-BR" sz="2400" dirty="0"/>
              <a:t>Os mapas podem ser classificados conforme </a:t>
            </a:r>
            <a:r>
              <a:rPr lang="pt-BR" sz="2400" dirty="0" err="1"/>
              <a:t>Meneguette</a:t>
            </a:r>
            <a:r>
              <a:rPr lang="pt-BR" sz="2400" dirty="0"/>
              <a:t> (2012):</a:t>
            </a:r>
          </a:p>
          <a:p>
            <a:pPr algn="just"/>
            <a:endParaRPr lang="pt-BR" sz="2400" dirty="0"/>
          </a:p>
          <a:p>
            <a:pPr lvl="0" fontAlgn="base">
              <a:buFont typeface="Wingdings" panose="05000000000000000000" pitchFamily="2" charset="2"/>
              <a:buChar char="q"/>
            </a:pPr>
            <a:r>
              <a:rPr lang="pt-BR" sz="2400" dirty="0"/>
              <a:t>Mapas têm funcionalidades adicionais, podendo ser: </a:t>
            </a:r>
          </a:p>
          <a:p>
            <a:pPr lvl="0" fontAlgn="base"/>
            <a:r>
              <a:rPr lang="pt-BR" sz="2400" dirty="0"/>
              <a:t>dinâmicos</a:t>
            </a:r>
          </a:p>
          <a:p>
            <a:pPr lvl="0" fontAlgn="base"/>
            <a:r>
              <a:rPr lang="pt-BR" sz="2400" dirty="0"/>
              <a:t>interativos</a:t>
            </a:r>
          </a:p>
          <a:p>
            <a:pPr lvl="0" fontAlgn="base"/>
            <a:r>
              <a:rPr lang="pt-BR" sz="2400" dirty="0"/>
              <a:t>sonoros</a:t>
            </a:r>
          </a:p>
        </p:txBody>
      </p:sp>
    </p:spTree>
    <p:extLst>
      <p:ext uri="{BB962C8B-B14F-4D97-AF65-F5344CB8AC3E}">
        <p14:creationId xmlns:p14="http://schemas.microsoft.com/office/powerpoint/2010/main" val="190968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80" y="2204864"/>
            <a:ext cx="8229600" cy="1143000"/>
          </a:xfrm>
        </p:spPr>
        <p:txBody>
          <a:bodyPr>
            <a:normAutofit fontScale="90000"/>
          </a:bodyPr>
          <a:lstStyle/>
          <a:p>
            <a:pPr lvl="0"/>
            <a:r>
              <a:rPr lang="pt-BR" sz="3600" b="1" dirty="0"/>
              <a:t>DIVISÃO DA CARTOGRAFIA, COMUNICAÇÃO CARTOGRÁFICA E INFORMAÇÃO GEOGRÁFICA E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26</a:t>
            </a:fld>
            <a:endParaRPr lang="pt-BR"/>
          </a:p>
        </p:txBody>
      </p:sp>
      <p:cxnSp>
        <p:nvCxnSpPr>
          <p:cNvPr id="6" name="Conector reto 5"/>
          <p:cNvCxnSpPr/>
          <p:nvPr/>
        </p:nvCxnSpPr>
        <p:spPr>
          <a:xfrm>
            <a:off x="457200" y="3789040"/>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125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DIVISÃO DA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Espaço Reservado para Conteúdo 6"/>
          <p:cNvSpPr>
            <a:spLocks noGrp="1"/>
          </p:cNvSpPr>
          <p:nvPr>
            <p:ph idx="1"/>
          </p:nvPr>
        </p:nvSpPr>
        <p:spPr>
          <a:xfrm>
            <a:off x="457200" y="1274161"/>
            <a:ext cx="8229600" cy="4632063"/>
          </a:xfrm>
        </p:spPr>
        <p:txBody>
          <a:bodyPr>
            <a:normAutofit/>
          </a:bodyPr>
          <a:lstStyle/>
          <a:p>
            <a:pPr lvl="0"/>
            <a:endParaRPr lang="pt-BR" sz="2400" dirty="0"/>
          </a:p>
        </p:txBody>
      </p:sp>
      <p:pic>
        <p:nvPicPr>
          <p:cNvPr id="9" name="Imagem 8"/>
          <p:cNvPicPr>
            <a:picLocks noChangeAspect="1"/>
          </p:cNvPicPr>
          <p:nvPr/>
        </p:nvPicPr>
        <p:blipFill>
          <a:blip r:embed="rId3"/>
          <a:stretch>
            <a:fillRect/>
          </a:stretch>
        </p:blipFill>
        <p:spPr>
          <a:xfrm>
            <a:off x="1396477" y="1175048"/>
            <a:ext cx="6351045" cy="5197238"/>
          </a:xfrm>
          <a:prstGeom prst="rect">
            <a:avLst/>
          </a:prstGeom>
        </p:spPr>
      </p:pic>
      <p:sp>
        <p:nvSpPr>
          <p:cNvPr id="10" name="CaixaDeTexto 9"/>
          <p:cNvSpPr txBox="1"/>
          <p:nvPr/>
        </p:nvSpPr>
        <p:spPr>
          <a:xfrm>
            <a:off x="548818" y="6495510"/>
            <a:ext cx="3384376" cy="369332"/>
          </a:xfrm>
          <a:prstGeom prst="rect">
            <a:avLst/>
          </a:prstGeom>
          <a:noFill/>
        </p:spPr>
        <p:txBody>
          <a:bodyPr wrap="square" rtlCol="0">
            <a:spAutoFit/>
          </a:bodyPr>
          <a:lstStyle/>
          <a:p>
            <a:r>
              <a:rPr lang="pt-BR" dirty="0"/>
              <a:t>Fonte: Baseado em Sanchez, 1981</a:t>
            </a:r>
          </a:p>
        </p:txBody>
      </p:sp>
    </p:spTree>
    <p:extLst>
      <p:ext uri="{BB962C8B-B14F-4D97-AF65-F5344CB8AC3E}">
        <p14:creationId xmlns:p14="http://schemas.microsoft.com/office/powerpoint/2010/main" val="1323362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COMUNICAÇÃO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Espaço Reservado para Conteúdo 6"/>
          <p:cNvSpPr>
            <a:spLocks noGrp="1"/>
          </p:cNvSpPr>
          <p:nvPr>
            <p:ph idx="1"/>
          </p:nvPr>
        </p:nvSpPr>
        <p:spPr>
          <a:xfrm>
            <a:off x="457200" y="1274161"/>
            <a:ext cx="8229600" cy="4632063"/>
          </a:xfrm>
        </p:spPr>
        <p:txBody>
          <a:bodyPr>
            <a:normAutofit/>
          </a:bodyPr>
          <a:lstStyle/>
          <a:p>
            <a:pPr>
              <a:buFont typeface="Wingdings" panose="05000000000000000000" pitchFamily="2" charset="2"/>
              <a:buChar char="Ø"/>
            </a:pPr>
            <a:r>
              <a:rPr lang="pt-BR" sz="2400" dirty="0"/>
              <a:t>O mapa é um meio de comunicação gráfica ou visual e deve ser tratado como tal, devendo para isso considerar:</a:t>
            </a:r>
          </a:p>
          <a:p>
            <a:pPr lvl="0"/>
            <a:r>
              <a:rPr lang="pt-BR" sz="2400" dirty="0"/>
              <a:t>Cartógrafo;</a:t>
            </a:r>
          </a:p>
          <a:p>
            <a:pPr lvl="0"/>
            <a:r>
              <a:rPr lang="pt-BR" sz="2400" dirty="0"/>
              <a:t>Mapa; </a:t>
            </a:r>
          </a:p>
          <a:p>
            <a:pPr lvl="0"/>
            <a:r>
              <a:rPr lang="pt-BR" sz="2400" dirty="0"/>
              <a:t>Tema e</a:t>
            </a:r>
          </a:p>
          <a:p>
            <a:r>
              <a:rPr lang="pt-BR" sz="2400" dirty="0"/>
              <a:t>Usuário</a:t>
            </a:r>
          </a:p>
        </p:txBody>
      </p:sp>
      <p:pic>
        <p:nvPicPr>
          <p:cNvPr id="24578" name="Picture 2" descr="http://conceptodefinicion.de/wp-content/uploads/2015/09/Cartografo-e1441122647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087132"/>
            <a:ext cx="2751482" cy="1550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undoeducacao.bol.uol.com.br/upload/conteudo/mapa%20politic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6" y="4375863"/>
            <a:ext cx="1536105" cy="14395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image.freepik.com/icones-gratis/cabeca-humana-com-um-ponto-de-interrogacao-dentro_318-4647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8868" y="4629737"/>
            <a:ext cx="1334135" cy="133413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www.contasonline.com.br/recursos/img/usuari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1325" y="4375863"/>
            <a:ext cx="1880751" cy="164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9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COMUNICAÇÃO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29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10" name="Imagem 9"/>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80969"/>
            <a:ext cx="6120680" cy="4047896"/>
          </a:xfrm>
          <a:prstGeom prst="rect">
            <a:avLst/>
          </a:prstGeom>
          <a:noFill/>
          <a:ln>
            <a:noFill/>
          </a:ln>
        </p:spPr>
      </p:pic>
      <p:sp>
        <p:nvSpPr>
          <p:cNvPr id="3" name="CaixaDeTexto 2"/>
          <p:cNvSpPr txBox="1"/>
          <p:nvPr/>
        </p:nvSpPr>
        <p:spPr>
          <a:xfrm>
            <a:off x="1035201" y="6125130"/>
            <a:ext cx="3374032" cy="369332"/>
          </a:xfrm>
          <a:prstGeom prst="rect">
            <a:avLst/>
          </a:prstGeom>
          <a:noFill/>
        </p:spPr>
        <p:txBody>
          <a:bodyPr wrap="square" rtlCol="0">
            <a:spAutoFit/>
          </a:bodyPr>
          <a:lstStyle/>
          <a:p>
            <a:r>
              <a:rPr lang="pt-BR" dirty="0"/>
              <a:t>Menezes e Fernandes (2013) </a:t>
            </a:r>
          </a:p>
        </p:txBody>
      </p:sp>
      <p:sp>
        <p:nvSpPr>
          <p:cNvPr id="12" name="Espaço Reservado para Conteúdo 6"/>
          <p:cNvSpPr txBox="1">
            <a:spLocks/>
          </p:cNvSpPr>
          <p:nvPr/>
        </p:nvSpPr>
        <p:spPr>
          <a:xfrm>
            <a:off x="3903340" y="3244592"/>
            <a:ext cx="977280" cy="570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2400"/>
              <a:t>ruídos</a:t>
            </a:r>
            <a:endParaRPr lang="pt-BR" sz="2400" dirty="0"/>
          </a:p>
        </p:txBody>
      </p:sp>
    </p:spTree>
    <p:extLst>
      <p:ext uri="{BB962C8B-B14F-4D97-AF65-F5344CB8AC3E}">
        <p14:creationId xmlns:p14="http://schemas.microsoft.com/office/powerpoint/2010/main" val="31805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3" name="Espaço Reservado para Conteúdo 2"/>
          <p:cNvSpPr>
            <a:spLocks noGrp="1"/>
          </p:cNvSpPr>
          <p:nvPr>
            <p:ph idx="1"/>
          </p:nvPr>
        </p:nvSpPr>
        <p:spPr>
          <a:xfrm>
            <a:off x="457200" y="1363698"/>
            <a:ext cx="8229600" cy="5357777"/>
          </a:xfrm>
        </p:spPr>
        <p:txBody>
          <a:bodyPr>
            <a:normAutofit/>
          </a:bodyPr>
          <a:lstStyle/>
          <a:p>
            <a:pPr algn="just">
              <a:buFont typeface="Wingdings" panose="05000000000000000000" pitchFamily="2" charset="2"/>
              <a:buChar char="Ø"/>
            </a:pPr>
            <a:r>
              <a:rPr lang="pt-BR" sz="2600" dirty="0"/>
              <a:t>Cartografia é uma palavra derivada:</a:t>
            </a:r>
          </a:p>
          <a:p>
            <a:pPr algn="just">
              <a:buFont typeface="Wingdings" panose="05000000000000000000" pitchFamily="2" charset="2"/>
              <a:buChar char="Ø"/>
            </a:pPr>
            <a:endParaRPr lang="pt-BR" sz="2600" dirty="0"/>
          </a:p>
          <a:p>
            <a:pPr algn="just">
              <a:buFont typeface="Wingdings" panose="05000000000000000000" pitchFamily="2" charset="2"/>
              <a:buChar char="Ø"/>
            </a:pPr>
            <a:endParaRPr lang="pt-BR" sz="2600" dirty="0"/>
          </a:p>
          <a:p>
            <a:pPr algn="just">
              <a:buFont typeface="Wingdings" panose="05000000000000000000" pitchFamily="2" charset="2"/>
              <a:buChar char="Ø"/>
            </a:pPr>
            <a:endParaRPr lang="pt-BR" sz="2600" dirty="0"/>
          </a:p>
          <a:p>
            <a:pPr algn="just">
              <a:buFont typeface="Wingdings" panose="05000000000000000000" pitchFamily="2" charset="2"/>
              <a:buChar char="Ø"/>
            </a:pPr>
            <a:endParaRPr lang="pt-BR" sz="2600" dirty="0"/>
          </a:p>
          <a:p>
            <a:pPr algn="just">
              <a:buFont typeface="Wingdings" panose="05000000000000000000" pitchFamily="2" charset="2"/>
              <a:buChar char="Ø"/>
            </a:pPr>
            <a:endParaRPr lang="pt-BR" sz="2600" dirty="0"/>
          </a:p>
          <a:p>
            <a:pPr algn="just">
              <a:buFont typeface="Wingdings" panose="05000000000000000000" pitchFamily="2" charset="2"/>
              <a:buChar char="Ø"/>
            </a:pPr>
            <a:r>
              <a:rPr lang="pt-BR" sz="2600" dirty="0"/>
              <a:t>Foi criada em 1839 pelo historiador português Visconde de Santarém, em carta escrita em Paris e dirigida ao historiador brasileiro Adolfo </a:t>
            </a:r>
            <a:r>
              <a:rPr lang="pt-BR" sz="2600" dirty="0" err="1"/>
              <a:t>Varnhagen</a:t>
            </a:r>
            <a:endParaRPr lang="pt-BR" sz="2600" dirty="0"/>
          </a:p>
          <a:p>
            <a:pPr marL="0" indent="0" algn="just">
              <a:buNone/>
            </a:pPr>
            <a:r>
              <a:rPr lang="pt-BR" sz="2600" dirty="0"/>
              <a:t> </a:t>
            </a:r>
          </a:p>
          <a:p>
            <a:pPr marL="82296" indent="0" algn="just">
              <a:buNone/>
            </a:pPr>
            <a:endParaRPr lang="pt-BR"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7529500" y="17346"/>
            <a:ext cx="2314600" cy="369332"/>
          </a:xfrm>
          <a:prstGeom prst="rect">
            <a:avLst/>
          </a:prstGeom>
          <a:noFill/>
        </p:spPr>
        <p:txBody>
          <a:bodyPr wrap="square" rtlCol="0">
            <a:spAutoFit/>
          </a:bodyPr>
          <a:lstStyle/>
          <a:p>
            <a:r>
              <a:rPr lang="pt-BR" dirty="0"/>
              <a:t>Conceitos</a:t>
            </a:r>
          </a:p>
        </p:txBody>
      </p:sp>
      <p:sp>
        <p:nvSpPr>
          <p:cNvPr id="7" name="CaixaDeTexto 6"/>
          <p:cNvSpPr txBox="1"/>
          <p:nvPr/>
        </p:nvSpPr>
        <p:spPr>
          <a:xfrm>
            <a:off x="1250686" y="2289257"/>
            <a:ext cx="259746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pt-BR" sz="2400" dirty="0"/>
              <a:t>grego  “</a:t>
            </a:r>
            <a:r>
              <a:rPr lang="pt-BR" sz="2400" dirty="0" err="1"/>
              <a:t>graphein</a:t>
            </a:r>
            <a:r>
              <a:rPr lang="pt-BR" sz="2400" dirty="0"/>
              <a:t>”</a:t>
            </a:r>
          </a:p>
        </p:txBody>
      </p:sp>
      <p:sp>
        <p:nvSpPr>
          <p:cNvPr id="8" name="CaixaDeTexto 7"/>
          <p:cNvSpPr txBox="1"/>
          <p:nvPr/>
        </p:nvSpPr>
        <p:spPr>
          <a:xfrm>
            <a:off x="5229823" y="2104592"/>
            <a:ext cx="331236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dirty="0"/>
              <a:t>significando escrita ou descrita</a:t>
            </a:r>
          </a:p>
        </p:txBody>
      </p:sp>
      <p:sp>
        <p:nvSpPr>
          <p:cNvPr id="9" name="CaixaDeTexto 8"/>
          <p:cNvSpPr txBox="1"/>
          <p:nvPr/>
        </p:nvSpPr>
        <p:spPr>
          <a:xfrm>
            <a:off x="1469296" y="3445648"/>
            <a:ext cx="216024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sz="2400" dirty="0"/>
              <a:t>latim “</a:t>
            </a:r>
            <a:r>
              <a:rPr lang="pt-BR" sz="2400" dirty="0" err="1"/>
              <a:t>charta</a:t>
            </a:r>
            <a:r>
              <a:rPr lang="pt-BR" sz="2400" dirty="0"/>
              <a:t>”,</a:t>
            </a:r>
          </a:p>
        </p:txBody>
      </p:sp>
      <p:sp>
        <p:nvSpPr>
          <p:cNvPr id="10" name="CaixaDeTexto 9"/>
          <p:cNvSpPr txBox="1"/>
          <p:nvPr/>
        </p:nvSpPr>
        <p:spPr>
          <a:xfrm>
            <a:off x="5435503" y="3211180"/>
            <a:ext cx="310668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400" dirty="0"/>
              <a:t>com o significado de papel</a:t>
            </a:r>
          </a:p>
        </p:txBody>
      </p:sp>
      <p:sp>
        <p:nvSpPr>
          <p:cNvPr id="11" name="Seta para a direita 10"/>
          <p:cNvSpPr/>
          <p:nvPr/>
        </p:nvSpPr>
        <p:spPr>
          <a:xfrm>
            <a:off x="4317596" y="2376102"/>
            <a:ext cx="648072"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p:cNvSpPr/>
          <p:nvPr/>
        </p:nvSpPr>
        <p:spPr>
          <a:xfrm>
            <a:off x="4247964" y="3561064"/>
            <a:ext cx="648072" cy="23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http://www.itcg.pr.gov.br/arquivos/File/mapa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220315"/>
            <a:ext cx="1831701" cy="149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COMUNICAÇÃO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CaixaDeTexto 2"/>
          <p:cNvSpPr txBox="1"/>
          <p:nvPr/>
        </p:nvSpPr>
        <p:spPr>
          <a:xfrm>
            <a:off x="1035200" y="6125130"/>
            <a:ext cx="6849167" cy="369332"/>
          </a:xfrm>
          <a:prstGeom prst="rect">
            <a:avLst/>
          </a:prstGeom>
          <a:noFill/>
        </p:spPr>
        <p:txBody>
          <a:bodyPr wrap="square" rtlCol="0">
            <a:spAutoFit/>
          </a:bodyPr>
          <a:lstStyle/>
          <a:p>
            <a:r>
              <a:rPr lang="pt-BR" dirty="0"/>
              <a:t>Figura 11. Processo de comunicação proposto por </a:t>
            </a:r>
            <a:r>
              <a:rPr lang="pt-BR" dirty="0" err="1"/>
              <a:t>Martellini</a:t>
            </a:r>
            <a:r>
              <a:rPr lang="pt-BR" dirty="0"/>
              <a:t> (1991).</a:t>
            </a:r>
          </a:p>
        </p:txBody>
      </p:sp>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76362"/>
            <a:ext cx="7128792" cy="4748768"/>
          </a:xfrm>
          <a:prstGeom prst="rect">
            <a:avLst/>
          </a:prstGeom>
          <a:noFill/>
          <a:ln>
            <a:noFill/>
          </a:ln>
        </p:spPr>
      </p:pic>
    </p:spTree>
    <p:extLst>
      <p:ext uri="{BB962C8B-B14F-4D97-AF65-F5344CB8AC3E}">
        <p14:creationId xmlns:p14="http://schemas.microsoft.com/office/powerpoint/2010/main" val="270149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Informação geográfica e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CaixaDeTexto 2"/>
          <p:cNvSpPr txBox="1"/>
          <p:nvPr/>
        </p:nvSpPr>
        <p:spPr>
          <a:xfrm>
            <a:off x="529209" y="1633267"/>
            <a:ext cx="8229600" cy="4154984"/>
          </a:xfrm>
          <a:prstGeom prst="rect">
            <a:avLst/>
          </a:prstGeom>
          <a:noFill/>
        </p:spPr>
        <p:txBody>
          <a:bodyPr wrap="square" rtlCol="0">
            <a:spAutoFit/>
          </a:bodyPr>
          <a:lstStyle/>
          <a:p>
            <a:pPr marL="285750" indent="-285750" algn="just">
              <a:buFont typeface="Wingdings" panose="05000000000000000000" pitchFamily="2" charset="2"/>
              <a:buChar char="Ø"/>
            </a:pPr>
            <a:r>
              <a:rPr lang="pt-BR" sz="2400" dirty="0"/>
              <a:t>A informação geográfica possuam relacionamento com um sistema de referência sobre a superfície terrestre. </a:t>
            </a:r>
          </a:p>
          <a:p>
            <a:pPr marL="285750" indent="-285750" algn="just">
              <a:buFont typeface="Wingdings" panose="05000000000000000000" pitchFamily="2" charset="2"/>
              <a:buChar char="Ø"/>
            </a:pPr>
            <a:endParaRPr lang="pt-BR" sz="2400" dirty="0"/>
          </a:p>
          <a:p>
            <a:pPr marL="285750" indent="-285750" algn="just">
              <a:buFont typeface="Wingdings" panose="05000000000000000000" pitchFamily="2" charset="2"/>
              <a:buChar char="Ø"/>
            </a:pPr>
            <a:endParaRPr lang="pt-BR" sz="2400" dirty="0"/>
          </a:p>
          <a:p>
            <a:pPr marL="285750" indent="-285750" algn="just">
              <a:buFont typeface="Wingdings" panose="05000000000000000000" pitchFamily="2" charset="2"/>
              <a:buChar char="Ø"/>
            </a:pPr>
            <a:endParaRPr lang="pt-BR" sz="2400" dirty="0"/>
          </a:p>
          <a:p>
            <a:pPr marL="285750" indent="-285750" algn="just">
              <a:buFont typeface="Wingdings" panose="05000000000000000000" pitchFamily="2" charset="2"/>
              <a:buChar char="Ø"/>
            </a:pPr>
            <a:r>
              <a:rPr lang="pt-BR" sz="2400" dirty="0"/>
              <a:t>A informação cartográfica deve ser entendida como informação do mapa de origem estritamente cartográfica  e representa a informação geográfica submetida ao processo de transformação. </a:t>
            </a:r>
          </a:p>
          <a:p>
            <a:pPr marL="285750" indent="-285750" algn="just">
              <a:buFont typeface="Wingdings" panose="05000000000000000000" pitchFamily="2" charset="2"/>
              <a:buChar char="Ø"/>
            </a:pPr>
            <a:endParaRPr lang="pt-BR" sz="2400" dirty="0">
              <a:solidFill>
                <a:srgbClr val="FF0000"/>
              </a:solidFill>
            </a:endParaRPr>
          </a:p>
          <a:p>
            <a:pPr marL="285750" indent="-285750" algn="just">
              <a:buFont typeface="Wingdings" panose="05000000000000000000" pitchFamily="2" charset="2"/>
              <a:buChar char="Ø"/>
            </a:pPr>
            <a:endParaRPr lang="pt-BR" sz="2400" dirty="0">
              <a:solidFill>
                <a:srgbClr val="FF0000"/>
              </a:solidFill>
            </a:endParaRPr>
          </a:p>
        </p:txBody>
      </p:sp>
    </p:spTree>
    <p:extLst>
      <p:ext uri="{BB962C8B-B14F-4D97-AF65-F5344CB8AC3E}">
        <p14:creationId xmlns:p14="http://schemas.microsoft.com/office/powerpoint/2010/main" val="218421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007" y="1844824"/>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32</a:t>
            </a:fld>
            <a:endParaRPr lang="pt-BR"/>
          </a:p>
        </p:txBody>
      </p:sp>
      <p:cxnSp>
        <p:nvCxnSpPr>
          <p:cNvPr id="6" name="Conector reto 5"/>
          <p:cNvCxnSpPr/>
          <p:nvPr/>
        </p:nvCxnSpPr>
        <p:spPr>
          <a:xfrm>
            <a:off x="503040" y="298782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37890" name="Picture 2" descr="http://alunosonline.uol.com.br/upload/conteudo/images/escala-graf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660096"/>
            <a:ext cx="3619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59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33</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CaixaDeTexto 2"/>
          <p:cNvSpPr txBox="1"/>
          <p:nvPr/>
        </p:nvSpPr>
        <p:spPr>
          <a:xfrm>
            <a:off x="554899" y="1633267"/>
            <a:ext cx="82296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buFont typeface="Wingdings" panose="05000000000000000000" pitchFamily="2" charset="2"/>
              <a:buChar char="Ø"/>
            </a:pPr>
            <a:r>
              <a:rPr lang="pt-BR" sz="2400" dirty="0"/>
              <a:t>O conceito de escala torna-se essencial para qualquer tipo de representação espacial</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A escala do mapa é a razão entre uma medida efetuada no mapa e a medida correspondente ao real, na superfície terrestre.</a:t>
            </a:r>
          </a:p>
        </p:txBody>
      </p: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26" name="Picture 6" descr="http://www.professor.bio.br/geografia/imagens/questoes/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13" y="4570049"/>
            <a:ext cx="2723703" cy="175111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stretch>
            <a:fillRect/>
          </a:stretch>
        </p:blipFill>
        <p:spPr>
          <a:xfrm>
            <a:off x="755576" y="4454009"/>
            <a:ext cx="3888432" cy="1902341"/>
          </a:xfrm>
          <a:prstGeom prst="rect">
            <a:avLst/>
          </a:prstGeom>
        </p:spPr>
      </p:pic>
    </p:spTree>
    <p:extLst>
      <p:ext uri="{BB962C8B-B14F-4D97-AF65-F5344CB8AC3E}">
        <p14:creationId xmlns:p14="http://schemas.microsoft.com/office/powerpoint/2010/main" val="425695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642392" y="2072362"/>
            <a:ext cx="800323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sz="2400" b="1" dirty="0"/>
              <a:t>Nota: É importante fazer as seguintes associações!!</a:t>
            </a:r>
          </a:p>
          <a:p>
            <a:pPr marL="285750" lvl="0" indent="-285750" algn="just">
              <a:buFont typeface="Arial" panose="020B0604020202020204" pitchFamily="34" charset="0"/>
              <a:buChar char="•"/>
            </a:pPr>
            <a:r>
              <a:rPr lang="pt-BR" sz="2400" dirty="0"/>
              <a:t>Quanto menor o número da escala, maior é a escala. </a:t>
            </a:r>
          </a:p>
          <a:p>
            <a:pPr marL="285750" lvl="0" indent="-285750" algn="just">
              <a:buFont typeface="Arial" panose="020B0604020202020204" pitchFamily="34" charset="0"/>
              <a:buChar char="•"/>
            </a:pPr>
            <a:endParaRPr lang="pt-BR" sz="2400" dirty="0"/>
          </a:p>
          <a:p>
            <a:pPr marL="285750" lvl="0" indent="-285750" algn="just">
              <a:buFont typeface="Arial" panose="020B0604020202020204" pitchFamily="34" charset="0"/>
              <a:buChar char="•"/>
            </a:pPr>
            <a:endParaRPr lang="pt-BR" sz="2400" dirty="0"/>
          </a:p>
          <a:p>
            <a:pPr marL="285750" lvl="0" indent="-285750" algn="just">
              <a:buFont typeface="Arial" panose="020B0604020202020204" pitchFamily="34" charset="0"/>
              <a:buChar char="•"/>
            </a:pPr>
            <a:r>
              <a:rPr lang="pt-BR" sz="2400" dirty="0"/>
              <a:t>Quanto maior a escala, maior o nível de detalhes visualizados. </a:t>
            </a:r>
          </a:p>
          <a:p>
            <a:pPr marL="285750" lvl="0" indent="-285750" algn="just">
              <a:buFont typeface="Arial" panose="020B0604020202020204" pitchFamily="34" charset="0"/>
              <a:buChar char="•"/>
            </a:pPr>
            <a:endParaRPr lang="pt-BR" sz="2400" dirty="0"/>
          </a:p>
        </p:txBody>
      </p:sp>
      <p:sp>
        <p:nvSpPr>
          <p:cNvPr id="9" name="CaixaDeTexto 8"/>
          <p:cNvSpPr txBox="1"/>
          <p:nvPr/>
        </p:nvSpPr>
        <p:spPr>
          <a:xfrm>
            <a:off x="1835696" y="5363553"/>
            <a:ext cx="1944216" cy="461665"/>
          </a:xfrm>
          <a:prstGeom prst="rect">
            <a:avLst/>
          </a:prstGeom>
          <a:noFill/>
        </p:spPr>
        <p:txBody>
          <a:bodyPr wrap="square" rtlCol="0">
            <a:spAutoFit/>
          </a:bodyPr>
          <a:lstStyle/>
          <a:p>
            <a:r>
              <a:rPr lang="pt-BR" sz="2400" dirty="0">
                <a:solidFill>
                  <a:srgbClr val="FF0000"/>
                </a:solidFill>
              </a:rPr>
              <a:t>Exemplo!!</a:t>
            </a:r>
          </a:p>
        </p:txBody>
      </p:sp>
    </p:spTree>
    <p:extLst>
      <p:ext uri="{BB962C8B-B14F-4D97-AF65-F5344CB8AC3E}">
        <p14:creationId xmlns:p14="http://schemas.microsoft.com/office/powerpoint/2010/main" val="34850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046846"/>
            <a:ext cx="7271385" cy="2953613"/>
          </a:xfrm>
          <a:prstGeom prst="rect">
            <a:avLst/>
          </a:prstGeom>
          <a:noFill/>
          <a:ln>
            <a:solidFill>
              <a:schemeClr val="tx1"/>
            </a:solidFill>
          </a:ln>
        </p:spPr>
      </p:pic>
      <p:sp>
        <p:nvSpPr>
          <p:cNvPr id="3" name="CaixaDeTexto 2"/>
          <p:cNvSpPr txBox="1"/>
          <p:nvPr/>
        </p:nvSpPr>
        <p:spPr>
          <a:xfrm>
            <a:off x="529208" y="5283604"/>
            <a:ext cx="8075240" cy="923330"/>
          </a:xfrm>
          <a:prstGeom prst="rect">
            <a:avLst/>
          </a:prstGeom>
          <a:noFill/>
        </p:spPr>
        <p:txBody>
          <a:bodyPr wrap="square" rtlCol="0">
            <a:spAutoFit/>
          </a:bodyPr>
          <a:lstStyle/>
          <a:p>
            <a:r>
              <a:rPr lang="pt-BR" b="1" dirty="0"/>
              <a:t>Figura 11. </a:t>
            </a:r>
            <a:r>
              <a:rPr lang="pt-BR" dirty="0"/>
              <a:t>Visualização do município de </a:t>
            </a:r>
            <a:r>
              <a:rPr lang="pt-BR" dirty="0" err="1"/>
              <a:t>Alegre-ES</a:t>
            </a:r>
            <a:r>
              <a:rPr lang="pt-BR" dirty="0"/>
              <a:t> de acordo com diferentes escalas no mapa.</a:t>
            </a:r>
          </a:p>
          <a:p>
            <a:endParaRPr lang="pt-BR" dirty="0"/>
          </a:p>
        </p:txBody>
      </p:sp>
    </p:spTree>
    <p:extLst>
      <p:ext uri="{BB962C8B-B14F-4D97-AF65-F5344CB8AC3E}">
        <p14:creationId xmlns:p14="http://schemas.microsoft.com/office/powerpoint/2010/main" val="41664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CaixaDeTexto 8"/>
          <p:cNvSpPr txBox="1"/>
          <p:nvPr/>
        </p:nvSpPr>
        <p:spPr>
          <a:xfrm>
            <a:off x="368300" y="1257200"/>
            <a:ext cx="8390508" cy="3785652"/>
          </a:xfrm>
          <a:prstGeom prst="rect">
            <a:avLst/>
          </a:prstGeom>
          <a:noFill/>
        </p:spPr>
        <p:txBody>
          <a:bodyPr wrap="square" rtlCol="0">
            <a:spAutoFit/>
          </a:bodyPr>
          <a:lstStyle/>
          <a:p>
            <a:pPr marL="342900" indent="-342900">
              <a:buFont typeface="Wingdings" panose="05000000000000000000" pitchFamily="2" charset="2"/>
              <a:buChar char="Ø"/>
            </a:pPr>
            <a:r>
              <a:rPr lang="pt-BR" sz="2400" dirty="0"/>
              <a:t>A escala pode ser </a:t>
            </a:r>
            <a:r>
              <a:rPr lang="pt-BR" sz="2400" b="1" u="sng" dirty="0"/>
              <a:t>numérica</a:t>
            </a:r>
            <a:r>
              <a:rPr lang="pt-BR" sz="2400" dirty="0"/>
              <a:t> ou </a:t>
            </a:r>
            <a:r>
              <a:rPr lang="pt-BR" sz="2400" b="1" u="sng" dirty="0"/>
              <a:t>gráfica</a:t>
            </a:r>
            <a:r>
              <a:rPr lang="pt-BR" sz="2400" dirty="0"/>
              <a:t>:</a:t>
            </a:r>
          </a:p>
          <a:p>
            <a:pPr marL="342900" indent="-342900" algn="just">
              <a:buFont typeface="Arial" panose="020B0604020202020204" pitchFamily="34" charset="0"/>
              <a:buChar char="•"/>
            </a:pPr>
            <a:r>
              <a:rPr lang="pt-BR" sz="2400" b="1" dirty="0"/>
              <a:t>Escala numérica: </a:t>
            </a:r>
            <a:r>
              <a:rPr lang="pt-BR" sz="2400" dirty="0"/>
              <a:t>Representada por uma fração, sendo o numerador a distância no mapa e o denominador, a distância no terreno. Pode ser expressa das seguintes formas:</a:t>
            </a:r>
          </a:p>
          <a:p>
            <a:pPr marL="342900" indent="-342900" algn="just">
              <a:buFont typeface="Arial" panose="020B0604020202020204" pitchFamily="34" charset="0"/>
              <a:buChar char="•"/>
            </a:pPr>
            <a:endParaRPr lang="pt-BR" sz="2400" dirty="0">
              <a:solidFill>
                <a:srgbClr val="FF0000"/>
              </a:solidFill>
            </a:endParaRPr>
          </a:p>
          <a:p>
            <a:pPr algn="just"/>
            <a:endParaRPr lang="pt-BR" sz="2400" dirty="0">
              <a:solidFill>
                <a:srgbClr val="FF0000"/>
              </a:solidFill>
            </a:endParaRPr>
          </a:p>
          <a:p>
            <a:pPr algn="just"/>
            <a:endParaRPr lang="pt-BR" sz="2400" dirty="0">
              <a:solidFill>
                <a:srgbClr val="FF0000"/>
              </a:solidFill>
            </a:endParaRPr>
          </a:p>
          <a:p>
            <a:pPr marL="342900" indent="-342900" algn="just">
              <a:buFont typeface="Arial" panose="020B0604020202020204" pitchFamily="34" charset="0"/>
              <a:buChar char="•"/>
            </a:pPr>
            <a:r>
              <a:rPr lang="pt-BR" sz="2400" b="1" dirty="0"/>
              <a:t>Escala gráfica ou de barra</a:t>
            </a:r>
            <a:r>
              <a:rPr lang="pt-BR" sz="2400" b="1" i="1" dirty="0"/>
              <a:t>:</a:t>
            </a:r>
            <a:r>
              <a:rPr lang="pt-BR" sz="2400" dirty="0"/>
              <a:t> Representada por uma linha dividida em partes que mostram os comprimentos na carta diretamente em termos da unidade do terreno.</a:t>
            </a:r>
            <a:endParaRPr lang="pt-BR" sz="2400" dirty="0">
              <a:solidFill>
                <a:srgbClr val="FF0000"/>
              </a:solidFill>
            </a:endParaRPr>
          </a:p>
        </p:txBody>
      </p:sp>
      <p:pic>
        <p:nvPicPr>
          <p:cNvPr id="11" name="Imagem 10"/>
          <p:cNvPicPr>
            <a:picLocks noChangeAspect="1"/>
          </p:cNvPicPr>
          <p:nvPr/>
        </p:nvPicPr>
        <p:blipFill>
          <a:blip r:embed="rId3"/>
          <a:stretch>
            <a:fillRect/>
          </a:stretch>
        </p:blipFill>
        <p:spPr>
          <a:xfrm>
            <a:off x="2483768" y="2917390"/>
            <a:ext cx="3528392" cy="746200"/>
          </a:xfrm>
          <a:prstGeom prst="rect">
            <a:avLst/>
          </a:prstGeom>
        </p:spPr>
      </p:pic>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015932"/>
            <a:ext cx="5349744" cy="1629047"/>
          </a:xfrm>
          <a:prstGeom prst="rect">
            <a:avLst/>
          </a:prstGeom>
          <a:noFill/>
          <a:ln>
            <a:solidFill>
              <a:schemeClr val="tx1"/>
            </a:solidFill>
          </a:ln>
        </p:spPr>
      </p:pic>
    </p:spTree>
    <p:extLst>
      <p:ext uri="{BB962C8B-B14F-4D97-AF65-F5344CB8AC3E}">
        <p14:creationId xmlns:p14="http://schemas.microsoft.com/office/powerpoint/2010/main" val="23260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Escalas e séries cartográfica</a:t>
            </a:r>
            <a:endParaRPr lang="pt-BR" dirty="0"/>
          </a:p>
        </p:txBody>
      </p:sp>
      <p:sp>
        <p:nvSpPr>
          <p:cNvPr id="3" name="Espaço Reservado para Conteúdo 2"/>
          <p:cNvSpPr>
            <a:spLocks noGrp="1"/>
          </p:cNvSpPr>
          <p:nvPr>
            <p:ph idx="1"/>
          </p:nvPr>
        </p:nvSpPr>
        <p:spPr/>
        <p:txBody>
          <a:bodyPr>
            <a:normAutofit/>
          </a:bodyPr>
          <a:lstStyle/>
          <a:p>
            <a:pPr marL="82296" indent="0">
              <a:buNone/>
            </a:pPr>
            <a:r>
              <a:rPr lang="pt-BR" b="1" dirty="0"/>
              <a:t>Escolha da escala</a:t>
            </a:r>
          </a:p>
          <a:p>
            <a:pPr algn="just">
              <a:buFont typeface="Arial" panose="020B0604020202020204" pitchFamily="34" charset="0"/>
              <a:buChar char="•"/>
            </a:pPr>
            <a:r>
              <a:rPr lang="pt-BR" sz="2400" dirty="0"/>
              <a:t>Dimensões da área do terreno que será mapeado;</a:t>
            </a:r>
          </a:p>
          <a:p>
            <a:pPr algn="just">
              <a:buFont typeface="Arial" panose="020B0604020202020204" pitchFamily="34" charset="0"/>
              <a:buChar char="•"/>
            </a:pPr>
            <a:r>
              <a:rPr lang="pt-BR" sz="2400" dirty="0"/>
              <a:t>Tamanho do papel em que será traçado o mapa;</a:t>
            </a:r>
          </a:p>
          <a:p>
            <a:pPr algn="just">
              <a:buFont typeface="Arial" panose="020B0604020202020204" pitchFamily="34" charset="0"/>
              <a:buChar char="•"/>
            </a:pPr>
            <a:r>
              <a:rPr lang="pt-BR" sz="2400" dirty="0"/>
              <a:t>A orientação da área;</a:t>
            </a:r>
          </a:p>
          <a:p>
            <a:pPr algn="just">
              <a:buFont typeface="Arial" panose="020B0604020202020204" pitchFamily="34" charset="0"/>
              <a:buChar char="•"/>
            </a:pPr>
            <a:r>
              <a:rPr lang="pt-BR" sz="2400" dirty="0"/>
              <a:t>Erro gráfico;</a:t>
            </a:r>
          </a:p>
          <a:p>
            <a:pPr algn="just">
              <a:buFont typeface="Arial" panose="020B0604020202020204" pitchFamily="34" charset="0"/>
              <a:buChar char="•"/>
            </a:pPr>
            <a:r>
              <a:rPr lang="pt-BR" sz="2400" dirty="0"/>
              <a:t>Precisão do levantamento e ou das informações a serem plotados no mapa.</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83084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Escalas e séries cartográfica</a:t>
            </a:r>
            <a:endParaRPr lang="pt-BR" dirty="0"/>
          </a:p>
        </p:txBody>
      </p:sp>
      <p:sp>
        <p:nvSpPr>
          <p:cNvPr id="3" name="Espaço Reservado para Conteúdo 2"/>
          <p:cNvSpPr>
            <a:spLocks noGrp="1"/>
          </p:cNvSpPr>
          <p:nvPr>
            <p:ph idx="1"/>
          </p:nvPr>
        </p:nvSpPr>
        <p:spPr>
          <a:xfrm>
            <a:off x="457200" y="1413644"/>
            <a:ext cx="8229600" cy="4525963"/>
          </a:xfrm>
        </p:spPr>
        <p:txBody>
          <a:bodyPr>
            <a:normAutofit lnSpcReduction="10000"/>
          </a:bodyPr>
          <a:lstStyle/>
          <a:p>
            <a:pPr marL="539496" indent="-457200">
              <a:buFont typeface="Wingdings" panose="05000000000000000000" pitchFamily="2" charset="2"/>
              <a:buChar char="Ø"/>
            </a:pPr>
            <a:r>
              <a:rPr lang="pt-BR" b="1" dirty="0"/>
              <a:t>séries cartográfica </a:t>
            </a:r>
          </a:p>
          <a:p>
            <a:pPr marL="425196" algn="just"/>
            <a:r>
              <a:rPr lang="pt-BR" sz="2400" dirty="0"/>
              <a:t>são divisões feitas em folhas de formato uniforme na mesma escala de uma área geográfica, mediante a impossibilidade de reprodução cartográfica dessa área em uma única folha impressa em tal escala.</a:t>
            </a:r>
          </a:p>
          <a:p>
            <a:pPr marL="425196" algn="just"/>
            <a:endParaRPr lang="pt-BR" sz="2400" dirty="0"/>
          </a:p>
          <a:p>
            <a:pPr marL="425196" algn="just"/>
            <a:r>
              <a:rPr lang="pt-BR" sz="2400" dirty="0"/>
              <a:t>O melhor exemplo de uma série cartográfica é a Carta do Brasil ao Milionésimo (esc. 1:1.000.000). Cada folha da carta deve abranger, como regra, uma área de 4º em latitude por 6º em longitude.</a:t>
            </a:r>
          </a:p>
          <a:p>
            <a:pPr marL="425196" algn="just"/>
            <a:endParaRPr lang="pt-BR" sz="2400" dirty="0"/>
          </a:p>
          <a:p>
            <a:pPr marL="425196" algn="just"/>
            <a:r>
              <a:rPr lang="pt-BR" sz="2400" dirty="0"/>
              <a:t>Para cobrir o território brasileiro: 46 folhas desse formato.</a:t>
            </a: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92878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Escalas e séries cartográfica</a:t>
            </a:r>
            <a:endParaRPr lang="pt-BR" sz="36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39</a:t>
            </a:fld>
            <a:endParaRPr lang="pt-BR"/>
          </a:p>
        </p:txBody>
      </p: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76" y="0"/>
            <a:ext cx="6060355" cy="66927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6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3" name="Espaço Reservado para Conteúdo 2"/>
          <p:cNvSpPr>
            <a:spLocks noGrp="1"/>
          </p:cNvSpPr>
          <p:nvPr>
            <p:ph idx="1"/>
          </p:nvPr>
        </p:nvSpPr>
        <p:spPr>
          <a:xfrm>
            <a:off x="457200" y="1840408"/>
            <a:ext cx="8229600" cy="3289437"/>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pt-BR" sz="2400" dirty="0"/>
              <a:t>“A Cartografia apresenta-se como o conjunto de estudos e operações científicas, técnicas e artísticas que, tendo por base os resultados de observações diretas ou a análise de documentação, se volta para a elaboração de mapas, cartas e outras formas de expressão ou representação de objetos, elementos, fenômenos e ambientes físicos e socioeconômicos, bem como a sua utilização” (ACI e UNESCO, 1966)</a:t>
            </a:r>
            <a:r>
              <a:rPr lang="pt-BR" dirty="0"/>
              <a:t>.</a:t>
            </a:r>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7529500" y="17346"/>
            <a:ext cx="2314600" cy="369332"/>
          </a:xfrm>
          <a:prstGeom prst="rect">
            <a:avLst/>
          </a:prstGeom>
          <a:noFill/>
        </p:spPr>
        <p:txBody>
          <a:bodyPr wrap="square" rtlCol="0">
            <a:spAutoFit/>
          </a:bodyPr>
          <a:lstStyle/>
          <a:p>
            <a:r>
              <a:rPr lang="pt-BR" dirty="0"/>
              <a:t>Conceitos</a:t>
            </a:r>
          </a:p>
        </p:txBody>
      </p:sp>
      <p:pic>
        <p:nvPicPr>
          <p:cNvPr id="3074" name="Picture 2" descr="http://compromissocampinas.org.br/wp-content/uploads/2015/03/CARTOGRAFIA-720x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993059" y="5334683"/>
            <a:ext cx="3120281" cy="138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547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Escalas e séries cartográfica</a:t>
            </a:r>
            <a:endParaRPr lang="pt-BR" dirty="0"/>
          </a:p>
        </p:txBody>
      </p:sp>
      <p:sp>
        <p:nvSpPr>
          <p:cNvPr id="3" name="Espaço Reservado para Conteúdo 2"/>
          <p:cNvSpPr>
            <a:spLocks noGrp="1"/>
          </p:cNvSpPr>
          <p:nvPr>
            <p:ph idx="1"/>
          </p:nvPr>
        </p:nvSpPr>
        <p:spPr/>
        <p:txBody>
          <a:bodyPr>
            <a:normAutofit/>
          </a:bodyPr>
          <a:lstStyle/>
          <a:p>
            <a:pPr marL="539496" indent="-457200">
              <a:buFont typeface="Wingdings" panose="05000000000000000000" pitchFamily="2" charset="2"/>
              <a:buChar char="Ø"/>
            </a:pPr>
            <a:r>
              <a:rPr lang="pt-BR" b="1" dirty="0"/>
              <a:t>séries cartográfica</a:t>
            </a:r>
          </a:p>
          <a:p>
            <a:pPr marL="539496" indent="-457200" algn="just">
              <a:buFont typeface="Wingdings" panose="05000000000000000000" pitchFamily="2" charset="2"/>
              <a:buChar char="Ø"/>
            </a:pPr>
            <a:r>
              <a:rPr lang="pt-BR" sz="2400" dirty="0"/>
              <a:t>A partir da Carta Internacional ao Milionésimo – CIM derivam se: </a:t>
            </a:r>
            <a:r>
              <a:rPr lang="pt-BR" sz="2400" b="1" dirty="0"/>
              <a:t> </a:t>
            </a:r>
          </a:p>
          <a:p>
            <a:pPr marL="425196" algn="just"/>
            <a:endParaRPr lang="pt-BR" sz="24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40</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4" name="Imagem 3"/>
          <p:cNvPicPr>
            <a:picLocks noChangeAspect="1"/>
          </p:cNvPicPr>
          <p:nvPr/>
        </p:nvPicPr>
        <p:blipFill>
          <a:blip r:embed="rId3"/>
          <a:stretch>
            <a:fillRect/>
          </a:stretch>
        </p:blipFill>
        <p:spPr>
          <a:xfrm>
            <a:off x="3059832" y="2826510"/>
            <a:ext cx="3722180" cy="3320768"/>
          </a:xfrm>
          <a:prstGeom prst="rect">
            <a:avLst/>
          </a:prstGeom>
        </p:spPr>
      </p:pic>
    </p:spTree>
    <p:extLst>
      <p:ext uri="{BB962C8B-B14F-4D97-AF65-F5344CB8AC3E}">
        <p14:creationId xmlns:p14="http://schemas.microsoft.com/office/powerpoint/2010/main" val="1849478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Escalas e séries cartográfica</a:t>
            </a:r>
            <a:endParaRPr lang="pt-BR" dirty="0"/>
          </a:p>
        </p:txBody>
      </p:sp>
      <p:sp>
        <p:nvSpPr>
          <p:cNvPr id="3" name="Espaço Reservado para Conteúdo 2"/>
          <p:cNvSpPr>
            <a:spLocks noGrp="1"/>
          </p:cNvSpPr>
          <p:nvPr>
            <p:ph idx="1"/>
          </p:nvPr>
        </p:nvSpPr>
        <p:spPr>
          <a:xfrm>
            <a:off x="461012" y="1289740"/>
            <a:ext cx="8229600" cy="5303837"/>
          </a:xfrm>
        </p:spPr>
        <p:txBody>
          <a:bodyPr>
            <a:normAutofit/>
          </a:bodyPr>
          <a:lstStyle/>
          <a:p>
            <a:pPr marL="539496" indent="-457200">
              <a:buFont typeface="Wingdings" panose="05000000000000000000" pitchFamily="2" charset="2"/>
              <a:buChar char="Ø"/>
            </a:pPr>
            <a:r>
              <a:rPr lang="pt-BR" b="1" dirty="0"/>
              <a:t>séries cartográfica</a:t>
            </a:r>
          </a:p>
          <a:p>
            <a:pPr algn="just"/>
            <a:r>
              <a:rPr lang="pt-BR" dirty="0"/>
              <a:t>Articulação sistemática das folhas (IBGE,1993):</a:t>
            </a:r>
          </a:p>
          <a:p>
            <a:pPr marL="514350" indent="-514350" algn="just">
              <a:buFont typeface="+mj-lt"/>
              <a:buAutoNum type="arabicPeriod"/>
            </a:pPr>
            <a:r>
              <a:rPr lang="pt-BR" sz="2400" dirty="0"/>
              <a:t>A primeira parte consiste de uma letra dada pela divisão dos hemisférios para a latitude, isto é, N, para a latitude norte, e S, indicando latitude sul; </a:t>
            </a:r>
          </a:p>
          <a:p>
            <a:pPr marL="514350" indent="-514350" algn="just">
              <a:buFont typeface="+mj-lt"/>
              <a:buAutoNum type="arabicPeriod"/>
            </a:pPr>
            <a:endParaRPr lang="pt-BR" sz="2400" dirty="0"/>
          </a:p>
          <a:p>
            <a:pPr marL="514350" indent="-514350" algn="just">
              <a:buFont typeface="+mj-lt"/>
              <a:buAutoNum type="arabicPeriod"/>
            </a:pPr>
            <a:r>
              <a:rPr lang="pt-BR" sz="2400" dirty="0"/>
              <a:t>A segunda parte consiste na divisão por zonas de intervalo de 4º, determinadas pelas letras A, B, C, D, E,..., V, respectivamente. Isto é válido até o paralelo 88º norte ou sul e as duas calotas polares levarão a letra Z; </a:t>
            </a:r>
          </a:p>
          <a:p>
            <a:pPr marL="514350" indent="-514350" algn="just">
              <a:buFont typeface="+mj-lt"/>
              <a:buAutoNum type="arabicPeriod"/>
            </a:pPr>
            <a:endParaRPr lang="pt-BR" sz="2800"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41</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87565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Escalas e séries cartográfica</a:t>
            </a:r>
            <a:endParaRPr lang="pt-BR" dirty="0"/>
          </a:p>
        </p:txBody>
      </p:sp>
      <p:sp>
        <p:nvSpPr>
          <p:cNvPr id="3" name="Espaço Reservado para Conteúdo 2"/>
          <p:cNvSpPr>
            <a:spLocks noGrp="1"/>
          </p:cNvSpPr>
          <p:nvPr>
            <p:ph idx="1"/>
          </p:nvPr>
        </p:nvSpPr>
        <p:spPr>
          <a:xfrm>
            <a:off x="461012" y="1289740"/>
            <a:ext cx="8229600" cy="5303837"/>
          </a:xfrm>
        </p:spPr>
        <p:txBody>
          <a:bodyPr>
            <a:normAutofit/>
          </a:bodyPr>
          <a:lstStyle/>
          <a:p>
            <a:pPr marL="539496" indent="-457200">
              <a:buFont typeface="Wingdings" panose="05000000000000000000" pitchFamily="2" charset="2"/>
              <a:buChar char="Ø"/>
            </a:pPr>
            <a:r>
              <a:rPr lang="pt-BR" b="1" dirty="0"/>
              <a:t>séries cartográfica</a:t>
            </a:r>
          </a:p>
          <a:p>
            <a:pPr algn="just"/>
            <a:r>
              <a:rPr lang="pt-BR" dirty="0"/>
              <a:t>Articulação sistemática das folhas (IBGE,1993):</a:t>
            </a:r>
            <a:endParaRPr lang="pt-BR" sz="2800" dirty="0"/>
          </a:p>
          <a:p>
            <a:pPr marL="514350" indent="-514350" algn="just">
              <a:buFont typeface="+mj-lt"/>
              <a:buAutoNum type="arabicPeriod"/>
            </a:pPr>
            <a:r>
              <a:rPr lang="pt-BR" sz="2400" dirty="0"/>
              <a:t>A terceira parte é determinada pela fórmula (a ou b), que indicará o fuso correspondente da área abrangida na escala 1:1.000.000, sendo este estabelecido a partir do </a:t>
            </a:r>
            <a:r>
              <a:rPr lang="pt-BR" sz="2400" dirty="0" err="1"/>
              <a:t>antimeridiano</a:t>
            </a:r>
            <a:r>
              <a:rPr lang="pt-BR" sz="2400" dirty="0"/>
              <a:t> de Greenwich, a cada 6º de intervalo.</a:t>
            </a:r>
            <a:endParaRPr lang="pt-BR" sz="2400" b="1"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42</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pic>
        <p:nvPicPr>
          <p:cNvPr id="4" name="Imagem 3"/>
          <p:cNvPicPr>
            <a:picLocks noChangeAspect="1"/>
          </p:cNvPicPr>
          <p:nvPr/>
        </p:nvPicPr>
        <p:blipFill>
          <a:blip r:embed="rId3"/>
          <a:stretch>
            <a:fillRect/>
          </a:stretch>
        </p:blipFill>
        <p:spPr>
          <a:xfrm>
            <a:off x="899592" y="4293096"/>
            <a:ext cx="3200400" cy="1000125"/>
          </a:xfrm>
          <a:prstGeom prst="rect">
            <a:avLst/>
          </a:prstGeom>
        </p:spPr>
      </p:pic>
      <p:sp>
        <p:nvSpPr>
          <p:cNvPr id="7" name="CaixaDeTexto 6"/>
          <p:cNvSpPr txBox="1"/>
          <p:nvPr/>
        </p:nvSpPr>
        <p:spPr>
          <a:xfrm>
            <a:off x="5004048" y="4293096"/>
            <a:ext cx="3168352"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pt-BR" dirty="0"/>
              <a:t> (a) para as longitudes que não são múltiplas de seis e para (b), caso contrário. </a:t>
            </a:r>
          </a:p>
          <a:p>
            <a:pPr algn="just"/>
            <a:r>
              <a:rPr lang="pt-BR" dirty="0"/>
              <a:t>No cálculo, vale-se do sinal (-) para as longitudes a oeste de Greenwich e (+) para as situadas a leste do mesmo meridiano.</a:t>
            </a:r>
          </a:p>
        </p:txBody>
      </p:sp>
    </p:spTree>
    <p:extLst>
      <p:ext uri="{BB962C8B-B14F-4D97-AF65-F5344CB8AC3E}">
        <p14:creationId xmlns:p14="http://schemas.microsoft.com/office/powerpoint/2010/main" val="189875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369A6FE-DCFE-4DFA-BF22-B85E2B66F51D}" type="slidenum">
              <a:rPr lang="pt-BR" smtClean="0"/>
              <a:pPr/>
              <a:t>43</a:t>
            </a:fld>
            <a:endParaRPr lang="pt-B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76" y="274638"/>
            <a:ext cx="6060355" cy="641811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tângulo 6"/>
          <p:cNvSpPr/>
          <p:nvPr/>
        </p:nvSpPr>
        <p:spPr>
          <a:xfrm>
            <a:off x="3491880" y="6453336"/>
            <a:ext cx="165618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633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682" name="Group 2">
            <a:extLst>
              <a:ext uri="{FF2B5EF4-FFF2-40B4-BE49-F238E27FC236}">
                <a16:creationId xmlns:a16="http://schemas.microsoft.com/office/drawing/2014/main" id="{AC14F5A2-43A3-AE7B-39FB-9AC72FC46689}"/>
              </a:ext>
            </a:extLst>
          </p:cNvPr>
          <p:cNvGrpSpPr>
            <a:grpSpLocks/>
          </p:cNvGrpSpPr>
          <p:nvPr/>
        </p:nvGrpSpPr>
        <p:grpSpPr bwMode="auto">
          <a:xfrm>
            <a:off x="587375" y="-19050"/>
            <a:ext cx="2776538" cy="2355850"/>
            <a:chOff x="315" y="394"/>
            <a:chExt cx="1749" cy="1484"/>
          </a:xfrm>
        </p:grpSpPr>
        <p:sp>
          <p:nvSpPr>
            <p:cNvPr id="71683" name="Text Box 3">
              <a:extLst>
                <a:ext uri="{FF2B5EF4-FFF2-40B4-BE49-F238E27FC236}">
                  <a16:creationId xmlns:a16="http://schemas.microsoft.com/office/drawing/2014/main" id="{A9F676DA-06E5-9861-EAC2-D6062F2D6A06}"/>
                </a:ext>
              </a:extLst>
            </p:cNvPr>
            <p:cNvSpPr txBox="1">
              <a:spLocks noChangeArrowheads="1"/>
            </p:cNvSpPr>
            <p:nvPr/>
          </p:nvSpPr>
          <p:spPr bwMode="auto">
            <a:xfrm>
              <a:off x="555" y="748"/>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684" name="Text Box 4">
              <a:extLst>
                <a:ext uri="{FF2B5EF4-FFF2-40B4-BE49-F238E27FC236}">
                  <a16:creationId xmlns:a16="http://schemas.microsoft.com/office/drawing/2014/main" id="{BAA3663D-E9F2-F93F-5DF4-A8758A98A928}"/>
                </a:ext>
              </a:extLst>
            </p:cNvPr>
            <p:cNvSpPr txBox="1">
              <a:spLocks noChangeArrowheads="1"/>
            </p:cNvSpPr>
            <p:nvPr/>
          </p:nvSpPr>
          <p:spPr bwMode="auto">
            <a:xfrm>
              <a:off x="557" y="1468"/>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8</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685" name="Text Box 5">
              <a:extLst>
                <a:ext uri="{FF2B5EF4-FFF2-40B4-BE49-F238E27FC236}">
                  <a16:creationId xmlns:a16="http://schemas.microsoft.com/office/drawing/2014/main" id="{605829C2-5977-9302-AACB-9C9373428907}"/>
                </a:ext>
              </a:extLst>
            </p:cNvPr>
            <p:cNvSpPr txBox="1">
              <a:spLocks noChangeArrowheads="1"/>
            </p:cNvSpPr>
            <p:nvPr/>
          </p:nvSpPr>
          <p:spPr bwMode="auto">
            <a:xfrm>
              <a:off x="1757" y="672"/>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686" name="Text Box 6">
              <a:extLst>
                <a:ext uri="{FF2B5EF4-FFF2-40B4-BE49-F238E27FC236}">
                  <a16:creationId xmlns:a16="http://schemas.microsoft.com/office/drawing/2014/main" id="{9E05155C-4224-6E7C-A652-E410EE007925}"/>
                </a:ext>
              </a:extLst>
            </p:cNvPr>
            <p:cNvSpPr txBox="1">
              <a:spLocks noChangeArrowheads="1"/>
            </p:cNvSpPr>
            <p:nvPr/>
          </p:nvSpPr>
          <p:spPr bwMode="auto">
            <a:xfrm>
              <a:off x="786" y="660"/>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42</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687" name="Rectangle 7">
              <a:extLst>
                <a:ext uri="{FF2B5EF4-FFF2-40B4-BE49-F238E27FC236}">
                  <a16:creationId xmlns:a16="http://schemas.microsoft.com/office/drawing/2014/main" id="{338E690D-FC22-4161-E653-238CF2A645F9}"/>
                </a:ext>
              </a:extLst>
            </p:cNvPr>
            <p:cNvSpPr>
              <a:spLocks noChangeArrowheads="1"/>
            </p:cNvSpPr>
            <p:nvPr/>
          </p:nvSpPr>
          <p:spPr bwMode="auto">
            <a:xfrm>
              <a:off x="1368" y="1240"/>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688" name="Rectangle 8">
              <a:extLst>
                <a:ext uri="{FF2B5EF4-FFF2-40B4-BE49-F238E27FC236}">
                  <a16:creationId xmlns:a16="http://schemas.microsoft.com/office/drawing/2014/main" id="{0FCE0D69-3947-DCCE-4257-7079A8056D39}"/>
                </a:ext>
              </a:extLst>
            </p:cNvPr>
            <p:cNvSpPr>
              <a:spLocks noChangeArrowheads="1"/>
            </p:cNvSpPr>
            <p:nvPr/>
          </p:nvSpPr>
          <p:spPr bwMode="auto">
            <a:xfrm>
              <a:off x="888" y="1240"/>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689" name="Rectangle 9">
              <a:extLst>
                <a:ext uri="{FF2B5EF4-FFF2-40B4-BE49-F238E27FC236}">
                  <a16:creationId xmlns:a16="http://schemas.microsoft.com/office/drawing/2014/main" id="{2AB608F4-DE9A-E44A-60D4-8AA67CFD6B49}"/>
                </a:ext>
              </a:extLst>
            </p:cNvPr>
            <p:cNvSpPr>
              <a:spLocks noChangeArrowheads="1"/>
            </p:cNvSpPr>
            <p:nvPr/>
          </p:nvSpPr>
          <p:spPr bwMode="auto">
            <a:xfrm>
              <a:off x="1368" y="86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690" name="Rectangle 10">
              <a:extLst>
                <a:ext uri="{FF2B5EF4-FFF2-40B4-BE49-F238E27FC236}">
                  <a16:creationId xmlns:a16="http://schemas.microsoft.com/office/drawing/2014/main" id="{6748F530-F316-4B9F-D42A-B347586F745F}"/>
                </a:ext>
              </a:extLst>
            </p:cNvPr>
            <p:cNvSpPr>
              <a:spLocks noChangeArrowheads="1"/>
            </p:cNvSpPr>
            <p:nvPr/>
          </p:nvSpPr>
          <p:spPr bwMode="auto">
            <a:xfrm>
              <a:off x="888" y="86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691" name="Line 11">
              <a:extLst>
                <a:ext uri="{FF2B5EF4-FFF2-40B4-BE49-F238E27FC236}">
                  <a16:creationId xmlns:a16="http://schemas.microsoft.com/office/drawing/2014/main" id="{81646EEB-0373-F20D-6BC7-C58EBC740414}"/>
                </a:ext>
              </a:extLst>
            </p:cNvPr>
            <p:cNvSpPr>
              <a:spLocks noChangeShapeType="1"/>
            </p:cNvSpPr>
            <p:nvPr/>
          </p:nvSpPr>
          <p:spPr bwMode="auto">
            <a:xfrm>
              <a:off x="888" y="864"/>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692" name="Line 12">
              <a:extLst>
                <a:ext uri="{FF2B5EF4-FFF2-40B4-BE49-F238E27FC236}">
                  <a16:creationId xmlns:a16="http://schemas.microsoft.com/office/drawing/2014/main" id="{7260B832-6C87-2793-839A-81621B825199}"/>
                </a:ext>
              </a:extLst>
            </p:cNvPr>
            <p:cNvSpPr>
              <a:spLocks noChangeShapeType="1"/>
            </p:cNvSpPr>
            <p:nvPr/>
          </p:nvSpPr>
          <p:spPr bwMode="auto">
            <a:xfrm>
              <a:off x="888" y="1616"/>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693" name="Line 13">
              <a:extLst>
                <a:ext uri="{FF2B5EF4-FFF2-40B4-BE49-F238E27FC236}">
                  <a16:creationId xmlns:a16="http://schemas.microsoft.com/office/drawing/2014/main" id="{3815A370-7C90-417F-27F5-DA5DDE8B4BD4}"/>
                </a:ext>
              </a:extLst>
            </p:cNvPr>
            <p:cNvSpPr>
              <a:spLocks noChangeShapeType="1"/>
            </p:cNvSpPr>
            <p:nvPr/>
          </p:nvSpPr>
          <p:spPr bwMode="auto">
            <a:xfrm>
              <a:off x="888" y="864"/>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694" name="Line 14">
              <a:extLst>
                <a:ext uri="{FF2B5EF4-FFF2-40B4-BE49-F238E27FC236}">
                  <a16:creationId xmlns:a16="http://schemas.microsoft.com/office/drawing/2014/main" id="{A8626364-9957-7086-AB66-46E03A75A2AB}"/>
                </a:ext>
              </a:extLst>
            </p:cNvPr>
            <p:cNvSpPr>
              <a:spLocks noChangeShapeType="1"/>
            </p:cNvSpPr>
            <p:nvPr/>
          </p:nvSpPr>
          <p:spPr bwMode="auto">
            <a:xfrm>
              <a:off x="1848" y="864"/>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695" name="Text Box 15">
              <a:extLst>
                <a:ext uri="{FF2B5EF4-FFF2-40B4-BE49-F238E27FC236}">
                  <a16:creationId xmlns:a16="http://schemas.microsoft.com/office/drawing/2014/main" id="{5FA7F55A-1DC1-ADF5-B79C-60839C6F392E}"/>
                </a:ext>
              </a:extLst>
            </p:cNvPr>
            <p:cNvSpPr txBox="1">
              <a:spLocks noChangeArrowheads="1"/>
            </p:cNvSpPr>
            <p:nvPr/>
          </p:nvSpPr>
          <p:spPr bwMode="auto">
            <a:xfrm>
              <a:off x="1131" y="673"/>
              <a:ext cx="3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696" name="Text Box 16">
              <a:extLst>
                <a:ext uri="{FF2B5EF4-FFF2-40B4-BE49-F238E27FC236}">
                  <a16:creationId xmlns:a16="http://schemas.microsoft.com/office/drawing/2014/main" id="{C0ABD042-1FF9-C2C7-C031-75DC7E1F3604}"/>
                </a:ext>
              </a:extLst>
            </p:cNvPr>
            <p:cNvSpPr txBox="1">
              <a:spLocks noChangeArrowheads="1"/>
            </p:cNvSpPr>
            <p:nvPr/>
          </p:nvSpPr>
          <p:spPr bwMode="auto">
            <a:xfrm>
              <a:off x="972" y="1666"/>
              <a:ext cx="756"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1:1000.000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697" name="AutoShape 17">
              <a:extLst>
                <a:ext uri="{FF2B5EF4-FFF2-40B4-BE49-F238E27FC236}">
                  <a16:creationId xmlns:a16="http://schemas.microsoft.com/office/drawing/2014/main" id="{D1D2E6E6-8CBA-182C-F80C-FE66D1FDDE86}"/>
                </a:ext>
              </a:extLst>
            </p:cNvPr>
            <p:cNvSpPr>
              <a:spLocks/>
            </p:cNvSpPr>
            <p:nvPr/>
          </p:nvSpPr>
          <p:spPr bwMode="auto">
            <a:xfrm rot="16200000">
              <a:off x="1335" y="123"/>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698" name="Text Box 18">
              <a:extLst>
                <a:ext uri="{FF2B5EF4-FFF2-40B4-BE49-F238E27FC236}">
                  <a16:creationId xmlns:a16="http://schemas.microsoft.com/office/drawing/2014/main" id="{2627F8A8-B1EA-8391-D6F6-1C56C9F3B76B}"/>
                </a:ext>
              </a:extLst>
            </p:cNvPr>
            <p:cNvSpPr txBox="1">
              <a:spLocks noChangeArrowheads="1"/>
            </p:cNvSpPr>
            <p:nvPr/>
          </p:nvSpPr>
          <p:spPr bwMode="auto">
            <a:xfrm>
              <a:off x="1287" y="394"/>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6</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699" name="AutoShape 19">
              <a:extLst>
                <a:ext uri="{FF2B5EF4-FFF2-40B4-BE49-F238E27FC236}">
                  <a16:creationId xmlns:a16="http://schemas.microsoft.com/office/drawing/2014/main" id="{6CB0F7D9-327A-9869-F286-4F61B9063134}"/>
                </a:ext>
              </a:extLst>
            </p:cNvPr>
            <p:cNvSpPr>
              <a:spLocks/>
            </p:cNvSpPr>
            <p:nvPr/>
          </p:nvSpPr>
          <p:spPr bwMode="auto">
            <a:xfrm>
              <a:off x="486" y="816"/>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00" name="Text Box 20">
              <a:extLst>
                <a:ext uri="{FF2B5EF4-FFF2-40B4-BE49-F238E27FC236}">
                  <a16:creationId xmlns:a16="http://schemas.microsoft.com/office/drawing/2014/main" id="{DF6723B2-ADC6-4E6D-D34C-AF42D595087B}"/>
                </a:ext>
              </a:extLst>
            </p:cNvPr>
            <p:cNvSpPr txBox="1">
              <a:spLocks noChangeArrowheads="1"/>
            </p:cNvSpPr>
            <p:nvPr/>
          </p:nvSpPr>
          <p:spPr bwMode="auto">
            <a:xfrm>
              <a:off x="315" y="1135"/>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4</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grpSp>
      <p:grpSp>
        <p:nvGrpSpPr>
          <p:cNvPr id="71701" name="Group 21">
            <a:extLst>
              <a:ext uri="{FF2B5EF4-FFF2-40B4-BE49-F238E27FC236}">
                <a16:creationId xmlns:a16="http://schemas.microsoft.com/office/drawing/2014/main" id="{FA59B71D-D3ED-64B9-68D7-2934218738D0}"/>
              </a:ext>
            </a:extLst>
          </p:cNvPr>
          <p:cNvGrpSpPr>
            <a:grpSpLocks/>
          </p:cNvGrpSpPr>
          <p:nvPr/>
        </p:nvGrpSpPr>
        <p:grpSpPr bwMode="auto">
          <a:xfrm>
            <a:off x="5311775" y="22225"/>
            <a:ext cx="3146425" cy="2308225"/>
            <a:chOff x="3216" y="14"/>
            <a:chExt cx="1982" cy="1454"/>
          </a:xfrm>
        </p:grpSpPr>
        <p:sp>
          <p:nvSpPr>
            <p:cNvPr id="71702" name="Rectangle 22">
              <a:extLst>
                <a:ext uri="{FF2B5EF4-FFF2-40B4-BE49-F238E27FC236}">
                  <a16:creationId xmlns:a16="http://schemas.microsoft.com/office/drawing/2014/main" id="{9DA2A973-F17C-A01D-B096-28C2023EEB1A}"/>
                </a:ext>
              </a:extLst>
            </p:cNvPr>
            <p:cNvSpPr>
              <a:spLocks noChangeArrowheads="1"/>
            </p:cNvSpPr>
            <p:nvPr/>
          </p:nvSpPr>
          <p:spPr bwMode="auto">
            <a:xfrm>
              <a:off x="4473" y="850"/>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03" name="Rectangle 23">
              <a:extLst>
                <a:ext uri="{FF2B5EF4-FFF2-40B4-BE49-F238E27FC236}">
                  <a16:creationId xmlns:a16="http://schemas.microsoft.com/office/drawing/2014/main" id="{E8EE58FC-6EB3-D21D-830E-42615D191584}"/>
                </a:ext>
              </a:extLst>
            </p:cNvPr>
            <p:cNvSpPr>
              <a:spLocks noChangeArrowheads="1"/>
            </p:cNvSpPr>
            <p:nvPr/>
          </p:nvSpPr>
          <p:spPr bwMode="auto">
            <a:xfrm>
              <a:off x="3993" y="850"/>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04" name="Rectangle 24">
              <a:extLst>
                <a:ext uri="{FF2B5EF4-FFF2-40B4-BE49-F238E27FC236}">
                  <a16:creationId xmlns:a16="http://schemas.microsoft.com/office/drawing/2014/main" id="{44217346-4224-245D-9A20-E4A32CB7E37F}"/>
                </a:ext>
              </a:extLst>
            </p:cNvPr>
            <p:cNvSpPr>
              <a:spLocks noChangeArrowheads="1"/>
            </p:cNvSpPr>
            <p:nvPr/>
          </p:nvSpPr>
          <p:spPr bwMode="auto">
            <a:xfrm>
              <a:off x="4473" y="47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05" name="Rectangle 25">
              <a:extLst>
                <a:ext uri="{FF2B5EF4-FFF2-40B4-BE49-F238E27FC236}">
                  <a16:creationId xmlns:a16="http://schemas.microsoft.com/office/drawing/2014/main" id="{CD04E678-A664-3DBD-9FE7-AEDE3844DFB2}"/>
                </a:ext>
              </a:extLst>
            </p:cNvPr>
            <p:cNvSpPr>
              <a:spLocks noChangeArrowheads="1"/>
            </p:cNvSpPr>
            <p:nvPr/>
          </p:nvSpPr>
          <p:spPr bwMode="auto">
            <a:xfrm>
              <a:off x="3993" y="47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06" name="Line 26">
              <a:extLst>
                <a:ext uri="{FF2B5EF4-FFF2-40B4-BE49-F238E27FC236}">
                  <a16:creationId xmlns:a16="http://schemas.microsoft.com/office/drawing/2014/main" id="{98681249-6D21-DADC-3343-298FAD1C3FE0}"/>
                </a:ext>
              </a:extLst>
            </p:cNvPr>
            <p:cNvSpPr>
              <a:spLocks noChangeShapeType="1"/>
            </p:cNvSpPr>
            <p:nvPr/>
          </p:nvSpPr>
          <p:spPr bwMode="auto">
            <a:xfrm>
              <a:off x="3993" y="474"/>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07" name="Line 27">
              <a:extLst>
                <a:ext uri="{FF2B5EF4-FFF2-40B4-BE49-F238E27FC236}">
                  <a16:creationId xmlns:a16="http://schemas.microsoft.com/office/drawing/2014/main" id="{7BA6A7AE-5D55-51D5-89F2-2FEB5C5DCB5F}"/>
                </a:ext>
              </a:extLst>
            </p:cNvPr>
            <p:cNvSpPr>
              <a:spLocks noChangeShapeType="1"/>
            </p:cNvSpPr>
            <p:nvPr/>
          </p:nvSpPr>
          <p:spPr bwMode="auto">
            <a:xfrm>
              <a:off x="3993" y="850"/>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08" name="Line 28">
              <a:extLst>
                <a:ext uri="{FF2B5EF4-FFF2-40B4-BE49-F238E27FC236}">
                  <a16:creationId xmlns:a16="http://schemas.microsoft.com/office/drawing/2014/main" id="{112036F8-D31F-6D6F-8970-EC5196583CBE}"/>
                </a:ext>
              </a:extLst>
            </p:cNvPr>
            <p:cNvSpPr>
              <a:spLocks noChangeShapeType="1"/>
            </p:cNvSpPr>
            <p:nvPr/>
          </p:nvSpPr>
          <p:spPr bwMode="auto">
            <a:xfrm>
              <a:off x="3993" y="1226"/>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09" name="Line 29">
              <a:extLst>
                <a:ext uri="{FF2B5EF4-FFF2-40B4-BE49-F238E27FC236}">
                  <a16:creationId xmlns:a16="http://schemas.microsoft.com/office/drawing/2014/main" id="{5C92B5FB-040B-C4DF-A625-CE688A8B7387}"/>
                </a:ext>
              </a:extLst>
            </p:cNvPr>
            <p:cNvSpPr>
              <a:spLocks noChangeShapeType="1"/>
            </p:cNvSpPr>
            <p:nvPr/>
          </p:nvSpPr>
          <p:spPr bwMode="auto">
            <a:xfrm>
              <a:off x="3993" y="474"/>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0" name="Line 30">
              <a:extLst>
                <a:ext uri="{FF2B5EF4-FFF2-40B4-BE49-F238E27FC236}">
                  <a16:creationId xmlns:a16="http://schemas.microsoft.com/office/drawing/2014/main" id="{80403425-EBA9-B60C-0C9E-11B9D4DF0A0C}"/>
                </a:ext>
              </a:extLst>
            </p:cNvPr>
            <p:cNvSpPr>
              <a:spLocks noChangeShapeType="1"/>
            </p:cNvSpPr>
            <p:nvPr/>
          </p:nvSpPr>
          <p:spPr bwMode="auto">
            <a:xfrm>
              <a:off x="4473" y="474"/>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1" name="Line 31">
              <a:extLst>
                <a:ext uri="{FF2B5EF4-FFF2-40B4-BE49-F238E27FC236}">
                  <a16:creationId xmlns:a16="http://schemas.microsoft.com/office/drawing/2014/main" id="{4D3EFFE3-5ACD-2A39-8C67-9BADE8E721A5}"/>
                </a:ext>
              </a:extLst>
            </p:cNvPr>
            <p:cNvSpPr>
              <a:spLocks noChangeShapeType="1"/>
            </p:cNvSpPr>
            <p:nvPr/>
          </p:nvSpPr>
          <p:spPr bwMode="auto">
            <a:xfrm>
              <a:off x="4473" y="850"/>
              <a:ext cx="0" cy="3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2" name="Line 32">
              <a:extLst>
                <a:ext uri="{FF2B5EF4-FFF2-40B4-BE49-F238E27FC236}">
                  <a16:creationId xmlns:a16="http://schemas.microsoft.com/office/drawing/2014/main" id="{D377282A-CC50-3889-2FF6-2B7C14D72232}"/>
                </a:ext>
              </a:extLst>
            </p:cNvPr>
            <p:cNvSpPr>
              <a:spLocks noChangeShapeType="1"/>
            </p:cNvSpPr>
            <p:nvPr/>
          </p:nvSpPr>
          <p:spPr bwMode="auto">
            <a:xfrm>
              <a:off x="4473" y="474"/>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3" name="Line 33">
              <a:extLst>
                <a:ext uri="{FF2B5EF4-FFF2-40B4-BE49-F238E27FC236}">
                  <a16:creationId xmlns:a16="http://schemas.microsoft.com/office/drawing/2014/main" id="{5DBF75EE-F52A-24BF-C8D1-0C51DA875B3B}"/>
                </a:ext>
              </a:extLst>
            </p:cNvPr>
            <p:cNvSpPr>
              <a:spLocks noChangeShapeType="1"/>
            </p:cNvSpPr>
            <p:nvPr/>
          </p:nvSpPr>
          <p:spPr bwMode="auto">
            <a:xfrm>
              <a:off x="4953" y="850"/>
              <a:ext cx="0" cy="37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4" name="Line 34">
              <a:extLst>
                <a:ext uri="{FF2B5EF4-FFF2-40B4-BE49-F238E27FC236}">
                  <a16:creationId xmlns:a16="http://schemas.microsoft.com/office/drawing/2014/main" id="{820DC66C-9208-776C-CEF3-B333548D2207}"/>
                </a:ext>
              </a:extLst>
            </p:cNvPr>
            <p:cNvSpPr>
              <a:spLocks noChangeShapeType="1"/>
            </p:cNvSpPr>
            <p:nvPr/>
          </p:nvSpPr>
          <p:spPr bwMode="auto">
            <a:xfrm>
              <a:off x="4953" y="474"/>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5" name="Line 35">
              <a:extLst>
                <a:ext uri="{FF2B5EF4-FFF2-40B4-BE49-F238E27FC236}">
                  <a16:creationId xmlns:a16="http://schemas.microsoft.com/office/drawing/2014/main" id="{B49D1B48-35C1-1227-57C0-D2844E50EB66}"/>
                </a:ext>
              </a:extLst>
            </p:cNvPr>
            <p:cNvSpPr>
              <a:spLocks noChangeShapeType="1"/>
            </p:cNvSpPr>
            <p:nvPr/>
          </p:nvSpPr>
          <p:spPr bwMode="auto">
            <a:xfrm>
              <a:off x="4473" y="850"/>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16" name="Text Box 36">
              <a:extLst>
                <a:ext uri="{FF2B5EF4-FFF2-40B4-BE49-F238E27FC236}">
                  <a16:creationId xmlns:a16="http://schemas.microsoft.com/office/drawing/2014/main" id="{8A65D244-6B69-E106-52C4-D1165F5CE22C}"/>
                </a:ext>
              </a:extLst>
            </p:cNvPr>
            <p:cNvSpPr txBox="1">
              <a:spLocks noChangeArrowheads="1"/>
            </p:cNvSpPr>
            <p:nvPr/>
          </p:nvSpPr>
          <p:spPr bwMode="auto">
            <a:xfrm>
              <a:off x="3662" y="342"/>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17" name="Text Box 37">
              <a:extLst>
                <a:ext uri="{FF2B5EF4-FFF2-40B4-BE49-F238E27FC236}">
                  <a16:creationId xmlns:a16="http://schemas.microsoft.com/office/drawing/2014/main" id="{95C848AF-D501-F5DA-DD6A-EC52CC3C7444}"/>
                </a:ext>
              </a:extLst>
            </p:cNvPr>
            <p:cNvSpPr txBox="1">
              <a:spLocks noChangeArrowheads="1"/>
            </p:cNvSpPr>
            <p:nvPr/>
          </p:nvSpPr>
          <p:spPr bwMode="auto">
            <a:xfrm>
              <a:off x="3691" y="1062"/>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18" name="Text Box 38">
              <a:extLst>
                <a:ext uri="{FF2B5EF4-FFF2-40B4-BE49-F238E27FC236}">
                  <a16:creationId xmlns:a16="http://schemas.microsoft.com/office/drawing/2014/main" id="{E55E3757-5219-3E9A-26B8-B1E3167E2504}"/>
                </a:ext>
              </a:extLst>
            </p:cNvPr>
            <p:cNvSpPr txBox="1">
              <a:spLocks noChangeArrowheads="1"/>
            </p:cNvSpPr>
            <p:nvPr/>
          </p:nvSpPr>
          <p:spPr bwMode="auto">
            <a:xfrm>
              <a:off x="4891" y="266"/>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19" name="Text Box 39">
              <a:extLst>
                <a:ext uri="{FF2B5EF4-FFF2-40B4-BE49-F238E27FC236}">
                  <a16:creationId xmlns:a16="http://schemas.microsoft.com/office/drawing/2014/main" id="{B36AECCE-2401-C637-D34F-C5A08AB7F790}"/>
                </a:ext>
              </a:extLst>
            </p:cNvPr>
            <p:cNvSpPr txBox="1">
              <a:spLocks noChangeArrowheads="1"/>
            </p:cNvSpPr>
            <p:nvPr/>
          </p:nvSpPr>
          <p:spPr bwMode="auto">
            <a:xfrm>
              <a:off x="3920" y="254"/>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42</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20" name="Text Box 40">
              <a:extLst>
                <a:ext uri="{FF2B5EF4-FFF2-40B4-BE49-F238E27FC236}">
                  <a16:creationId xmlns:a16="http://schemas.microsoft.com/office/drawing/2014/main" id="{11E714E3-1581-0F3F-26E6-2114FD7A3FE7}"/>
                </a:ext>
              </a:extLst>
            </p:cNvPr>
            <p:cNvSpPr txBox="1">
              <a:spLocks noChangeArrowheads="1"/>
            </p:cNvSpPr>
            <p:nvPr/>
          </p:nvSpPr>
          <p:spPr bwMode="auto">
            <a:xfrm>
              <a:off x="4136" y="1256"/>
              <a:ext cx="685"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1:250.000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721" name="Text Box 41">
              <a:extLst>
                <a:ext uri="{FF2B5EF4-FFF2-40B4-BE49-F238E27FC236}">
                  <a16:creationId xmlns:a16="http://schemas.microsoft.com/office/drawing/2014/main" id="{DBB4B940-F412-4E80-88BF-DC7266ACD5CC}"/>
                </a:ext>
              </a:extLst>
            </p:cNvPr>
            <p:cNvSpPr txBox="1">
              <a:spLocks noChangeArrowheads="1"/>
            </p:cNvSpPr>
            <p:nvPr/>
          </p:nvSpPr>
          <p:spPr bwMode="auto">
            <a:xfrm>
              <a:off x="4125" y="53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22" name="Text Box 42">
              <a:extLst>
                <a:ext uri="{FF2B5EF4-FFF2-40B4-BE49-F238E27FC236}">
                  <a16:creationId xmlns:a16="http://schemas.microsoft.com/office/drawing/2014/main" id="{573C0720-DB6D-B4AD-95CE-92A4C119B287}"/>
                </a:ext>
              </a:extLst>
            </p:cNvPr>
            <p:cNvSpPr txBox="1">
              <a:spLocks noChangeArrowheads="1"/>
            </p:cNvSpPr>
            <p:nvPr/>
          </p:nvSpPr>
          <p:spPr bwMode="auto">
            <a:xfrm>
              <a:off x="4597" y="539"/>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B</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23" name="Text Box 43">
              <a:extLst>
                <a:ext uri="{FF2B5EF4-FFF2-40B4-BE49-F238E27FC236}">
                  <a16:creationId xmlns:a16="http://schemas.microsoft.com/office/drawing/2014/main" id="{B48EA647-6277-13C0-FA20-D4E2083CDE60}"/>
                </a:ext>
              </a:extLst>
            </p:cNvPr>
            <p:cNvSpPr txBox="1">
              <a:spLocks noChangeArrowheads="1"/>
            </p:cNvSpPr>
            <p:nvPr/>
          </p:nvSpPr>
          <p:spPr bwMode="auto">
            <a:xfrm>
              <a:off x="4128" y="90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24" name="Text Box 44">
              <a:extLst>
                <a:ext uri="{FF2B5EF4-FFF2-40B4-BE49-F238E27FC236}">
                  <a16:creationId xmlns:a16="http://schemas.microsoft.com/office/drawing/2014/main" id="{7D822C97-495F-3015-FDE2-875FF0180BC3}"/>
                </a:ext>
              </a:extLst>
            </p:cNvPr>
            <p:cNvSpPr txBox="1">
              <a:spLocks noChangeArrowheads="1"/>
            </p:cNvSpPr>
            <p:nvPr/>
          </p:nvSpPr>
          <p:spPr bwMode="auto">
            <a:xfrm>
              <a:off x="4597" y="90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25" name="Line 45">
              <a:extLst>
                <a:ext uri="{FF2B5EF4-FFF2-40B4-BE49-F238E27FC236}">
                  <a16:creationId xmlns:a16="http://schemas.microsoft.com/office/drawing/2014/main" id="{7585A31E-3622-FA5E-775B-0D90621DBCA7}"/>
                </a:ext>
              </a:extLst>
            </p:cNvPr>
            <p:cNvSpPr>
              <a:spLocks noChangeShapeType="1"/>
            </p:cNvSpPr>
            <p:nvPr/>
          </p:nvSpPr>
          <p:spPr bwMode="auto">
            <a:xfrm>
              <a:off x="3216" y="842"/>
              <a:ext cx="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26" name="Text Box 46">
              <a:extLst>
                <a:ext uri="{FF2B5EF4-FFF2-40B4-BE49-F238E27FC236}">
                  <a16:creationId xmlns:a16="http://schemas.microsoft.com/office/drawing/2014/main" id="{7D56ED00-242D-02D6-6680-1D652FCB2125}"/>
                </a:ext>
              </a:extLst>
            </p:cNvPr>
            <p:cNvSpPr txBox="1">
              <a:spLocks noChangeArrowheads="1"/>
            </p:cNvSpPr>
            <p:nvPr/>
          </p:nvSpPr>
          <p:spPr bwMode="auto">
            <a:xfrm>
              <a:off x="4198" y="264"/>
              <a:ext cx="56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SB.24-X-B</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727" name="AutoShape 47">
              <a:extLst>
                <a:ext uri="{FF2B5EF4-FFF2-40B4-BE49-F238E27FC236}">
                  <a16:creationId xmlns:a16="http://schemas.microsoft.com/office/drawing/2014/main" id="{900D3A1D-3688-5990-52EE-92F031D43FA6}"/>
                </a:ext>
              </a:extLst>
            </p:cNvPr>
            <p:cNvSpPr>
              <a:spLocks/>
            </p:cNvSpPr>
            <p:nvPr/>
          </p:nvSpPr>
          <p:spPr bwMode="auto">
            <a:xfrm rot="16200000">
              <a:off x="4458" y="-257"/>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28" name="Text Box 48">
              <a:extLst>
                <a:ext uri="{FF2B5EF4-FFF2-40B4-BE49-F238E27FC236}">
                  <a16:creationId xmlns:a16="http://schemas.microsoft.com/office/drawing/2014/main" id="{17C4B19F-9F4E-6A71-B496-08250A926FD5}"/>
                </a:ext>
              </a:extLst>
            </p:cNvPr>
            <p:cNvSpPr txBox="1">
              <a:spLocks noChangeArrowheads="1"/>
            </p:cNvSpPr>
            <p:nvPr/>
          </p:nvSpPr>
          <p:spPr bwMode="auto">
            <a:xfrm>
              <a:off x="4410" y="14"/>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3</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729" name="AutoShape 49">
              <a:extLst>
                <a:ext uri="{FF2B5EF4-FFF2-40B4-BE49-F238E27FC236}">
                  <a16:creationId xmlns:a16="http://schemas.microsoft.com/office/drawing/2014/main" id="{4D39F0DB-2205-91AF-D623-979AE7F326DF}"/>
                </a:ext>
              </a:extLst>
            </p:cNvPr>
            <p:cNvSpPr>
              <a:spLocks/>
            </p:cNvSpPr>
            <p:nvPr/>
          </p:nvSpPr>
          <p:spPr bwMode="auto">
            <a:xfrm>
              <a:off x="3627" y="409"/>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30" name="Text Box 50">
              <a:extLst>
                <a:ext uri="{FF2B5EF4-FFF2-40B4-BE49-F238E27FC236}">
                  <a16:creationId xmlns:a16="http://schemas.microsoft.com/office/drawing/2014/main" id="{741D57E3-763E-27E3-6A14-1DA13485C3C4}"/>
                </a:ext>
              </a:extLst>
            </p:cNvPr>
            <p:cNvSpPr txBox="1">
              <a:spLocks noChangeArrowheads="1"/>
            </p:cNvSpPr>
            <p:nvPr/>
          </p:nvSpPr>
          <p:spPr bwMode="auto">
            <a:xfrm>
              <a:off x="3456" y="728"/>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2</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grpSp>
      <p:grpSp>
        <p:nvGrpSpPr>
          <p:cNvPr id="71731" name="Group 51">
            <a:extLst>
              <a:ext uri="{FF2B5EF4-FFF2-40B4-BE49-F238E27FC236}">
                <a16:creationId xmlns:a16="http://schemas.microsoft.com/office/drawing/2014/main" id="{CB3E0882-E2E7-BA7A-4D1F-9894AB6038C4}"/>
              </a:ext>
            </a:extLst>
          </p:cNvPr>
          <p:cNvGrpSpPr>
            <a:grpSpLocks/>
          </p:cNvGrpSpPr>
          <p:nvPr/>
        </p:nvGrpSpPr>
        <p:grpSpPr bwMode="auto">
          <a:xfrm>
            <a:off x="2782888" y="2247900"/>
            <a:ext cx="3146425" cy="2308225"/>
            <a:chOff x="1794" y="1416"/>
            <a:chExt cx="1982" cy="1454"/>
          </a:xfrm>
        </p:grpSpPr>
        <p:sp>
          <p:nvSpPr>
            <p:cNvPr id="71732" name="Rectangle 52">
              <a:extLst>
                <a:ext uri="{FF2B5EF4-FFF2-40B4-BE49-F238E27FC236}">
                  <a16:creationId xmlns:a16="http://schemas.microsoft.com/office/drawing/2014/main" id="{F1681DF8-EA79-3009-0482-8B3C62C7DF0E}"/>
                </a:ext>
              </a:extLst>
            </p:cNvPr>
            <p:cNvSpPr>
              <a:spLocks noChangeArrowheads="1"/>
            </p:cNvSpPr>
            <p:nvPr/>
          </p:nvSpPr>
          <p:spPr bwMode="auto">
            <a:xfrm>
              <a:off x="3051" y="2252"/>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33" name="Rectangle 53">
              <a:extLst>
                <a:ext uri="{FF2B5EF4-FFF2-40B4-BE49-F238E27FC236}">
                  <a16:creationId xmlns:a16="http://schemas.microsoft.com/office/drawing/2014/main" id="{896AB96D-0A25-3E48-E281-87EE9853A9AF}"/>
                </a:ext>
              </a:extLst>
            </p:cNvPr>
            <p:cNvSpPr>
              <a:spLocks noChangeArrowheads="1"/>
            </p:cNvSpPr>
            <p:nvPr/>
          </p:nvSpPr>
          <p:spPr bwMode="auto">
            <a:xfrm>
              <a:off x="2571" y="2252"/>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34" name="Rectangle 54">
              <a:extLst>
                <a:ext uri="{FF2B5EF4-FFF2-40B4-BE49-F238E27FC236}">
                  <a16:creationId xmlns:a16="http://schemas.microsoft.com/office/drawing/2014/main" id="{0E637170-1AC1-F9F3-225A-7E30EC2E760C}"/>
                </a:ext>
              </a:extLst>
            </p:cNvPr>
            <p:cNvSpPr>
              <a:spLocks noChangeArrowheads="1"/>
            </p:cNvSpPr>
            <p:nvPr/>
          </p:nvSpPr>
          <p:spPr bwMode="auto">
            <a:xfrm>
              <a:off x="3051" y="1876"/>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35" name="Rectangle 55">
              <a:extLst>
                <a:ext uri="{FF2B5EF4-FFF2-40B4-BE49-F238E27FC236}">
                  <a16:creationId xmlns:a16="http://schemas.microsoft.com/office/drawing/2014/main" id="{91CFF672-E462-F3CE-EA52-3D4E18652A9D}"/>
                </a:ext>
              </a:extLst>
            </p:cNvPr>
            <p:cNvSpPr>
              <a:spLocks noChangeArrowheads="1"/>
            </p:cNvSpPr>
            <p:nvPr/>
          </p:nvSpPr>
          <p:spPr bwMode="auto">
            <a:xfrm>
              <a:off x="2571" y="1876"/>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36" name="Line 56">
              <a:extLst>
                <a:ext uri="{FF2B5EF4-FFF2-40B4-BE49-F238E27FC236}">
                  <a16:creationId xmlns:a16="http://schemas.microsoft.com/office/drawing/2014/main" id="{24285B7B-5CEC-5FEC-C366-6E5FECD13CB3}"/>
                </a:ext>
              </a:extLst>
            </p:cNvPr>
            <p:cNvSpPr>
              <a:spLocks noChangeShapeType="1"/>
            </p:cNvSpPr>
            <p:nvPr/>
          </p:nvSpPr>
          <p:spPr bwMode="auto">
            <a:xfrm>
              <a:off x="2571" y="1876"/>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37" name="Line 57">
              <a:extLst>
                <a:ext uri="{FF2B5EF4-FFF2-40B4-BE49-F238E27FC236}">
                  <a16:creationId xmlns:a16="http://schemas.microsoft.com/office/drawing/2014/main" id="{2DF2240D-B9BC-1904-BF11-BEC10D62A21B}"/>
                </a:ext>
              </a:extLst>
            </p:cNvPr>
            <p:cNvSpPr>
              <a:spLocks noChangeShapeType="1"/>
            </p:cNvSpPr>
            <p:nvPr/>
          </p:nvSpPr>
          <p:spPr bwMode="auto">
            <a:xfrm>
              <a:off x="2571" y="2252"/>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38" name="Line 58">
              <a:extLst>
                <a:ext uri="{FF2B5EF4-FFF2-40B4-BE49-F238E27FC236}">
                  <a16:creationId xmlns:a16="http://schemas.microsoft.com/office/drawing/2014/main" id="{1F21A6F7-DD2B-7D5F-C774-31A9F8A67B87}"/>
                </a:ext>
              </a:extLst>
            </p:cNvPr>
            <p:cNvSpPr>
              <a:spLocks noChangeShapeType="1"/>
            </p:cNvSpPr>
            <p:nvPr/>
          </p:nvSpPr>
          <p:spPr bwMode="auto">
            <a:xfrm>
              <a:off x="2571" y="2628"/>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39" name="Line 59">
              <a:extLst>
                <a:ext uri="{FF2B5EF4-FFF2-40B4-BE49-F238E27FC236}">
                  <a16:creationId xmlns:a16="http://schemas.microsoft.com/office/drawing/2014/main" id="{322E7D7B-3774-9B23-9A6F-0C81F267C7F2}"/>
                </a:ext>
              </a:extLst>
            </p:cNvPr>
            <p:cNvSpPr>
              <a:spLocks noChangeShapeType="1"/>
            </p:cNvSpPr>
            <p:nvPr/>
          </p:nvSpPr>
          <p:spPr bwMode="auto">
            <a:xfrm>
              <a:off x="2571" y="1876"/>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0" name="Line 60">
              <a:extLst>
                <a:ext uri="{FF2B5EF4-FFF2-40B4-BE49-F238E27FC236}">
                  <a16:creationId xmlns:a16="http://schemas.microsoft.com/office/drawing/2014/main" id="{1E8C1486-154D-DAAD-F511-59FC55E19870}"/>
                </a:ext>
              </a:extLst>
            </p:cNvPr>
            <p:cNvSpPr>
              <a:spLocks noChangeShapeType="1"/>
            </p:cNvSpPr>
            <p:nvPr/>
          </p:nvSpPr>
          <p:spPr bwMode="auto">
            <a:xfrm>
              <a:off x="3051" y="1876"/>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1" name="Line 61">
              <a:extLst>
                <a:ext uri="{FF2B5EF4-FFF2-40B4-BE49-F238E27FC236}">
                  <a16:creationId xmlns:a16="http://schemas.microsoft.com/office/drawing/2014/main" id="{D2C79513-9AD2-9927-F1E1-0F19C6583A03}"/>
                </a:ext>
              </a:extLst>
            </p:cNvPr>
            <p:cNvSpPr>
              <a:spLocks noChangeShapeType="1"/>
            </p:cNvSpPr>
            <p:nvPr/>
          </p:nvSpPr>
          <p:spPr bwMode="auto">
            <a:xfrm>
              <a:off x="3051" y="2252"/>
              <a:ext cx="0" cy="3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2" name="Line 62">
              <a:extLst>
                <a:ext uri="{FF2B5EF4-FFF2-40B4-BE49-F238E27FC236}">
                  <a16:creationId xmlns:a16="http://schemas.microsoft.com/office/drawing/2014/main" id="{DD851CD6-FA30-8468-FCCA-C920611F2754}"/>
                </a:ext>
              </a:extLst>
            </p:cNvPr>
            <p:cNvSpPr>
              <a:spLocks noChangeShapeType="1"/>
            </p:cNvSpPr>
            <p:nvPr/>
          </p:nvSpPr>
          <p:spPr bwMode="auto">
            <a:xfrm>
              <a:off x="3051" y="1876"/>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3" name="Line 63">
              <a:extLst>
                <a:ext uri="{FF2B5EF4-FFF2-40B4-BE49-F238E27FC236}">
                  <a16:creationId xmlns:a16="http://schemas.microsoft.com/office/drawing/2014/main" id="{3027AC36-B5FE-0DBA-2C41-2B5B645FF978}"/>
                </a:ext>
              </a:extLst>
            </p:cNvPr>
            <p:cNvSpPr>
              <a:spLocks noChangeShapeType="1"/>
            </p:cNvSpPr>
            <p:nvPr/>
          </p:nvSpPr>
          <p:spPr bwMode="auto">
            <a:xfrm>
              <a:off x="3531" y="2252"/>
              <a:ext cx="0" cy="37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4" name="Line 64">
              <a:extLst>
                <a:ext uri="{FF2B5EF4-FFF2-40B4-BE49-F238E27FC236}">
                  <a16:creationId xmlns:a16="http://schemas.microsoft.com/office/drawing/2014/main" id="{FB687F6B-CAA1-9D8C-E240-77F10E46EB69}"/>
                </a:ext>
              </a:extLst>
            </p:cNvPr>
            <p:cNvSpPr>
              <a:spLocks noChangeShapeType="1"/>
            </p:cNvSpPr>
            <p:nvPr/>
          </p:nvSpPr>
          <p:spPr bwMode="auto">
            <a:xfrm>
              <a:off x="3531" y="1876"/>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5" name="Line 65">
              <a:extLst>
                <a:ext uri="{FF2B5EF4-FFF2-40B4-BE49-F238E27FC236}">
                  <a16:creationId xmlns:a16="http://schemas.microsoft.com/office/drawing/2014/main" id="{CCCA3E84-C383-405E-9F6F-27C784E4CCB3}"/>
                </a:ext>
              </a:extLst>
            </p:cNvPr>
            <p:cNvSpPr>
              <a:spLocks noChangeShapeType="1"/>
            </p:cNvSpPr>
            <p:nvPr/>
          </p:nvSpPr>
          <p:spPr bwMode="auto">
            <a:xfrm>
              <a:off x="3051" y="2252"/>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46" name="Text Box 66">
              <a:extLst>
                <a:ext uri="{FF2B5EF4-FFF2-40B4-BE49-F238E27FC236}">
                  <a16:creationId xmlns:a16="http://schemas.microsoft.com/office/drawing/2014/main" id="{BAD61C0F-8335-6C9A-41EE-2DFFD5F40A29}"/>
                </a:ext>
              </a:extLst>
            </p:cNvPr>
            <p:cNvSpPr txBox="1">
              <a:spLocks noChangeArrowheads="1"/>
            </p:cNvSpPr>
            <p:nvPr/>
          </p:nvSpPr>
          <p:spPr bwMode="auto">
            <a:xfrm>
              <a:off x="2296" y="1824"/>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47" name="Text Box 67">
              <a:extLst>
                <a:ext uri="{FF2B5EF4-FFF2-40B4-BE49-F238E27FC236}">
                  <a16:creationId xmlns:a16="http://schemas.microsoft.com/office/drawing/2014/main" id="{CFFF84D6-E388-5432-E149-60AC9CC5D9E9}"/>
                </a:ext>
              </a:extLst>
            </p:cNvPr>
            <p:cNvSpPr txBox="1">
              <a:spLocks noChangeArrowheads="1"/>
            </p:cNvSpPr>
            <p:nvPr/>
          </p:nvSpPr>
          <p:spPr bwMode="auto">
            <a:xfrm>
              <a:off x="2189" y="2464"/>
              <a:ext cx="4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30’</a:t>
              </a:r>
              <a:endParaRPr kumimoji="0" lang="pt-PT"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48" name="Text Box 68">
              <a:extLst>
                <a:ext uri="{FF2B5EF4-FFF2-40B4-BE49-F238E27FC236}">
                  <a16:creationId xmlns:a16="http://schemas.microsoft.com/office/drawing/2014/main" id="{68D3FE72-1B39-7434-503C-EE81BADE8C9A}"/>
                </a:ext>
              </a:extLst>
            </p:cNvPr>
            <p:cNvSpPr txBox="1">
              <a:spLocks noChangeArrowheads="1"/>
            </p:cNvSpPr>
            <p:nvPr/>
          </p:nvSpPr>
          <p:spPr bwMode="auto">
            <a:xfrm>
              <a:off x="3469" y="1668"/>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49" name="Text Box 69">
              <a:extLst>
                <a:ext uri="{FF2B5EF4-FFF2-40B4-BE49-F238E27FC236}">
                  <a16:creationId xmlns:a16="http://schemas.microsoft.com/office/drawing/2014/main" id="{3883B280-2556-73ED-CF44-CC2A879860D1}"/>
                </a:ext>
              </a:extLst>
            </p:cNvPr>
            <p:cNvSpPr txBox="1">
              <a:spLocks noChangeArrowheads="1"/>
            </p:cNvSpPr>
            <p:nvPr/>
          </p:nvSpPr>
          <p:spPr bwMode="auto">
            <a:xfrm>
              <a:off x="2256" y="1656"/>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30’</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50" name="Text Box 70">
              <a:extLst>
                <a:ext uri="{FF2B5EF4-FFF2-40B4-BE49-F238E27FC236}">
                  <a16:creationId xmlns:a16="http://schemas.microsoft.com/office/drawing/2014/main" id="{4443E658-C263-060C-D3C7-4929BC13BD96}"/>
                </a:ext>
              </a:extLst>
            </p:cNvPr>
            <p:cNvSpPr txBox="1">
              <a:spLocks noChangeArrowheads="1"/>
            </p:cNvSpPr>
            <p:nvPr/>
          </p:nvSpPr>
          <p:spPr bwMode="auto">
            <a:xfrm>
              <a:off x="2714" y="2658"/>
              <a:ext cx="614"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1:50.000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751" name="Text Box 71">
              <a:extLst>
                <a:ext uri="{FF2B5EF4-FFF2-40B4-BE49-F238E27FC236}">
                  <a16:creationId xmlns:a16="http://schemas.microsoft.com/office/drawing/2014/main" id="{5C88D0DB-0993-B28A-D320-1D21F68E6D23}"/>
                </a:ext>
              </a:extLst>
            </p:cNvPr>
            <p:cNvSpPr txBox="1">
              <a:spLocks noChangeArrowheads="1"/>
            </p:cNvSpPr>
            <p:nvPr/>
          </p:nvSpPr>
          <p:spPr bwMode="auto">
            <a:xfrm>
              <a:off x="2703" y="193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52" name="Text Box 72">
              <a:extLst>
                <a:ext uri="{FF2B5EF4-FFF2-40B4-BE49-F238E27FC236}">
                  <a16:creationId xmlns:a16="http://schemas.microsoft.com/office/drawing/2014/main" id="{7D615343-F71F-C190-83F9-39755D8FD5AB}"/>
                </a:ext>
              </a:extLst>
            </p:cNvPr>
            <p:cNvSpPr txBox="1">
              <a:spLocks noChangeArrowheads="1"/>
            </p:cNvSpPr>
            <p:nvPr/>
          </p:nvSpPr>
          <p:spPr bwMode="auto">
            <a:xfrm>
              <a:off x="3175" y="194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53" name="Text Box 73">
              <a:extLst>
                <a:ext uri="{FF2B5EF4-FFF2-40B4-BE49-F238E27FC236}">
                  <a16:creationId xmlns:a16="http://schemas.microsoft.com/office/drawing/2014/main" id="{43397C82-42C7-120A-7B72-07D257511ADA}"/>
                </a:ext>
              </a:extLst>
            </p:cNvPr>
            <p:cNvSpPr txBox="1">
              <a:spLocks noChangeArrowheads="1"/>
            </p:cNvSpPr>
            <p:nvPr/>
          </p:nvSpPr>
          <p:spPr bwMode="auto">
            <a:xfrm>
              <a:off x="2706" y="230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3</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54" name="Text Box 74">
              <a:extLst>
                <a:ext uri="{FF2B5EF4-FFF2-40B4-BE49-F238E27FC236}">
                  <a16:creationId xmlns:a16="http://schemas.microsoft.com/office/drawing/2014/main" id="{5FA5F5DF-922E-519C-832F-950403B13195}"/>
                </a:ext>
              </a:extLst>
            </p:cNvPr>
            <p:cNvSpPr txBox="1">
              <a:spLocks noChangeArrowheads="1"/>
            </p:cNvSpPr>
            <p:nvPr/>
          </p:nvSpPr>
          <p:spPr bwMode="auto">
            <a:xfrm>
              <a:off x="3175" y="230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55" name="Line 75">
              <a:extLst>
                <a:ext uri="{FF2B5EF4-FFF2-40B4-BE49-F238E27FC236}">
                  <a16:creationId xmlns:a16="http://schemas.microsoft.com/office/drawing/2014/main" id="{C765FB24-1842-93E5-293F-B59093E8A7A6}"/>
                </a:ext>
              </a:extLst>
            </p:cNvPr>
            <p:cNvSpPr>
              <a:spLocks noChangeShapeType="1"/>
            </p:cNvSpPr>
            <p:nvPr/>
          </p:nvSpPr>
          <p:spPr bwMode="auto">
            <a:xfrm>
              <a:off x="1794" y="2214"/>
              <a:ext cx="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56" name="Text Box 76">
              <a:extLst>
                <a:ext uri="{FF2B5EF4-FFF2-40B4-BE49-F238E27FC236}">
                  <a16:creationId xmlns:a16="http://schemas.microsoft.com/office/drawing/2014/main" id="{D822A0D3-34C5-C472-B02C-C3EE35D94C26}"/>
                </a:ext>
              </a:extLst>
            </p:cNvPr>
            <p:cNvSpPr txBox="1">
              <a:spLocks noChangeArrowheads="1"/>
            </p:cNvSpPr>
            <p:nvPr/>
          </p:nvSpPr>
          <p:spPr bwMode="auto">
            <a:xfrm>
              <a:off x="2673" y="1666"/>
              <a:ext cx="76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SB.24-X-B-III-2</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757" name="AutoShape 77">
              <a:extLst>
                <a:ext uri="{FF2B5EF4-FFF2-40B4-BE49-F238E27FC236}">
                  <a16:creationId xmlns:a16="http://schemas.microsoft.com/office/drawing/2014/main" id="{B5CEB078-86DF-2026-7311-0E5DB999CBFC}"/>
                </a:ext>
              </a:extLst>
            </p:cNvPr>
            <p:cNvSpPr>
              <a:spLocks/>
            </p:cNvSpPr>
            <p:nvPr/>
          </p:nvSpPr>
          <p:spPr bwMode="auto">
            <a:xfrm rot="16200000">
              <a:off x="3036" y="1145"/>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58" name="Text Box 78">
              <a:extLst>
                <a:ext uri="{FF2B5EF4-FFF2-40B4-BE49-F238E27FC236}">
                  <a16:creationId xmlns:a16="http://schemas.microsoft.com/office/drawing/2014/main" id="{A28ADAC3-2EEE-B4D1-3294-394F7A1C607C}"/>
                </a:ext>
              </a:extLst>
            </p:cNvPr>
            <p:cNvSpPr txBox="1">
              <a:spLocks noChangeArrowheads="1"/>
            </p:cNvSpPr>
            <p:nvPr/>
          </p:nvSpPr>
          <p:spPr bwMode="auto">
            <a:xfrm>
              <a:off x="2988" y="1416"/>
              <a:ext cx="2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30’</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759" name="AutoShape 79">
              <a:extLst>
                <a:ext uri="{FF2B5EF4-FFF2-40B4-BE49-F238E27FC236}">
                  <a16:creationId xmlns:a16="http://schemas.microsoft.com/office/drawing/2014/main" id="{44004B88-4862-DBA1-B070-38A4595D03BD}"/>
                </a:ext>
              </a:extLst>
            </p:cNvPr>
            <p:cNvSpPr>
              <a:spLocks/>
            </p:cNvSpPr>
            <p:nvPr/>
          </p:nvSpPr>
          <p:spPr bwMode="auto">
            <a:xfrm>
              <a:off x="2160" y="1811"/>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60" name="Text Box 80">
              <a:extLst>
                <a:ext uri="{FF2B5EF4-FFF2-40B4-BE49-F238E27FC236}">
                  <a16:creationId xmlns:a16="http://schemas.microsoft.com/office/drawing/2014/main" id="{8A182603-C246-E3CF-EC99-8E83A36E2150}"/>
                </a:ext>
              </a:extLst>
            </p:cNvPr>
            <p:cNvSpPr txBox="1">
              <a:spLocks noChangeArrowheads="1"/>
            </p:cNvSpPr>
            <p:nvPr/>
          </p:nvSpPr>
          <p:spPr bwMode="auto">
            <a:xfrm>
              <a:off x="1977" y="2130"/>
              <a:ext cx="2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30’</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grpSp>
      <p:grpSp>
        <p:nvGrpSpPr>
          <p:cNvPr id="71761" name="Group 81">
            <a:extLst>
              <a:ext uri="{FF2B5EF4-FFF2-40B4-BE49-F238E27FC236}">
                <a16:creationId xmlns:a16="http://schemas.microsoft.com/office/drawing/2014/main" id="{790E3DAA-8D15-4C52-C806-1E8859E1AD1B}"/>
              </a:ext>
            </a:extLst>
          </p:cNvPr>
          <p:cNvGrpSpPr>
            <a:grpSpLocks/>
          </p:cNvGrpSpPr>
          <p:nvPr/>
        </p:nvGrpSpPr>
        <p:grpSpPr bwMode="auto">
          <a:xfrm>
            <a:off x="5616575" y="2247900"/>
            <a:ext cx="3222625" cy="2308225"/>
            <a:chOff x="3579" y="1416"/>
            <a:chExt cx="2030" cy="1454"/>
          </a:xfrm>
        </p:grpSpPr>
        <p:sp>
          <p:nvSpPr>
            <p:cNvPr id="71762" name="Rectangle 82">
              <a:extLst>
                <a:ext uri="{FF2B5EF4-FFF2-40B4-BE49-F238E27FC236}">
                  <a16:creationId xmlns:a16="http://schemas.microsoft.com/office/drawing/2014/main" id="{FFD42C06-5A42-244A-BF65-69959CAEEDFF}"/>
                </a:ext>
              </a:extLst>
            </p:cNvPr>
            <p:cNvSpPr>
              <a:spLocks noChangeArrowheads="1"/>
            </p:cNvSpPr>
            <p:nvPr/>
          </p:nvSpPr>
          <p:spPr bwMode="auto">
            <a:xfrm>
              <a:off x="4866" y="2252"/>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63" name="Rectangle 83">
              <a:extLst>
                <a:ext uri="{FF2B5EF4-FFF2-40B4-BE49-F238E27FC236}">
                  <a16:creationId xmlns:a16="http://schemas.microsoft.com/office/drawing/2014/main" id="{CDDCE4F6-4A75-4D93-0416-ADB16BE3190D}"/>
                </a:ext>
              </a:extLst>
            </p:cNvPr>
            <p:cNvSpPr>
              <a:spLocks noChangeArrowheads="1"/>
            </p:cNvSpPr>
            <p:nvPr/>
          </p:nvSpPr>
          <p:spPr bwMode="auto">
            <a:xfrm>
              <a:off x="4386" y="2252"/>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64" name="Rectangle 84">
              <a:extLst>
                <a:ext uri="{FF2B5EF4-FFF2-40B4-BE49-F238E27FC236}">
                  <a16:creationId xmlns:a16="http://schemas.microsoft.com/office/drawing/2014/main" id="{81DD71FF-37A2-00C6-56B7-8CDC1DB42B02}"/>
                </a:ext>
              </a:extLst>
            </p:cNvPr>
            <p:cNvSpPr>
              <a:spLocks noChangeArrowheads="1"/>
            </p:cNvSpPr>
            <p:nvPr/>
          </p:nvSpPr>
          <p:spPr bwMode="auto">
            <a:xfrm>
              <a:off x="4866" y="1876"/>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65" name="Rectangle 85">
              <a:extLst>
                <a:ext uri="{FF2B5EF4-FFF2-40B4-BE49-F238E27FC236}">
                  <a16:creationId xmlns:a16="http://schemas.microsoft.com/office/drawing/2014/main" id="{6D707A5A-D587-724B-91A1-DFEC4EE190A9}"/>
                </a:ext>
              </a:extLst>
            </p:cNvPr>
            <p:cNvSpPr>
              <a:spLocks noChangeArrowheads="1"/>
            </p:cNvSpPr>
            <p:nvPr/>
          </p:nvSpPr>
          <p:spPr bwMode="auto">
            <a:xfrm>
              <a:off x="4386" y="1876"/>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66" name="Line 86">
              <a:extLst>
                <a:ext uri="{FF2B5EF4-FFF2-40B4-BE49-F238E27FC236}">
                  <a16:creationId xmlns:a16="http://schemas.microsoft.com/office/drawing/2014/main" id="{47F03E32-20B4-6FFC-CA2A-F1C23E8D4F1C}"/>
                </a:ext>
              </a:extLst>
            </p:cNvPr>
            <p:cNvSpPr>
              <a:spLocks noChangeShapeType="1"/>
            </p:cNvSpPr>
            <p:nvPr/>
          </p:nvSpPr>
          <p:spPr bwMode="auto">
            <a:xfrm>
              <a:off x="4386" y="1876"/>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67" name="Line 87">
              <a:extLst>
                <a:ext uri="{FF2B5EF4-FFF2-40B4-BE49-F238E27FC236}">
                  <a16:creationId xmlns:a16="http://schemas.microsoft.com/office/drawing/2014/main" id="{6DA9B894-32FE-D0D6-2C0D-2E8142423045}"/>
                </a:ext>
              </a:extLst>
            </p:cNvPr>
            <p:cNvSpPr>
              <a:spLocks noChangeShapeType="1"/>
            </p:cNvSpPr>
            <p:nvPr/>
          </p:nvSpPr>
          <p:spPr bwMode="auto">
            <a:xfrm>
              <a:off x="4386" y="2252"/>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68" name="Line 88">
              <a:extLst>
                <a:ext uri="{FF2B5EF4-FFF2-40B4-BE49-F238E27FC236}">
                  <a16:creationId xmlns:a16="http://schemas.microsoft.com/office/drawing/2014/main" id="{D645113B-99F8-7CA4-8E1D-8B4AEBECBCF4}"/>
                </a:ext>
              </a:extLst>
            </p:cNvPr>
            <p:cNvSpPr>
              <a:spLocks noChangeShapeType="1"/>
            </p:cNvSpPr>
            <p:nvPr/>
          </p:nvSpPr>
          <p:spPr bwMode="auto">
            <a:xfrm>
              <a:off x="4386" y="2628"/>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69" name="Line 89">
              <a:extLst>
                <a:ext uri="{FF2B5EF4-FFF2-40B4-BE49-F238E27FC236}">
                  <a16:creationId xmlns:a16="http://schemas.microsoft.com/office/drawing/2014/main" id="{079C0B13-BB1B-7695-BA6A-0C202F87F985}"/>
                </a:ext>
              </a:extLst>
            </p:cNvPr>
            <p:cNvSpPr>
              <a:spLocks noChangeShapeType="1"/>
            </p:cNvSpPr>
            <p:nvPr/>
          </p:nvSpPr>
          <p:spPr bwMode="auto">
            <a:xfrm>
              <a:off x="4386" y="1876"/>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0" name="Line 90">
              <a:extLst>
                <a:ext uri="{FF2B5EF4-FFF2-40B4-BE49-F238E27FC236}">
                  <a16:creationId xmlns:a16="http://schemas.microsoft.com/office/drawing/2014/main" id="{1FF717FD-CB16-2B68-C717-8444FE3FE113}"/>
                </a:ext>
              </a:extLst>
            </p:cNvPr>
            <p:cNvSpPr>
              <a:spLocks noChangeShapeType="1"/>
            </p:cNvSpPr>
            <p:nvPr/>
          </p:nvSpPr>
          <p:spPr bwMode="auto">
            <a:xfrm>
              <a:off x="4866" y="1876"/>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1" name="Line 91">
              <a:extLst>
                <a:ext uri="{FF2B5EF4-FFF2-40B4-BE49-F238E27FC236}">
                  <a16:creationId xmlns:a16="http://schemas.microsoft.com/office/drawing/2014/main" id="{3E5DDC78-B710-E496-7538-6858E4CC3813}"/>
                </a:ext>
              </a:extLst>
            </p:cNvPr>
            <p:cNvSpPr>
              <a:spLocks noChangeShapeType="1"/>
            </p:cNvSpPr>
            <p:nvPr/>
          </p:nvSpPr>
          <p:spPr bwMode="auto">
            <a:xfrm>
              <a:off x="4866" y="2252"/>
              <a:ext cx="0" cy="3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2" name="Line 92">
              <a:extLst>
                <a:ext uri="{FF2B5EF4-FFF2-40B4-BE49-F238E27FC236}">
                  <a16:creationId xmlns:a16="http://schemas.microsoft.com/office/drawing/2014/main" id="{45085D25-082E-3B76-E424-03AF856EEA7F}"/>
                </a:ext>
              </a:extLst>
            </p:cNvPr>
            <p:cNvSpPr>
              <a:spLocks noChangeShapeType="1"/>
            </p:cNvSpPr>
            <p:nvPr/>
          </p:nvSpPr>
          <p:spPr bwMode="auto">
            <a:xfrm>
              <a:off x="4866" y="1876"/>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3" name="Line 93">
              <a:extLst>
                <a:ext uri="{FF2B5EF4-FFF2-40B4-BE49-F238E27FC236}">
                  <a16:creationId xmlns:a16="http://schemas.microsoft.com/office/drawing/2014/main" id="{167D1C4E-E443-C15B-C8FF-FD61262DF362}"/>
                </a:ext>
              </a:extLst>
            </p:cNvPr>
            <p:cNvSpPr>
              <a:spLocks noChangeShapeType="1"/>
            </p:cNvSpPr>
            <p:nvPr/>
          </p:nvSpPr>
          <p:spPr bwMode="auto">
            <a:xfrm>
              <a:off x="5346" y="2252"/>
              <a:ext cx="0" cy="37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4" name="Line 94">
              <a:extLst>
                <a:ext uri="{FF2B5EF4-FFF2-40B4-BE49-F238E27FC236}">
                  <a16:creationId xmlns:a16="http://schemas.microsoft.com/office/drawing/2014/main" id="{F4B41858-BDB1-C47A-6DA4-3C2416129DC4}"/>
                </a:ext>
              </a:extLst>
            </p:cNvPr>
            <p:cNvSpPr>
              <a:spLocks noChangeShapeType="1"/>
            </p:cNvSpPr>
            <p:nvPr/>
          </p:nvSpPr>
          <p:spPr bwMode="auto">
            <a:xfrm>
              <a:off x="5346" y="1876"/>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5" name="Line 95">
              <a:extLst>
                <a:ext uri="{FF2B5EF4-FFF2-40B4-BE49-F238E27FC236}">
                  <a16:creationId xmlns:a16="http://schemas.microsoft.com/office/drawing/2014/main" id="{8D32AC52-A140-F878-6313-6DAC07CE54FC}"/>
                </a:ext>
              </a:extLst>
            </p:cNvPr>
            <p:cNvSpPr>
              <a:spLocks noChangeShapeType="1"/>
            </p:cNvSpPr>
            <p:nvPr/>
          </p:nvSpPr>
          <p:spPr bwMode="auto">
            <a:xfrm>
              <a:off x="4866" y="2252"/>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76" name="Text Box 96">
              <a:extLst>
                <a:ext uri="{FF2B5EF4-FFF2-40B4-BE49-F238E27FC236}">
                  <a16:creationId xmlns:a16="http://schemas.microsoft.com/office/drawing/2014/main" id="{F1075A47-E935-259B-B6AA-4D8006352FD7}"/>
                </a:ext>
              </a:extLst>
            </p:cNvPr>
            <p:cNvSpPr txBox="1">
              <a:spLocks noChangeArrowheads="1"/>
            </p:cNvSpPr>
            <p:nvPr/>
          </p:nvSpPr>
          <p:spPr bwMode="auto">
            <a:xfrm>
              <a:off x="4084" y="1816"/>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77" name="Text Box 97">
              <a:extLst>
                <a:ext uri="{FF2B5EF4-FFF2-40B4-BE49-F238E27FC236}">
                  <a16:creationId xmlns:a16="http://schemas.microsoft.com/office/drawing/2014/main" id="{EAFDF0EB-3BFD-00F2-9092-C2F13CFFD00B}"/>
                </a:ext>
              </a:extLst>
            </p:cNvPr>
            <p:cNvSpPr txBox="1">
              <a:spLocks noChangeArrowheads="1"/>
            </p:cNvSpPr>
            <p:nvPr/>
          </p:nvSpPr>
          <p:spPr bwMode="auto">
            <a:xfrm>
              <a:off x="4000" y="2464"/>
              <a:ext cx="4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15’</a:t>
              </a:r>
              <a:endParaRPr kumimoji="0" lang="pt-PT"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78" name="Text Box 98">
              <a:extLst>
                <a:ext uri="{FF2B5EF4-FFF2-40B4-BE49-F238E27FC236}">
                  <a16:creationId xmlns:a16="http://schemas.microsoft.com/office/drawing/2014/main" id="{A5105927-5211-7700-93BD-304429D1F30E}"/>
                </a:ext>
              </a:extLst>
            </p:cNvPr>
            <p:cNvSpPr txBox="1">
              <a:spLocks noChangeArrowheads="1"/>
            </p:cNvSpPr>
            <p:nvPr/>
          </p:nvSpPr>
          <p:spPr bwMode="auto">
            <a:xfrm>
              <a:off x="5302" y="1668"/>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79" name="Text Box 99">
              <a:extLst>
                <a:ext uri="{FF2B5EF4-FFF2-40B4-BE49-F238E27FC236}">
                  <a16:creationId xmlns:a16="http://schemas.microsoft.com/office/drawing/2014/main" id="{1C526154-13F6-B729-C4FD-741F07B1CAF1}"/>
                </a:ext>
              </a:extLst>
            </p:cNvPr>
            <p:cNvSpPr txBox="1">
              <a:spLocks noChangeArrowheads="1"/>
            </p:cNvSpPr>
            <p:nvPr/>
          </p:nvSpPr>
          <p:spPr bwMode="auto">
            <a:xfrm>
              <a:off x="3987" y="1656"/>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15’</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80" name="Text Box 100">
              <a:extLst>
                <a:ext uri="{FF2B5EF4-FFF2-40B4-BE49-F238E27FC236}">
                  <a16:creationId xmlns:a16="http://schemas.microsoft.com/office/drawing/2014/main" id="{B6DB5EE4-FBD8-9CBC-59E7-F27DAA430F52}"/>
                </a:ext>
              </a:extLst>
            </p:cNvPr>
            <p:cNvSpPr txBox="1">
              <a:spLocks noChangeArrowheads="1"/>
            </p:cNvSpPr>
            <p:nvPr/>
          </p:nvSpPr>
          <p:spPr bwMode="auto">
            <a:xfrm>
              <a:off x="4553" y="2658"/>
              <a:ext cx="614"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1:25.000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781" name="Text Box 101">
              <a:extLst>
                <a:ext uri="{FF2B5EF4-FFF2-40B4-BE49-F238E27FC236}">
                  <a16:creationId xmlns:a16="http://schemas.microsoft.com/office/drawing/2014/main" id="{2F9B1F2E-C42A-24E2-3734-4B58D34E6063}"/>
                </a:ext>
              </a:extLst>
            </p:cNvPr>
            <p:cNvSpPr txBox="1">
              <a:spLocks noChangeArrowheads="1"/>
            </p:cNvSpPr>
            <p:nvPr/>
          </p:nvSpPr>
          <p:spPr bwMode="auto">
            <a:xfrm>
              <a:off x="4464" y="1950"/>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NO</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82" name="Text Box 102">
              <a:extLst>
                <a:ext uri="{FF2B5EF4-FFF2-40B4-BE49-F238E27FC236}">
                  <a16:creationId xmlns:a16="http://schemas.microsoft.com/office/drawing/2014/main" id="{A62060B3-5E44-4F2A-37BF-7240212D5559}"/>
                </a:ext>
              </a:extLst>
            </p:cNvPr>
            <p:cNvSpPr txBox="1">
              <a:spLocks noChangeArrowheads="1"/>
            </p:cNvSpPr>
            <p:nvPr/>
          </p:nvSpPr>
          <p:spPr bwMode="auto">
            <a:xfrm>
              <a:off x="4948" y="1941"/>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NE</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83" name="Text Box 103">
              <a:extLst>
                <a:ext uri="{FF2B5EF4-FFF2-40B4-BE49-F238E27FC236}">
                  <a16:creationId xmlns:a16="http://schemas.microsoft.com/office/drawing/2014/main" id="{B7B0D454-A16E-ED38-C101-88156D3109D3}"/>
                </a:ext>
              </a:extLst>
            </p:cNvPr>
            <p:cNvSpPr txBox="1">
              <a:spLocks noChangeArrowheads="1"/>
            </p:cNvSpPr>
            <p:nvPr/>
          </p:nvSpPr>
          <p:spPr bwMode="auto">
            <a:xfrm>
              <a:off x="4467" y="2316"/>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SO</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84" name="Text Box 104">
              <a:extLst>
                <a:ext uri="{FF2B5EF4-FFF2-40B4-BE49-F238E27FC236}">
                  <a16:creationId xmlns:a16="http://schemas.microsoft.com/office/drawing/2014/main" id="{9D4DFABC-376F-BB02-0704-DCBFEC2F3985}"/>
                </a:ext>
              </a:extLst>
            </p:cNvPr>
            <p:cNvSpPr txBox="1">
              <a:spLocks noChangeArrowheads="1"/>
            </p:cNvSpPr>
            <p:nvPr/>
          </p:nvSpPr>
          <p:spPr bwMode="auto">
            <a:xfrm>
              <a:off x="4954" y="2316"/>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SE</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785" name="Line 105">
              <a:extLst>
                <a:ext uri="{FF2B5EF4-FFF2-40B4-BE49-F238E27FC236}">
                  <a16:creationId xmlns:a16="http://schemas.microsoft.com/office/drawing/2014/main" id="{4794F2D0-EADE-D918-A724-2841A03A8B5A}"/>
                </a:ext>
              </a:extLst>
            </p:cNvPr>
            <p:cNvSpPr>
              <a:spLocks noChangeShapeType="1"/>
            </p:cNvSpPr>
            <p:nvPr/>
          </p:nvSpPr>
          <p:spPr bwMode="auto">
            <a:xfrm>
              <a:off x="3579" y="2214"/>
              <a:ext cx="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86" name="Text Box 106">
              <a:extLst>
                <a:ext uri="{FF2B5EF4-FFF2-40B4-BE49-F238E27FC236}">
                  <a16:creationId xmlns:a16="http://schemas.microsoft.com/office/drawing/2014/main" id="{D6CB6936-ABB6-94D4-6AD3-A3AF84EA48EB}"/>
                </a:ext>
              </a:extLst>
            </p:cNvPr>
            <p:cNvSpPr txBox="1">
              <a:spLocks noChangeArrowheads="1"/>
            </p:cNvSpPr>
            <p:nvPr/>
          </p:nvSpPr>
          <p:spPr bwMode="auto">
            <a:xfrm>
              <a:off x="4416" y="1666"/>
              <a:ext cx="9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SB.24-X-B-III-2-NE</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787" name="AutoShape 107">
              <a:extLst>
                <a:ext uri="{FF2B5EF4-FFF2-40B4-BE49-F238E27FC236}">
                  <a16:creationId xmlns:a16="http://schemas.microsoft.com/office/drawing/2014/main" id="{3675851A-6FA2-395B-04AE-FE92991E6D4A}"/>
                </a:ext>
              </a:extLst>
            </p:cNvPr>
            <p:cNvSpPr>
              <a:spLocks/>
            </p:cNvSpPr>
            <p:nvPr/>
          </p:nvSpPr>
          <p:spPr bwMode="auto">
            <a:xfrm rot="16200000">
              <a:off x="4851" y="1145"/>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88" name="Text Box 108">
              <a:extLst>
                <a:ext uri="{FF2B5EF4-FFF2-40B4-BE49-F238E27FC236}">
                  <a16:creationId xmlns:a16="http://schemas.microsoft.com/office/drawing/2014/main" id="{08624CD9-533B-9C49-605F-7FB1C8C563DA}"/>
                </a:ext>
              </a:extLst>
            </p:cNvPr>
            <p:cNvSpPr txBox="1">
              <a:spLocks noChangeArrowheads="1"/>
            </p:cNvSpPr>
            <p:nvPr/>
          </p:nvSpPr>
          <p:spPr bwMode="auto">
            <a:xfrm>
              <a:off x="4803" y="1416"/>
              <a:ext cx="2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15’</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789" name="AutoShape 109">
              <a:extLst>
                <a:ext uri="{FF2B5EF4-FFF2-40B4-BE49-F238E27FC236}">
                  <a16:creationId xmlns:a16="http://schemas.microsoft.com/office/drawing/2014/main" id="{3AC783D9-5D8B-794A-EDF8-4B8BB7970357}"/>
                </a:ext>
              </a:extLst>
            </p:cNvPr>
            <p:cNvSpPr>
              <a:spLocks/>
            </p:cNvSpPr>
            <p:nvPr/>
          </p:nvSpPr>
          <p:spPr bwMode="auto">
            <a:xfrm>
              <a:off x="3975" y="1811"/>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90" name="Text Box 110">
              <a:extLst>
                <a:ext uri="{FF2B5EF4-FFF2-40B4-BE49-F238E27FC236}">
                  <a16:creationId xmlns:a16="http://schemas.microsoft.com/office/drawing/2014/main" id="{35D1DCFB-E24E-E4C7-8675-30285BB3DBAF}"/>
                </a:ext>
              </a:extLst>
            </p:cNvPr>
            <p:cNvSpPr txBox="1">
              <a:spLocks noChangeArrowheads="1"/>
            </p:cNvSpPr>
            <p:nvPr/>
          </p:nvSpPr>
          <p:spPr bwMode="auto">
            <a:xfrm>
              <a:off x="3792" y="2130"/>
              <a:ext cx="2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15’</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grpSp>
      <p:grpSp>
        <p:nvGrpSpPr>
          <p:cNvPr id="71791" name="Group 111">
            <a:extLst>
              <a:ext uri="{FF2B5EF4-FFF2-40B4-BE49-F238E27FC236}">
                <a16:creationId xmlns:a16="http://schemas.microsoft.com/office/drawing/2014/main" id="{83B38EC2-BB7B-7225-A6EF-E3D4A9266EC0}"/>
              </a:ext>
            </a:extLst>
          </p:cNvPr>
          <p:cNvGrpSpPr>
            <a:grpSpLocks/>
          </p:cNvGrpSpPr>
          <p:nvPr/>
        </p:nvGrpSpPr>
        <p:grpSpPr bwMode="auto">
          <a:xfrm>
            <a:off x="228600" y="2270125"/>
            <a:ext cx="2943225" cy="2320925"/>
            <a:chOff x="185" y="1430"/>
            <a:chExt cx="1854" cy="1462"/>
          </a:xfrm>
        </p:grpSpPr>
        <p:sp>
          <p:nvSpPr>
            <p:cNvPr id="71792" name="Text Box 112">
              <a:extLst>
                <a:ext uri="{FF2B5EF4-FFF2-40B4-BE49-F238E27FC236}">
                  <a16:creationId xmlns:a16="http://schemas.microsoft.com/office/drawing/2014/main" id="{C5676D6F-0D01-D31A-E6A3-152409BEF5B4}"/>
                </a:ext>
              </a:extLst>
            </p:cNvPr>
            <p:cNvSpPr txBox="1">
              <a:spLocks noChangeArrowheads="1"/>
            </p:cNvSpPr>
            <p:nvPr/>
          </p:nvSpPr>
          <p:spPr bwMode="auto">
            <a:xfrm>
              <a:off x="481" y="1686"/>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37</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30’</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93" name="Text Box 113">
              <a:extLst>
                <a:ext uri="{FF2B5EF4-FFF2-40B4-BE49-F238E27FC236}">
                  <a16:creationId xmlns:a16="http://schemas.microsoft.com/office/drawing/2014/main" id="{FC29A36D-C4FD-13E7-0A51-C41202F0087D}"/>
                </a:ext>
              </a:extLst>
            </p:cNvPr>
            <p:cNvSpPr txBox="1">
              <a:spLocks noChangeArrowheads="1"/>
            </p:cNvSpPr>
            <p:nvPr/>
          </p:nvSpPr>
          <p:spPr bwMode="auto">
            <a:xfrm>
              <a:off x="518" y="2486"/>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94" name="Text Box 114">
              <a:extLst>
                <a:ext uri="{FF2B5EF4-FFF2-40B4-BE49-F238E27FC236}">
                  <a16:creationId xmlns:a16="http://schemas.microsoft.com/office/drawing/2014/main" id="{69FADD04-355F-EEE5-05F1-6D017DC8711D}"/>
                </a:ext>
              </a:extLst>
            </p:cNvPr>
            <p:cNvSpPr txBox="1">
              <a:spLocks noChangeArrowheads="1"/>
            </p:cNvSpPr>
            <p:nvPr/>
          </p:nvSpPr>
          <p:spPr bwMode="auto">
            <a:xfrm>
              <a:off x="1732" y="1690"/>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795" name="Text Box 115">
              <a:extLst>
                <a:ext uri="{FF2B5EF4-FFF2-40B4-BE49-F238E27FC236}">
                  <a16:creationId xmlns:a16="http://schemas.microsoft.com/office/drawing/2014/main" id="{1ACC4921-CAA0-1540-FD71-82A52FA5BB66}"/>
                </a:ext>
              </a:extLst>
            </p:cNvPr>
            <p:cNvSpPr txBox="1">
              <a:spLocks noChangeArrowheads="1"/>
            </p:cNvSpPr>
            <p:nvPr/>
          </p:nvSpPr>
          <p:spPr bwMode="auto">
            <a:xfrm>
              <a:off x="977" y="2680"/>
              <a:ext cx="685"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1:100.000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796" name="Text Box 116">
              <a:extLst>
                <a:ext uri="{FF2B5EF4-FFF2-40B4-BE49-F238E27FC236}">
                  <a16:creationId xmlns:a16="http://schemas.microsoft.com/office/drawing/2014/main" id="{C552F3D9-4D4C-2570-D434-E1F54E99934D}"/>
                </a:ext>
              </a:extLst>
            </p:cNvPr>
            <p:cNvSpPr txBox="1">
              <a:spLocks noChangeArrowheads="1"/>
            </p:cNvSpPr>
            <p:nvPr/>
          </p:nvSpPr>
          <p:spPr bwMode="auto">
            <a:xfrm>
              <a:off x="953" y="1704"/>
              <a:ext cx="6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SB.24-X-B-III</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797" name="AutoShape 117">
              <a:extLst>
                <a:ext uri="{FF2B5EF4-FFF2-40B4-BE49-F238E27FC236}">
                  <a16:creationId xmlns:a16="http://schemas.microsoft.com/office/drawing/2014/main" id="{AD6BE7BE-2CC7-ADFB-33DD-BCFBC2DDCE54}"/>
                </a:ext>
              </a:extLst>
            </p:cNvPr>
            <p:cNvSpPr>
              <a:spLocks/>
            </p:cNvSpPr>
            <p:nvPr/>
          </p:nvSpPr>
          <p:spPr bwMode="auto">
            <a:xfrm rot="16200000">
              <a:off x="1283" y="1159"/>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798" name="Text Box 118">
              <a:extLst>
                <a:ext uri="{FF2B5EF4-FFF2-40B4-BE49-F238E27FC236}">
                  <a16:creationId xmlns:a16="http://schemas.microsoft.com/office/drawing/2014/main" id="{21CFE8FE-1D0C-0CE6-E0D1-3FCBF7273AB1}"/>
                </a:ext>
              </a:extLst>
            </p:cNvPr>
            <p:cNvSpPr txBox="1">
              <a:spLocks noChangeArrowheads="1"/>
            </p:cNvSpPr>
            <p:nvPr/>
          </p:nvSpPr>
          <p:spPr bwMode="auto">
            <a:xfrm>
              <a:off x="1152" y="1430"/>
              <a:ext cx="3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1</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30’</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799" name="AutoShape 119">
              <a:extLst>
                <a:ext uri="{FF2B5EF4-FFF2-40B4-BE49-F238E27FC236}">
                  <a16:creationId xmlns:a16="http://schemas.microsoft.com/office/drawing/2014/main" id="{B6C631AA-29D1-F7CA-2A3C-D2C90BCF5F80}"/>
                </a:ext>
              </a:extLst>
            </p:cNvPr>
            <p:cNvSpPr>
              <a:spLocks/>
            </p:cNvSpPr>
            <p:nvPr/>
          </p:nvSpPr>
          <p:spPr bwMode="auto">
            <a:xfrm>
              <a:off x="364" y="1833"/>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00" name="Text Box 120">
              <a:extLst>
                <a:ext uri="{FF2B5EF4-FFF2-40B4-BE49-F238E27FC236}">
                  <a16:creationId xmlns:a16="http://schemas.microsoft.com/office/drawing/2014/main" id="{4EE4675D-B813-9FFD-C097-2B12DAE456C0}"/>
                </a:ext>
              </a:extLst>
            </p:cNvPr>
            <p:cNvSpPr txBox="1">
              <a:spLocks noChangeArrowheads="1"/>
            </p:cNvSpPr>
            <p:nvPr/>
          </p:nvSpPr>
          <p:spPr bwMode="auto">
            <a:xfrm>
              <a:off x="185" y="2130"/>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1</a:t>
              </a:r>
              <a:r>
                <a:rPr kumimoji="0" lang="pt-BR"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rPr>
                <a:t>o</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grpSp>
          <p:nvGrpSpPr>
            <p:cNvPr id="71801" name="Group 121">
              <a:extLst>
                <a:ext uri="{FF2B5EF4-FFF2-40B4-BE49-F238E27FC236}">
                  <a16:creationId xmlns:a16="http://schemas.microsoft.com/office/drawing/2014/main" id="{D73488BC-1608-E025-F9CA-C1E1F9E91A83}"/>
                </a:ext>
              </a:extLst>
            </p:cNvPr>
            <p:cNvGrpSpPr>
              <a:grpSpLocks/>
            </p:cNvGrpSpPr>
            <p:nvPr/>
          </p:nvGrpSpPr>
          <p:grpSpPr bwMode="auto">
            <a:xfrm>
              <a:off x="817" y="1878"/>
              <a:ext cx="912" cy="768"/>
              <a:chOff x="2064" y="2208"/>
              <a:chExt cx="912" cy="768"/>
            </a:xfrm>
          </p:grpSpPr>
          <p:sp>
            <p:nvSpPr>
              <p:cNvPr id="71802" name="Rectangle 122">
                <a:extLst>
                  <a:ext uri="{FF2B5EF4-FFF2-40B4-BE49-F238E27FC236}">
                    <a16:creationId xmlns:a16="http://schemas.microsoft.com/office/drawing/2014/main" id="{3A8F0267-6656-8F2D-E60D-B320FBFE781C}"/>
                  </a:ext>
                </a:extLst>
              </p:cNvPr>
              <p:cNvSpPr>
                <a:spLocks noChangeArrowheads="1"/>
              </p:cNvSpPr>
              <p:nvPr/>
            </p:nvSpPr>
            <p:spPr bwMode="auto">
              <a:xfrm>
                <a:off x="2672" y="2592"/>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3" name="Rectangle 123">
                <a:extLst>
                  <a:ext uri="{FF2B5EF4-FFF2-40B4-BE49-F238E27FC236}">
                    <a16:creationId xmlns:a16="http://schemas.microsoft.com/office/drawing/2014/main" id="{D39B572D-031C-978E-0616-6162A2484EAC}"/>
                  </a:ext>
                </a:extLst>
              </p:cNvPr>
              <p:cNvSpPr>
                <a:spLocks noChangeArrowheads="1"/>
              </p:cNvSpPr>
              <p:nvPr/>
            </p:nvSpPr>
            <p:spPr bwMode="auto">
              <a:xfrm>
                <a:off x="2368" y="2592"/>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4" name="Rectangle 124">
                <a:extLst>
                  <a:ext uri="{FF2B5EF4-FFF2-40B4-BE49-F238E27FC236}">
                    <a16:creationId xmlns:a16="http://schemas.microsoft.com/office/drawing/2014/main" id="{67ADBEB7-F2F2-47F1-0F5E-E992DA0FF80F}"/>
                  </a:ext>
                </a:extLst>
              </p:cNvPr>
              <p:cNvSpPr>
                <a:spLocks noChangeArrowheads="1"/>
              </p:cNvSpPr>
              <p:nvPr/>
            </p:nvSpPr>
            <p:spPr bwMode="auto">
              <a:xfrm>
                <a:off x="2064" y="2592"/>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5" name="Rectangle 125">
                <a:extLst>
                  <a:ext uri="{FF2B5EF4-FFF2-40B4-BE49-F238E27FC236}">
                    <a16:creationId xmlns:a16="http://schemas.microsoft.com/office/drawing/2014/main" id="{F90E4044-7319-901D-7C3C-DD4488857C9E}"/>
                  </a:ext>
                </a:extLst>
              </p:cNvPr>
              <p:cNvSpPr>
                <a:spLocks noChangeArrowheads="1"/>
              </p:cNvSpPr>
              <p:nvPr/>
            </p:nvSpPr>
            <p:spPr bwMode="auto">
              <a:xfrm>
                <a:off x="2672" y="2208"/>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6" name="Rectangle 126">
                <a:extLst>
                  <a:ext uri="{FF2B5EF4-FFF2-40B4-BE49-F238E27FC236}">
                    <a16:creationId xmlns:a16="http://schemas.microsoft.com/office/drawing/2014/main" id="{5329F03B-69C4-4C11-C10C-5A361F641260}"/>
                  </a:ext>
                </a:extLst>
              </p:cNvPr>
              <p:cNvSpPr>
                <a:spLocks noChangeArrowheads="1"/>
              </p:cNvSpPr>
              <p:nvPr/>
            </p:nvSpPr>
            <p:spPr bwMode="auto">
              <a:xfrm>
                <a:off x="2368" y="2208"/>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7" name="Rectangle 127">
                <a:extLst>
                  <a:ext uri="{FF2B5EF4-FFF2-40B4-BE49-F238E27FC236}">
                    <a16:creationId xmlns:a16="http://schemas.microsoft.com/office/drawing/2014/main" id="{40064E68-2497-0EA8-BBCC-7ABE3A32532B}"/>
                  </a:ext>
                </a:extLst>
              </p:cNvPr>
              <p:cNvSpPr>
                <a:spLocks noChangeArrowheads="1"/>
              </p:cNvSpPr>
              <p:nvPr/>
            </p:nvSpPr>
            <p:spPr bwMode="auto">
              <a:xfrm>
                <a:off x="2064" y="2208"/>
                <a:ext cx="30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08" name="Line 128">
                <a:extLst>
                  <a:ext uri="{FF2B5EF4-FFF2-40B4-BE49-F238E27FC236}">
                    <a16:creationId xmlns:a16="http://schemas.microsoft.com/office/drawing/2014/main" id="{89240DA6-B6B3-F4FE-20D5-DE536EB24B95}"/>
                  </a:ext>
                </a:extLst>
              </p:cNvPr>
              <p:cNvSpPr>
                <a:spLocks noChangeShapeType="1"/>
              </p:cNvSpPr>
              <p:nvPr/>
            </p:nvSpPr>
            <p:spPr bwMode="auto">
              <a:xfrm>
                <a:off x="2064" y="2208"/>
                <a:ext cx="6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09" name="Line 129">
                <a:extLst>
                  <a:ext uri="{FF2B5EF4-FFF2-40B4-BE49-F238E27FC236}">
                    <a16:creationId xmlns:a16="http://schemas.microsoft.com/office/drawing/2014/main" id="{F0F3A601-ED4A-DBB1-B477-67DF9B3AE923}"/>
                  </a:ext>
                </a:extLst>
              </p:cNvPr>
              <p:cNvSpPr>
                <a:spLocks noChangeShapeType="1"/>
              </p:cNvSpPr>
              <p:nvPr/>
            </p:nvSpPr>
            <p:spPr bwMode="auto">
              <a:xfrm>
                <a:off x="2064" y="2592"/>
                <a:ext cx="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0" name="Line 130">
                <a:extLst>
                  <a:ext uri="{FF2B5EF4-FFF2-40B4-BE49-F238E27FC236}">
                    <a16:creationId xmlns:a16="http://schemas.microsoft.com/office/drawing/2014/main" id="{A31E2955-03B9-1A0E-98B3-EE503E329A0D}"/>
                  </a:ext>
                </a:extLst>
              </p:cNvPr>
              <p:cNvSpPr>
                <a:spLocks noChangeShapeType="1"/>
              </p:cNvSpPr>
              <p:nvPr/>
            </p:nvSpPr>
            <p:spPr bwMode="auto">
              <a:xfrm>
                <a:off x="2064" y="2976"/>
                <a:ext cx="91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1" name="Line 131">
                <a:extLst>
                  <a:ext uri="{FF2B5EF4-FFF2-40B4-BE49-F238E27FC236}">
                    <a16:creationId xmlns:a16="http://schemas.microsoft.com/office/drawing/2014/main" id="{02BBB27E-1C68-15D4-0112-B311787CDAA2}"/>
                  </a:ext>
                </a:extLst>
              </p:cNvPr>
              <p:cNvSpPr>
                <a:spLocks noChangeShapeType="1"/>
              </p:cNvSpPr>
              <p:nvPr/>
            </p:nvSpPr>
            <p:spPr bwMode="auto">
              <a:xfrm>
                <a:off x="2064" y="2208"/>
                <a:ext cx="0" cy="76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2" name="Line 132">
                <a:extLst>
                  <a:ext uri="{FF2B5EF4-FFF2-40B4-BE49-F238E27FC236}">
                    <a16:creationId xmlns:a16="http://schemas.microsoft.com/office/drawing/2014/main" id="{2BA7711C-AB44-5C9B-F346-E2AF2C38A3A0}"/>
                  </a:ext>
                </a:extLst>
              </p:cNvPr>
              <p:cNvSpPr>
                <a:spLocks noChangeShapeType="1"/>
              </p:cNvSpPr>
              <p:nvPr/>
            </p:nvSpPr>
            <p:spPr bwMode="auto">
              <a:xfrm>
                <a:off x="2368" y="2208"/>
                <a:ext cx="0" cy="7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3" name="Line 133">
                <a:extLst>
                  <a:ext uri="{FF2B5EF4-FFF2-40B4-BE49-F238E27FC236}">
                    <a16:creationId xmlns:a16="http://schemas.microsoft.com/office/drawing/2014/main" id="{C73E808D-99C6-1BED-4A75-C81C2DD11FD4}"/>
                  </a:ext>
                </a:extLst>
              </p:cNvPr>
              <p:cNvSpPr>
                <a:spLocks noChangeShapeType="1"/>
              </p:cNvSpPr>
              <p:nvPr/>
            </p:nvSpPr>
            <p:spPr bwMode="auto">
              <a:xfrm>
                <a:off x="2672" y="2592"/>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4" name="Line 134">
                <a:extLst>
                  <a:ext uri="{FF2B5EF4-FFF2-40B4-BE49-F238E27FC236}">
                    <a16:creationId xmlns:a16="http://schemas.microsoft.com/office/drawing/2014/main" id="{E1FEF845-6695-D0CD-BC90-7094D1AA57FE}"/>
                  </a:ext>
                </a:extLst>
              </p:cNvPr>
              <p:cNvSpPr>
                <a:spLocks noChangeShapeType="1"/>
              </p:cNvSpPr>
              <p:nvPr/>
            </p:nvSpPr>
            <p:spPr bwMode="auto">
              <a:xfrm>
                <a:off x="2976" y="2592"/>
                <a:ext cx="0" cy="38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5" name="Line 135">
                <a:extLst>
                  <a:ext uri="{FF2B5EF4-FFF2-40B4-BE49-F238E27FC236}">
                    <a16:creationId xmlns:a16="http://schemas.microsoft.com/office/drawing/2014/main" id="{5368E67C-3B1D-ADE6-F132-22ED4777AF72}"/>
                  </a:ext>
                </a:extLst>
              </p:cNvPr>
              <p:cNvSpPr>
                <a:spLocks noChangeShapeType="1"/>
              </p:cNvSpPr>
              <p:nvPr/>
            </p:nvSpPr>
            <p:spPr bwMode="auto">
              <a:xfrm>
                <a:off x="2672" y="2208"/>
                <a:ext cx="304"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6" name="Line 136">
                <a:extLst>
                  <a:ext uri="{FF2B5EF4-FFF2-40B4-BE49-F238E27FC236}">
                    <a16:creationId xmlns:a16="http://schemas.microsoft.com/office/drawing/2014/main" id="{1FE80F29-D57E-F3CD-C3FD-7EB40E5DDE8E}"/>
                  </a:ext>
                </a:extLst>
              </p:cNvPr>
              <p:cNvSpPr>
                <a:spLocks noChangeShapeType="1"/>
              </p:cNvSpPr>
              <p:nvPr/>
            </p:nvSpPr>
            <p:spPr bwMode="auto">
              <a:xfrm>
                <a:off x="2672" y="2208"/>
                <a:ext cx="0" cy="384"/>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7" name="Line 137">
                <a:extLst>
                  <a:ext uri="{FF2B5EF4-FFF2-40B4-BE49-F238E27FC236}">
                    <a16:creationId xmlns:a16="http://schemas.microsoft.com/office/drawing/2014/main" id="{2AE9F546-9D91-322E-49FC-22656B751C15}"/>
                  </a:ext>
                </a:extLst>
              </p:cNvPr>
              <p:cNvSpPr>
                <a:spLocks noChangeShapeType="1"/>
              </p:cNvSpPr>
              <p:nvPr/>
            </p:nvSpPr>
            <p:spPr bwMode="auto">
              <a:xfrm>
                <a:off x="2976" y="2208"/>
                <a:ext cx="0" cy="384"/>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8" name="Line 138">
                <a:extLst>
                  <a:ext uri="{FF2B5EF4-FFF2-40B4-BE49-F238E27FC236}">
                    <a16:creationId xmlns:a16="http://schemas.microsoft.com/office/drawing/2014/main" id="{BAFE3DE6-1332-7F62-5C65-D0214BE69A06}"/>
                  </a:ext>
                </a:extLst>
              </p:cNvPr>
              <p:cNvSpPr>
                <a:spLocks noChangeShapeType="1"/>
              </p:cNvSpPr>
              <p:nvPr/>
            </p:nvSpPr>
            <p:spPr bwMode="auto">
              <a:xfrm>
                <a:off x="2672" y="2592"/>
                <a:ext cx="304"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19" name="Text Box 139">
                <a:extLst>
                  <a:ext uri="{FF2B5EF4-FFF2-40B4-BE49-F238E27FC236}">
                    <a16:creationId xmlns:a16="http://schemas.microsoft.com/office/drawing/2014/main" id="{04F3D6A4-E49B-D9D0-42BA-EC001BCCE1B3}"/>
                  </a:ext>
                </a:extLst>
              </p:cNvPr>
              <p:cNvSpPr txBox="1">
                <a:spLocks noChangeArrowheads="1"/>
              </p:cNvSpPr>
              <p:nvPr/>
            </p:nvSpPr>
            <p:spPr bwMode="auto">
              <a:xfrm>
                <a:off x="2120" y="2280"/>
                <a:ext cx="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820" name="Text Box 140">
                <a:extLst>
                  <a:ext uri="{FF2B5EF4-FFF2-40B4-BE49-F238E27FC236}">
                    <a16:creationId xmlns:a16="http://schemas.microsoft.com/office/drawing/2014/main" id="{2132EA06-9EA4-7AA8-CE98-B6DA3314FB7C}"/>
                  </a:ext>
                </a:extLst>
              </p:cNvPr>
              <p:cNvSpPr txBox="1">
                <a:spLocks noChangeArrowheads="1"/>
              </p:cNvSpPr>
              <p:nvPr/>
            </p:nvSpPr>
            <p:spPr bwMode="auto">
              <a:xfrm>
                <a:off x="2396" y="2280"/>
                <a:ext cx="2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II</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821" name="Text Box 141">
                <a:extLst>
                  <a:ext uri="{FF2B5EF4-FFF2-40B4-BE49-F238E27FC236}">
                    <a16:creationId xmlns:a16="http://schemas.microsoft.com/office/drawing/2014/main" id="{62EBC3E6-EE4D-19C8-DCF0-40983C133FFF}"/>
                  </a:ext>
                </a:extLst>
              </p:cNvPr>
              <p:cNvSpPr txBox="1">
                <a:spLocks noChangeArrowheads="1"/>
              </p:cNvSpPr>
              <p:nvPr/>
            </p:nvSpPr>
            <p:spPr bwMode="auto">
              <a:xfrm>
                <a:off x="2672" y="2288"/>
                <a:ext cx="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III</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822" name="Text Box 142">
                <a:extLst>
                  <a:ext uri="{FF2B5EF4-FFF2-40B4-BE49-F238E27FC236}">
                    <a16:creationId xmlns:a16="http://schemas.microsoft.com/office/drawing/2014/main" id="{32941489-B481-2653-6BAA-224222604702}"/>
                  </a:ext>
                </a:extLst>
              </p:cNvPr>
              <p:cNvSpPr txBox="1">
                <a:spLocks noChangeArrowheads="1"/>
              </p:cNvSpPr>
              <p:nvPr/>
            </p:nvSpPr>
            <p:spPr bwMode="auto">
              <a:xfrm>
                <a:off x="2088" y="267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IV</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823" name="Text Box 143">
                <a:extLst>
                  <a:ext uri="{FF2B5EF4-FFF2-40B4-BE49-F238E27FC236}">
                    <a16:creationId xmlns:a16="http://schemas.microsoft.com/office/drawing/2014/main" id="{B8DB843A-8800-0CE8-E8BC-F16ACB30D03F}"/>
                  </a:ext>
                </a:extLst>
              </p:cNvPr>
              <p:cNvSpPr txBox="1">
                <a:spLocks noChangeArrowheads="1"/>
              </p:cNvSpPr>
              <p:nvPr/>
            </p:nvSpPr>
            <p:spPr bwMode="auto">
              <a:xfrm>
                <a:off x="2396" y="267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V</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824" name="Text Box 144">
                <a:extLst>
                  <a:ext uri="{FF2B5EF4-FFF2-40B4-BE49-F238E27FC236}">
                    <a16:creationId xmlns:a16="http://schemas.microsoft.com/office/drawing/2014/main" id="{247AD1E3-ECCA-F380-04E8-37D93EB7B784}"/>
                  </a:ext>
                </a:extLst>
              </p:cNvPr>
              <p:cNvSpPr txBox="1">
                <a:spLocks noChangeArrowheads="1"/>
              </p:cNvSpPr>
              <p:nvPr/>
            </p:nvSpPr>
            <p:spPr bwMode="auto">
              <a:xfrm>
                <a:off x="2668" y="266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VI</a:t>
                </a:r>
                <a:endParaRPr kumimoji="0" lang="pt-PT" altLang="pt-BR"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1825" name="Text Box 145">
              <a:extLst>
                <a:ext uri="{FF2B5EF4-FFF2-40B4-BE49-F238E27FC236}">
                  <a16:creationId xmlns:a16="http://schemas.microsoft.com/office/drawing/2014/main" id="{020A59CD-661A-AF9E-6B12-880D021FAA38}"/>
                </a:ext>
              </a:extLst>
            </p:cNvPr>
            <p:cNvSpPr txBox="1">
              <a:spLocks noChangeArrowheads="1"/>
            </p:cNvSpPr>
            <p:nvPr/>
          </p:nvSpPr>
          <p:spPr bwMode="auto">
            <a:xfrm>
              <a:off x="540" y="1814"/>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grpSp>
      <p:grpSp>
        <p:nvGrpSpPr>
          <p:cNvPr id="71826" name="Group 146">
            <a:extLst>
              <a:ext uri="{FF2B5EF4-FFF2-40B4-BE49-F238E27FC236}">
                <a16:creationId xmlns:a16="http://schemas.microsoft.com/office/drawing/2014/main" id="{8B10CCC5-A788-30DD-9051-9B1BE101C3A9}"/>
              </a:ext>
            </a:extLst>
          </p:cNvPr>
          <p:cNvGrpSpPr>
            <a:grpSpLocks/>
          </p:cNvGrpSpPr>
          <p:nvPr/>
        </p:nvGrpSpPr>
        <p:grpSpPr bwMode="auto">
          <a:xfrm>
            <a:off x="849313" y="4511675"/>
            <a:ext cx="3189287" cy="2308225"/>
            <a:chOff x="144" y="2866"/>
            <a:chExt cx="2009" cy="1454"/>
          </a:xfrm>
        </p:grpSpPr>
        <p:sp>
          <p:nvSpPr>
            <p:cNvPr id="71827" name="Text Box 147">
              <a:extLst>
                <a:ext uri="{FF2B5EF4-FFF2-40B4-BE49-F238E27FC236}">
                  <a16:creationId xmlns:a16="http://schemas.microsoft.com/office/drawing/2014/main" id="{44634C41-5E58-8A8C-D126-5176FA49F18B}"/>
                </a:ext>
              </a:extLst>
            </p:cNvPr>
            <p:cNvSpPr txBox="1">
              <a:spLocks noChangeArrowheads="1"/>
            </p:cNvSpPr>
            <p:nvPr/>
          </p:nvSpPr>
          <p:spPr bwMode="auto">
            <a:xfrm>
              <a:off x="676" y="3246"/>
              <a:ext cx="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828" name="Text Box 148">
              <a:extLst>
                <a:ext uri="{FF2B5EF4-FFF2-40B4-BE49-F238E27FC236}">
                  <a16:creationId xmlns:a16="http://schemas.microsoft.com/office/drawing/2014/main" id="{67572820-375B-55FF-BE64-0A12FDBB614F}"/>
                </a:ext>
              </a:extLst>
            </p:cNvPr>
            <p:cNvSpPr txBox="1">
              <a:spLocks noChangeArrowheads="1"/>
            </p:cNvSpPr>
            <p:nvPr/>
          </p:nvSpPr>
          <p:spPr bwMode="auto">
            <a:xfrm>
              <a:off x="480" y="3938"/>
              <a:ext cx="5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7’30”</a:t>
              </a:r>
              <a:endParaRPr kumimoji="0" lang="pt-PT"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29" name="Text Box 149">
              <a:extLst>
                <a:ext uri="{FF2B5EF4-FFF2-40B4-BE49-F238E27FC236}">
                  <a16:creationId xmlns:a16="http://schemas.microsoft.com/office/drawing/2014/main" id="{32F6ACC7-A8C4-C179-59BF-45B58F4B2079}"/>
                </a:ext>
              </a:extLst>
            </p:cNvPr>
            <p:cNvSpPr txBox="1">
              <a:spLocks noChangeArrowheads="1"/>
            </p:cNvSpPr>
            <p:nvPr/>
          </p:nvSpPr>
          <p:spPr bwMode="auto">
            <a:xfrm>
              <a:off x="1846" y="3118"/>
              <a:ext cx="3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830" name="Text Box 150">
              <a:extLst>
                <a:ext uri="{FF2B5EF4-FFF2-40B4-BE49-F238E27FC236}">
                  <a16:creationId xmlns:a16="http://schemas.microsoft.com/office/drawing/2014/main" id="{3AE4BCF0-DF90-F2FA-5DD1-F529552909AD}"/>
                </a:ext>
              </a:extLst>
            </p:cNvPr>
            <p:cNvSpPr txBox="1">
              <a:spLocks noChangeArrowheads="1"/>
            </p:cNvSpPr>
            <p:nvPr/>
          </p:nvSpPr>
          <p:spPr bwMode="auto">
            <a:xfrm>
              <a:off x="417" y="3106"/>
              <a:ext cx="5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7’30”</a:t>
              </a:r>
              <a:endParaRPr kumimoji="0" lang="pt-PT" altLang="pt-BR" sz="16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831" name="Text Box 151">
              <a:extLst>
                <a:ext uri="{FF2B5EF4-FFF2-40B4-BE49-F238E27FC236}">
                  <a16:creationId xmlns:a16="http://schemas.microsoft.com/office/drawing/2014/main" id="{94F2D605-AB48-82C4-5162-893BCD62F9D7}"/>
                </a:ext>
              </a:extLst>
            </p:cNvPr>
            <p:cNvSpPr txBox="1">
              <a:spLocks noChangeArrowheads="1"/>
            </p:cNvSpPr>
            <p:nvPr/>
          </p:nvSpPr>
          <p:spPr bwMode="auto">
            <a:xfrm>
              <a:off x="1097" y="4108"/>
              <a:ext cx="614"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1:10.000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832" name="Text Box 152">
              <a:extLst>
                <a:ext uri="{FF2B5EF4-FFF2-40B4-BE49-F238E27FC236}">
                  <a16:creationId xmlns:a16="http://schemas.microsoft.com/office/drawing/2014/main" id="{E552B8F4-82B3-84F5-CC1D-D8CC9F530FDD}"/>
                </a:ext>
              </a:extLst>
            </p:cNvPr>
            <p:cNvSpPr txBox="1">
              <a:spLocks noChangeArrowheads="1"/>
            </p:cNvSpPr>
            <p:nvPr/>
          </p:nvSpPr>
          <p:spPr bwMode="auto">
            <a:xfrm>
              <a:off x="924" y="3116"/>
              <a:ext cx="10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SB.24-X-B-III-2-NE-B</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833" name="AutoShape 153">
              <a:extLst>
                <a:ext uri="{FF2B5EF4-FFF2-40B4-BE49-F238E27FC236}">
                  <a16:creationId xmlns:a16="http://schemas.microsoft.com/office/drawing/2014/main" id="{306E8591-3344-5A71-BA3A-DFFA634D8157}"/>
                </a:ext>
              </a:extLst>
            </p:cNvPr>
            <p:cNvSpPr>
              <a:spLocks/>
            </p:cNvSpPr>
            <p:nvPr/>
          </p:nvSpPr>
          <p:spPr bwMode="auto">
            <a:xfrm rot="16200000">
              <a:off x="1395" y="2595"/>
              <a:ext cx="66" cy="912"/>
            </a:xfrm>
            <a:prstGeom prst="rightBrace">
              <a:avLst>
                <a:gd name="adj1" fmla="val 115152"/>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34" name="Text Box 154">
              <a:extLst>
                <a:ext uri="{FF2B5EF4-FFF2-40B4-BE49-F238E27FC236}">
                  <a16:creationId xmlns:a16="http://schemas.microsoft.com/office/drawing/2014/main" id="{012825E0-EE2C-133B-2EC1-0AE21A8CC5C4}"/>
                </a:ext>
              </a:extLst>
            </p:cNvPr>
            <p:cNvSpPr txBox="1">
              <a:spLocks noChangeArrowheads="1"/>
            </p:cNvSpPr>
            <p:nvPr/>
          </p:nvSpPr>
          <p:spPr bwMode="auto">
            <a:xfrm>
              <a:off x="1288" y="2866"/>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7’30”</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835" name="AutoShape 155">
              <a:extLst>
                <a:ext uri="{FF2B5EF4-FFF2-40B4-BE49-F238E27FC236}">
                  <a16:creationId xmlns:a16="http://schemas.microsoft.com/office/drawing/2014/main" id="{829D8DEC-F031-F230-7CC2-674CBFBBFCE0}"/>
                </a:ext>
              </a:extLst>
            </p:cNvPr>
            <p:cNvSpPr>
              <a:spLocks/>
            </p:cNvSpPr>
            <p:nvPr/>
          </p:nvSpPr>
          <p:spPr bwMode="auto">
            <a:xfrm>
              <a:off x="423" y="3261"/>
              <a:ext cx="48" cy="816"/>
            </a:xfrm>
            <a:prstGeom prst="leftBrace">
              <a:avLst>
                <a:gd name="adj1" fmla="val 141667"/>
                <a:gd name="adj2" fmla="val 50000"/>
              </a:avLst>
            </a:prstGeom>
            <a:noFill/>
            <a:ln w="9525">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36" name="Text Box 156">
              <a:extLst>
                <a:ext uri="{FF2B5EF4-FFF2-40B4-BE49-F238E27FC236}">
                  <a16:creationId xmlns:a16="http://schemas.microsoft.com/office/drawing/2014/main" id="{A37E5981-8001-3EF5-B286-EC8213A0F081}"/>
                </a:ext>
              </a:extLst>
            </p:cNvPr>
            <p:cNvSpPr txBox="1">
              <a:spLocks noChangeArrowheads="1"/>
            </p:cNvSpPr>
            <p:nvPr/>
          </p:nvSpPr>
          <p:spPr bwMode="auto">
            <a:xfrm>
              <a:off x="144" y="3580"/>
              <a:ext cx="3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FFFF99"/>
                  </a:solidFill>
                  <a:effectLst/>
                  <a:uLnTx/>
                  <a:uFillTx/>
                  <a:latin typeface="Arial" panose="020B0604020202020204" pitchFamily="34" charset="0"/>
                  <a:ea typeface="+mn-ea"/>
                  <a:cs typeface="+mn-cs"/>
                </a:rPr>
                <a:t>7’30”</a:t>
              </a:r>
              <a:endParaRPr kumimoji="0" lang="pt-PT" altLang="pt-BR" sz="1200" b="0" i="0" u="none" strike="noStrike" kern="1200" cap="none" spc="0" normalizeH="0" baseline="30000" noProof="0">
                <a:ln>
                  <a:noFill/>
                </a:ln>
                <a:solidFill>
                  <a:srgbClr val="FFFF99"/>
                </a:solidFill>
                <a:effectLst/>
                <a:uLnTx/>
                <a:uFillTx/>
                <a:latin typeface="Arial" panose="020B0604020202020204" pitchFamily="34" charset="0"/>
                <a:ea typeface="+mn-ea"/>
                <a:cs typeface="+mn-cs"/>
              </a:endParaRPr>
            </a:p>
          </p:txBody>
        </p:sp>
        <p:sp>
          <p:nvSpPr>
            <p:cNvPr id="71837" name="Rectangle 157">
              <a:extLst>
                <a:ext uri="{FF2B5EF4-FFF2-40B4-BE49-F238E27FC236}">
                  <a16:creationId xmlns:a16="http://schemas.microsoft.com/office/drawing/2014/main" id="{9F9BB64B-E85C-C502-7D65-AE6746451499}"/>
                </a:ext>
              </a:extLst>
            </p:cNvPr>
            <p:cNvSpPr>
              <a:spLocks noChangeArrowheads="1"/>
            </p:cNvSpPr>
            <p:nvPr/>
          </p:nvSpPr>
          <p:spPr bwMode="auto">
            <a:xfrm>
              <a:off x="1452" y="3828"/>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38" name="Rectangle 158">
              <a:extLst>
                <a:ext uri="{FF2B5EF4-FFF2-40B4-BE49-F238E27FC236}">
                  <a16:creationId xmlns:a16="http://schemas.microsoft.com/office/drawing/2014/main" id="{1608F8E4-1E3A-2143-BD5C-558B78C35345}"/>
                </a:ext>
              </a:extLst>
            </p:cNvPr>
            <p:cNvSpPr>
              <a:spLocks noChangeArrowheads="1"/>
            </p:cNvSpPr>
            <p:nvPr/>
          </p:nvSpPr>
          <p:spPr bwMode="auto">
            <a:xfrm>
              <a:off x="972" y="3828"/>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39" name="Rectangle 159">
              <a:extLst>
                <a:ext uri="{FF2B5EF4-FFF2-40B4-BE49-F238E27FC236}">
                  <a16:creationId xmlns:a16="http://schemas.microsoft.com/office/drawing/2014/main" id="{F82FB95A-9689-AE00-EBF5-C910CFE02169}"/>
                </a:ext>
              </a:extLst>
            </p:cNvPr>
            <p:cNvSpPr>
              <a:spLocks noChangeArrowheads="1"/>
            </p:cNvSpPr>
            <p:nvPr/>
          </p:nvSpPr>
          <p:spPr bwMode="auto">
            <a:xfrm>
              <a:off x="1452" y="3579"/>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40" name="Rectangle 160">
              <a:extLst>
                <a:ext uri="{FF2B5EF4-FFF2-40B4-BE49-F238E27FC236}">
                  <a16:creationId xmlns:a16="http://schemas.microsoft.com/office/drawing/2014/main" id="{C486486C-06E8-8B42-2280-CA747559506C}"/>
                </a:ext>
              </a:extLst>
            </p:cNvPr>
            <p:cNvSpPr>
              <a:spLocks noChangeArrowheads="1"/>
            </p:cNvSpPr>
            <p:nvPr/>
          </p:nvSpPr>
          <p:spPr bwMode="auto">
            <a:xfrm>
              <a:off x="972" y="3579"/>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41" name="Rectangle 161">
              <a:extLst>
                <a:ext uri="{FF2B5EF4-FFF2-40B4-BE49-F238E27FC236}">
                  <a16:creationId xmlns:a16="http://schemas.microsoft.com/office/drawing/2014/main" id="{478BF088-47BE-B1B4-37DF-6D3A84D8D75A}"/>
                </a:ext>
              </a:extLst>
            </p:cNvPr>
            <p:cNvSpPr>
              <a:spLocks noChangeArrowheads="1"/>
            </p:cNvSpPr>
            <p:nvPr/>
          </p:nvSpPr>
          <p:spPr bwMode="auto">
            <a:xfrm>
              <a:off x="1452" y="3330"/>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42" name="Rectangle 162">
              <a:extLst>
                <a:ext uri="{FF2B5EF4-FFF2-40B4-BE49-F238E27FC236}">
                  <a16:creationId xmlns:a16="http://schemas.microsoft.com/office/drawing/2014/main" id="{ADA8E390-EE78-5B0F-EDE1-6E2779D3DFED}"/>
                </a:ext>
              </a:extLst>
            </p:cNvPr>
            <p:cNvSpPr>
              <a:spLocks noChangeArrowheads="1"/>
            </p:cNvSpPr>
            <p:nvPr/>
          </p:nvSpPr>
          <p:spPr bwMode="auto">
            <a:xfrm>
              <a:off x="972" y="3330"/>
              <a:ext cx="4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43" name="Line 163">
              <a:extLst>
                <a:ext uri="{FF2B5EF4-FFF2-40B4-BE49-F238E27FC236}">
                  <a16:creationId xmlns:a16="http://schemas.microsoft.com/office/drawing/2014/main" id="{BC348437-5ECC-BAAB-1741-9DE699A8876D}"/>
                </a:ext>
              </a:extLst>
            </p:cNvPr>
            <p:cNvSpPr>
              <a:spLocks noChangeShapeType="1"/>
            </p:cNvSpPr>
            <p:nvPr/>
          </p:nvSpPr>
          <p:spPr bwMode="auto">
            <a:xfrm>
              <a:off x="972" y="3330"/>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4" name="Line 164">
              <a:extLst>
                <a:ext uri="{FF2B5EF4-FFF2-40B4-BE49-F238E27FC236}">
                  <a16:creationId xmlns:a16="http://schemas.microsoft.com/office/drawing/2014/main" id="{6D0B2DAD-5342-35BF-42BA-CA7EAC2D0B5C}"/>
                </a:ext>
              </a:extLst>
            </p:cNvPr>
            <p:cNvSpPr>
              <a:spLocks noChangeShapeType="1"/>
            </p:cNvSpPr>
            <p:nvPr/>
          </p:nvSpPr>
          <p:spPr bwMode="auto">
            <a:xfrm>
              <a:off x="972" y="3579"/>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5" name="Line 165">
              <a:extLst>
                <a:ext uri="{FF2B5EF4-FFF2-40B4-BE49-F238E27FC236}">
                  <a16:creationId xmlns:a16="http://schemas.microsoft.com/office/drawing/2014/main" id="{0F48892F-F18B-61E3-2CEF-9C648DBDA391}"/>
                </a:ext>
              </a:extLst>
            </p:cNvPr>
            <p:cNvSpPr>
              <a:spLocks noChangeShapeType="1"/>
            </p:cNvSpPr>
            <p:nvPr/>
          </p:nvSpPr>
          <p:spPr bwMode="auto">
            <a:xfrm>
              <a:off x="972" y="3828"/>
              <a:ext cx="9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6" name="Line 166">
              <a:extLst>
                <a:ext uri="{FF2B5EF4-FFF2-40B4-BE49-F238E27FC236}">
                  <a16:creationId xmlns:a16="http://schemas.microsoft.com/office/drawing/2014/main" id="{B7A45D5C-5A7F-7B37-E612-5795C20CA379}"/>
                </a:ext>
              </a:extLst>
            </p:cNvPr>
            <p:cNvSpPr>
              <a:spLocks noChangeShapeType="1"/>
            </p:cNvSpPr>
            <p:nvPr/>
          </p:nvSpPr>
          <p:spPr bwMode="auto">
            <a:xfrm>
              <a:off x="972" y="4077"/>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7" name="Line 167">
              <a:extLst>
                <a:ext uri="{FF2B5EF4-FFF2-40B4-BE49-F238E27FC236}">
                  <a16:creationId xmlns:a16="http://schemas.microsoft.com/office/drawing/2014/main" id="{2D5788C5-7296-F307-8671-FED43E3F9C93}"/>
                </a:ext>
              </a:extLst>
            </p:cNvPr>
            <p:cNvSpPr>
              <a:spLocks noChangeShapeType="1"/>
            </p:cNvSpPr>
            <p:nvPr/>
          </p:nvSpPr>
          <p:spPr bwMode="auto">
            <a:xfrm>
              <a:off x="972" y="3330"/>
              <a:ext cx="0" cy="74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8" name="Line 168">
              <a:extLst>
                <a:ext uri="{FF2B5EF4-FFF2-40B4-BE49-F238E27FC236}">
                  <a16:creationId xmlns:a16="http://schemas.microsoft.com/office/drawing/2014/main" id="{432B7E0E-88B4-E8A1-8D66-6E7208918A7B}"/>
                </a:ext>
              </a:extLst>
            </p:cNvPr>
            <p:cNvSpPr>
              <a:spLocks noChangeShapeType="1"/>
            </p:cNvSpPr>
            <p:nvPr/>
          </p:nvSpPr>
          <p:spPr bwMode="auto">
            <a:xfrm>
              <a:off x="1452" y="3330"/>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49" name="Line 169">
              <a:extLst>
                <a:ext uri="{FF2B5EF4-FFF2-40B4-BE49-F238E27FC236}">
                  <a16:creationId xmlns:a16="http://schemas.microsoft.com/office/drawing/2014/main" id="{38D2DB56-DBB2-5798-0C1C-EB80FE86F3E4}"/>
                </a:ext>
              </a:extLst>
            </p:cNvPr>
            <p:cNvSpPr>
              <a:spLocks noChangeShapeType="1"/>
            </p:cNvSpPr>
            <p:nvPr/>
          </p:nvSpPr>
          <p:spPr bwMode="auto">
            <a:xfrm>
              <a:off x="1452" y="3579"/>
              <a:ext cx="0" cy="4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50" name="Line 170">
              <a:extLst>
                <a:ext uri="{FF2B5EF4-FFF2-40B4-BE49-F238E27FC236}">
                  <a16:creationId xmlns:a16="http://schemas.microsoft.com/office/drawing/2014/main" id="{B544A2A8-1E85-2FD4-6039-FED0BE2A2E6C}"/>
                </a:ext>
              </a:extLst>
            </p:cNvPr>
            <p:cNvSpPr>
              <a:spLocks noChangeShapeType="1"/>
            </p:cNvSpPr>
            <p:nvPr/>
          </p:nvSpPr>
          <p:spPr bwMode="auto">
            <a:xfrm>
              <a:off x="1452" y="3330"/>
              <a:ext cx="0" cy="249"/>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51" name="Line 171">
              <a:extLst>
                <a:ext uri="{FF2B5EF4-FFF2-40B4-BE49-F238E27FC236}">
                  <a16:creationId xmlns:a16="http://schemas.microsoft.com/office/drawing/2014/main" id="{4F11B2F0-A1F8-49AA-254E-528091C17CC3}"/>
                </a:ext>
              </a:extLst>
            </p:cNvPr>
            <p:cNvSpPr>
              <a:spLocks noChangeShapeType="1"/>
            </p:cNvSpPr>
            <p:nvPr/>
          </p:nvSpPr>
          <p:spPr bwMode="auto">
            <a:xfrm>
              <a:off x="1932" y="3579"/>
              <a:ext cx="0" cy="49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52" name="Line 172">
              <a:extLst>
                <a:ext uri="{FF2B5EF4-FFF2-40B4-BE49-F238E27FC236}">
                  <a16:creationId xmlns:a16="http://schemas.microsoft.com/office/drawing/2014/main" id="{6B4B2F30-75C7-41CB-B570-16F139BA9C85}"/>
                </a:ext>
              </a:extLst>
            </p:cNvPr>
            <p:cNvSpPr>
              <a:spLocks noChangeShapeType="1"/>
            </p:cNvSpPr>
            <p:nvPr/>
          </p:nvSpPr>
          <p:spPr bwMode="auto">
            <a:xfrm>
              <a:off x="1932" y="3330"/>
              <a:ext cx="0" cy="249"/>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53" name="Line 173">
              <a:extLst>
                <a:ext uri="{FF2B5EF4-FFF2-40B4-BE49-F238E27FC236}">
                  <a16:creationId xmlns:a16="http://schemas.microsoft.com/office/drawing/2014/main" id="{4AEEF472-6323-0B47-7804-3F24B602D76A}"/>
                </a:ext>
              </a:extLst>
            </p:cNvPr>
            <p:cNvSpPr>
              <a:spLocks noChangeShapeType="1"/>
            </p:cNvSpPr>
            <p:nvPr/>
          </p:nvSpPr>
          <p:spPr bwMode="auto">
            <a:xfrm>
              <a:off x="1452" y="3579"/>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54" name="Text Box 174">
              <a:extLst>
                <a:ext uri="{FF2B5EF4-FFF2-40B4-BE49-F238E27FC236}">
                  <a16:creationId xmlns:a16="http://schemas.microsoft.com/office/drawing/2014/main" id="{3039EB90-775B-C48D-1ED7-2D7169955D43}"/>
                </a:ext>
              </a:extLst>
            </p:cNvPr>
            <p:cNvSpPr txBox="1">
              <a:spLocks noChangeArrowheads="1"/>
            </p:cNvSpPr>
            <p:nvPr/>
          </p:nvSpPr>
          <p:spPr bwMode="auto">
            <a:xfrm>
              <a:off x="1096" y="333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55" name="Text Box 175">
              <a:extLst>
                <a:ext uri="{FF2B5EF4-FFF2-40B4-BE49-F238E27FC236}">
                  <a16:creationId xmlns:a16="http://schemas.microsoft.com/office/drawing/2014/main" id="{C156F5D9-CC97-5B55-B975-8578E5EF368F}"/>
                </a:ext>
              </a:extLst>
            </p:cNvPr>
            <p:cNvSpPr txBox="1">
              <a:spLocks noChangeArrowheads="1"/>
            </p:cNvSpPr>
            <p:nvPr/>
          </p:nvSpPr>
          <p:spPr bwMode="auto">
            <a:xfrm>
              <a:off x="1572" y="3336"/>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B</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56" name="Text Box 176">
              <a:extLst>
                <a:ext uri="{FF2B5EF4-FFF2-40B4-BE49-F238E27FC236}">
                  <a16:creationId xmlns:a16="http://schemas.microsoft.com/office/drawing/2014/main" id="{DEC96731-C291-3806-1150-8252DF6E12B9}"/>
                </a:ext>
              </a:extLst>
            </p:cNvPr>
            <p:cNvSpPr txBox="1">
              <a:spLocks noChangeArrowheads="1"/>
            </p:cNvSpPr>
            <p:nvPr/>
          </p:nvSpPr>
          <p:spPr bwMode="auto">
            <a:xfrm>
              <a:off x="1096" y="3593"/>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57" name="Text Box 177">
              <a:extLst>
                <a:ext uri="{FF2B5EF4-FFF2-40B4-BE49-F238E27FC236}">
                  <a16:creationId xmlns:a16="http://schemas.microsoft.com/office/drawing/2014/main" id="{44FC6157-30B8-D0B6-E160-25DFB7C7F5E8}"/>
                </a:ext>
              </a:extLst>
            </p:cNvPr>
            <p:cNvSpPr txBox="1">
              <a:spLocks noChangeArrowheads="1"/>
            </p:cNvSpPr>
            <p:nvPr/>
          </p:nvSpPr>
          <p:spPr bwMode="auto">
            <a:xfrm>
              <a:off x="1556" y="3592"/>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58" name="Text Box 178">
              <a:extLst>
                <a:ext uri="{FF2B5EF4-FFF2-40B4-BE49-F238E27FC236}">
                  <a16:creationId xmlns:a16="http://schemas.microsoft.com/office/drawing/2014/main" id="{020D4D4B-3700-7084-506F-1CB5129B0821}"/>
                </a:ext>
              </a:extLst>
            </p:cNvPr>
            <p:cNvSpPr txBox="1">
              <a:spLocks noChangeArrowheads="1"/>
            </p:cNvSpPr>
            <p:nvPr/>
          </p:nvSpPr>
          <p:spPr bwMode="auto">
            <a:xfrm>
              <a:off x="1096" y="384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59" name="Text Box 179">
              <a:extLst>
                <a:ext uri="{FF2B5EF4-FFF2-40B4-BE49-F238E27FC236}">
                  <a16:creationId xmlns:a16="http://schemas.microsoft.com/office/drawing/2014/main" id="{154F7B18-A40A-88FF-4507-9E4701439DFB}"/>
                </a:ext>
              </a:extLst>
            </p:cNvPr>
            <p:cNvSpPr txBox="1">
              <a:spLocks noChangeArrowheads="1"/>
            </p:cNvSpPr>
            <p:nvPr/>
          </p:nvSpPr>
          <p:spPr bwMode="auto">
            <a:xfrm>
              <a:off x="1564" y="3841"/>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F</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71860" name="Group 180">
            <a:extLst>
              <a:ext uri="{FF2B5EF4-FFF2-40B4-BE49-F238E27FC236}">
                <a16:creationId xmlns:a16="http://schemas.microsoft.com/office/drawing/2014/main" id="{91304CBA-9A2A-9C69-42A2-969645E2074A}"/>
              </a:ext>
            </a:extLst>
          </p:cNvPr>
          <p:cNvGrpSpPr>
            <a:grpSpLocks/>
          </p:cNvGrpSpPr>
          <p:nvPr/>
        </p:nvGrpSpPr>
        <p:grpSpPr bwMode="auto">
          <a:xfrm>
            <a:off x="3822700" y="4514850"/>
            <a:ext cx="4787900" cy="1981200"/>
            <a:chOff x="2360" y="2820"/>
            <a:chExt cx="3016" cy="1248"/>
          </a:xfrm>
        </p:grpSpPr>
        <p:sp>
          <p:nvSpPr>
            <p:cNvPr id="71861" name="Line 181">
              <a:extLst>
                <a:ext uri="{FF2B5EF4-FFF2-40B4-BE49-F238E27FC236}">
                  <a16:creationId xmlns:a16="http://schemas.microsoft.com/office/drawing/2014/main" id="{76433E28-5536-EC78-86A6-6113A82554A2}"/>
                </a:ext>
              </a:extLst>
            </p:cNvPr>
            <p:cNvSpPr>
              <a:spLocks noChangeShapeType="1"/>
            </p:cNvSpPr>
            <p:nvPr/>
          </p:nvSpPr>
          <p:spPr bwMode="auto">
            <a:xfrm>
              <a:off x="2360" y="364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62" name="Text Box 182">
              <a:extLst>
                <a:ext uri="{FF2B5EF4-FFF2-40B4-BE49-F238E27FC236}">
                  <a16:creationId xmlns:a16="http://schemas.microsoft.com/office/drawing/2014/main" id="{E598366A-75EA-8D69-EAA0-1EE7F88AA012}"/>
                </a:ext>
              </a:extLst>
            </p:cNvPr>
            <p:cNvSpPr txBox="1">
              <a:spLocks noChangeArrowheads="1"/>
            </p:cNvSpPr>
            <p:nvPr/>
          </p:nvSpPr>
          <p:spPr bwMode="auto">
            <a:xfrm>
              <a:off x="2804" y="3558"/>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2’30”</a:t>
              </a:r>
              <a:endParaRPr kumimoji="0" lang="pt-PT" altLang="pt-BR"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1863" name="Group 183">
              <a:extLst>
                <a:ext uri="{FF2B5EF4-FFF2-40B4-BE49-F238E27FC236}">
                  <a16:creationId xmlns:a16="http://schemas.microsoft.com/office/drawing/2014/main" id="{F1C7981E-AA96-8FDE-D9D9-65B874200DC3}"/>
                </a:ext>
              </a:extLst>
            </p:cNvPr>
            <p:cNvGrpSpPr>
              <a:grpSpLocks/>
            </p:cNvGrpSpPr>
            <p:nvPr/>
          </p:nvGrpSpPr>
          <p:grpSpPr bwMode="auto">
            <a:xfrm>
              <a:off x="3112" y="2820"/>
              <a:ext cx="2264" cy="1248"/>
              <a:chOff x="2880" y="2820"/>
              <a:chExt cx="2264" cy="1248"/>
            </a:xfrm>
          </p:grpSpPr>
          <p:sp>
            <p:nvSpPr>
              <p:cNvPr id="71864" name="Rectangle 184">
                <a:extLst>
                  <a:ext uri="{FF2B5EF4-FFF2-40B4-BE49-F238E27FC236}">
                    <a16:creationId xmlns:a16="http://schemas.microsoft.com/office/drawing/2014/main" id="{29AB6B3B-2CB6-D5F0-B12E-0D889FF50119}"/>
                  </a:ext>
                </a:extLst>
              </p:cNvPr>
              <p:cNvSpPr>
                <a:spLocks noChangeArrowheads="1"/>
              </p:cNvSpPr>
              <p:nvPr/>
            </p:nvSpPr>
            <p:spPr bwMode="auto">
              <a:xfrm>
                <a:off x="3504" y="3360"/>
                <a:ext cx="134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65" name="Text Box 185">
                <a:extLst>
                  <a:ext uri="{FF2B5EF4-FFF2-40B4-BE49-F238E27FC236}">
                    <a16:creationId xmlns:a16="http://schemas.microsoft.com/office/drawing/2014/main" id="{24383C2F-421C-7F13-3B2F-BFA308E0F4EC}"/>
                  </a:ext>
                </a:extLst>
              </p:cNvPr>
              <p:cNvSpPr txBox="1">
                <a:spLocks noChangeArrowheads="1"/>
              </p:cNvSpPr>
              <p:nvPr/>
            </p:nvSpPr>
            <p:spPr bwMode="auto">
              <a:xfrm>
                <a:off x="3603" y="3559"/>
                <a:ext cx="1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400" b="1" i="0" u="none" strike="noStrike" kern="1200" cap="none" spc="0" normalizeH="0" baseline="0" noProof="0">
                    <a:ln>
                      <a:noFill/>
                    </a:ln>
                    <a:solidFill>
                      <a:srgbClr val="CCFF66"/>
                    </a:solidFill>
                    <a:effectLst/>
                    <a:uLnTx/>
                    <a:uFillTx/>
                    <a:latin typeface="Arial" panose="020B0604020202020204" pitchFamily="34" charset="0"/>
                    <a:ea typeface="+mn-ea"/>
                    <a:cs typeface="+mn-cs"/>
                  </a:rPr>
                  <a:t>SB.24-X-D-III-2-NE-B</a:t>
                </a:r>
                <a:endParaRPr kumimoji="0" lang="pt-PT" altLang="pt-BR" sz="1400" b="1"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866" name="Text Box 186">
                <a:extLst>
                  <a:ext uri="{FF2B5EF4-FFF2-40B4-BE49-F238E27FC236}">
                    <a16:creationId xmlns:a16="http://schemas.microsoft.com/office/drawing/2014/main" id="{A771F94E-FC5D-B17C-510E-50E9EE2A56F8}"/>
                  </a:ext>
                </a:extLst>
              </p:cNvPr>
              <p:cNvSpPr txBox="1">
                <a:spLocks noChangeArrowheads="1"/>
              </p:cNvSpPr>
              <p:nvPr/>
            </p:nvSpPr>
            <p:spPr bwMode="auto">
              <a:xfrm>
                <a:off x="3186" y="3270"/>
                <a:ext cx="2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867" name="Text Box 187">
                <a:extLst>
                  <a:ext uri="{FF2B5EF4-FFF2-40B4-BE49-F238E27FC236}">
                    <a16:creationId xmlns:a16="http://schemas.microsoft.com/office/drawing/2014/main" id="{08F3CD5D-EDF9-ECE1-CB81-19C296D4A495}"/>
                  </a:ext>
                </a:extLst>
              </p:cNvPr>
              <p:cNvSpPr txBox="1">
                <a:spLocks noChangeArrowheads="1"/>
              </p:cNvSpPr>
              <p:nvPr/>
            </p:nvSpPr>
            <p:spPr bwMode="auto">
              <a:xfrm>
                <a:off x="2976" y="3837"/>
                <a:ext cx="5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2’30”</a:t>
                </a:r>
                <a:endParaRPr kumimoji="0" lang="pt-PT"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68" name="Text Box 188">
                <a:extLst>
                  <a:ext uri="{FF2B5EF4-FFF2-40B4-BE49-F238E27FC236}">
                    <a16:creationId xmlns:a16="http://schemas.microsoft.com/office/drawing/2014/main" id="{C6DEAD1E-AFEA-4CD4-AB7D-E18B23A1EB5B}"/>
                  </a:ext>
                </a:extLst>
              </p:cNvPr>
              <p:cNvSpPr txBox="1">
                <a:spLocks noChangeArrowheads="1"/>
              </p:cNvSpPr>
              <p:nvPr/>
            </p:nvSpPr>
            <p:spPr bwMode="auto">
              <a:xfrm>
                <a:off x="4815" y="3156"/>
                <a:ext cx="3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1869" name="Text Box 189">
                <a:extLst>
                  <a:ext uri="{FF2B5EF4-FFF2-40B4-BE49-F238E27FC236}">
                    <a16:creationId xmlns:a16="http://schemas.microsoft.com/office/drawing/2014/main" id="{CB2B35E3-8B2D-E3A0-A07E-7F9918223645}"/>
                  </a:ext>
                </a:extLst>
              </p:cNvPr>
              <p:cNvSpPr txBox="1">
                <a:spLocks noChangeArrowheads="1"/>
              </p:cNvSpPr>
              <p:nvPr/>
            </p:nvSpPr>
            <p:spPr bwMode="auto">
              <a:xfrm>
                <a:off x="2951" y="3120"/>
                <a:ext cx="6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36</a:t>
                </a:r>
                <a:r>
                  <a:rPr kumimoji="0" lang="pt-BR" altLang="pt-BR" sz="18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3’45”</a:t>
                </a:r>
                <a:endParaRPr kumimoji="0" lang="pt-PT" altLang="pt-B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70" name="AutoShape 190">
                <a:extLst>
                  <a:ext uri="{FF2B5EF4-FFF2-40B4-BE49-F238E27FC236}">
                    <a16:creationId xmlns:a16="http://schemas.microsoft.com/office/drawing/2014/main" id="{863BAFC8-4D8C-D3A7-E317-348E97366B89}"/>
                  </a:ext>
                </a:extLst>
              </p:cNvPr>
              <p:cNvSpPr>
                <a:spLocks/>
              </p:cNvSpPr>
              <p:nvPr/>
            </p:nvSpPr>
            <p:spPr bwMode="auto">
              <a:xfrm>
                <a:off x="2880" y="3312"/>
                <a:ext cx="96" cy="672"/>
              </a:xfrm>
              <a:prstGeom prst="leftBrace">
                <a:avLst>
                  <a:gd name="adj1" fmla="val 5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71" name="AutoShape 191">
                <a:extLst>
                  <a:ext uri="{FF2B5EF4-FFF2-40B4-BE49-F238E27FC236}">
                    <a16:creationId xmlns:a16="http://schemas.microsoft.com/office/drawing/2014/main" id="{CC63B77D-2C7D-C744-5DAB-5A97E1764FC2}"/>
                  </a:ext>
                </a:extLst>
              </p:cNvPr>
              <p:cNvSpPr>
                <a:spLocks/>
              </p:cNvSpPr>
              <p:nvPr/>
            </p:nvSpPr>
            <p:spPr bwMode="auto">
              <a:xfrm rot="5400000">
                <a:off x="4104" y="2328"/>
                <a:ext cx="144" cy="1440"/>
              </a:xfrm>
              <a:prstGeom prst="leftBrace">
                <a:avLst>
                  <a:gd name="adj1" fmla="val 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72" name="Text Box 192">
                <a:extLst>
                  <a:ext uri="{FF2B5EF4-FFF2-40B4-BE49-F238E27FC236}">
                    <a16:creationId xmlns:a16="http://schemas.microsoft.com/office/drawing/2014/main" id="{57823653-374A-549F-7EBD-F255101A8CE1}"/>
                  </a:ext>
                </a:extLst>
              </p:cNvPr>
              <p:cNvSpPr txBox="1">
                <a:spLocks noChangeArrowheads="1"/>
              </p:cNvSpPr>
              <p:nvPr/>
            </p:nvSpPr>
            <p:spPr bwMode="auto">
              <a:xfrm>
                <a:off x="4002" y="2820"/>
                <a:ext cx="36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4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3’45”</a:t>
                </a:r>
                <a:endParaRPr kumimoji="0" lang="pt-PT" altLang="pt-BR" sz="1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grpSp>
        <p:nvGrpSpPr>
          <p:cNvPr id="71873" name="Group 193">
            <a:extLst>
              <a:ext uri="{FF2B5EF4-FFF2-40B4-BE49-F238E27FC236}">
                <a16:creationId xmlns:a16="http://schemas.microsoft.com/office/drawing/2014/main" id="{89C41312-D8D6-B97B-F1A6-12A0F9A563FD}"/>
              </a:ext>
            </a:extLst>
          </p:cNvPr>
          <p:cNvGrpSpPr>
            <a:grpSpLocks/>
          </p:cNvGrpSpPr>
          <p:nvPr/>
        </p:nvGrpSpPr>
        <p:grpSpPr bwMode="auto">
          <a:xfrm>
            <a:off x="3140075" y="423863"/>
            <a:ext cx="2019300" cy="1906587"/>
            <a:chOff x="1978" y="267"/>
            <a:chExt cx="1272" cy="1201"/>
          </a:xfrm>
        </p:grpSpPr>
        <p:sp>
          <p:nvSpPr>
            <p:cNvPr id="71874" name="Text Box 194">
              <a:extLst>
                <a:ext uri="{FF2B5EF4-FFF2-40B4-BE49-F238E27FC236}">
                  <a16:creationId xmlns:a16="http://schemas.microsoft.com/office/drawing/2014/main" id="{61B01558-A888-E98C-B163-76B981D36EDE}"/>
                </a:ext>
              </a:extLst>
            </p:cNvPr>
            <p:cNvSpPr txBox="1">
              <a:spLocks noChangeArrowheads="1"/>
            </p:cNvSpPr>
            <p:nvPr/>
          </p:nvSpPr>
          <p:spPr bwMode="auto">
            <a:xfrm>
              <a:off x="2421" y="533"/>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V</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75" name="Text Box 195">
              <a:extLst>
                <a:ext uri="{FF2B5EF4-FFF2-40B4-BE49-F238E27FC236}">
                  <a16:creationId xmlns:a16="http://schemas.microsoft.com/office/drawing/2014/main" id="{00D7D638-489C-73C6-FF6E-C13BEBED17B8}"/>
                </a:ext>
              </a:extLst>
            </p:cNvPr>
            <p:cNvSpPr txBox="1">
              <a:spLocks noChangeArrowheads="1"/>
            </p:cNvSpPr>
            <p:nvPr/>
          </p:nvSpPr>
          <p:spPr bwMode="auto">
            <a:xfrm>
              <a:off x="2893" y="53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X</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76" name="Text Box 196">
              <a:extLst>
                <a:ext uri="{FF2B5EF4-FFF2-40B4-BE49-F238E27FC236}">
                  <a16:creationId xmlns:a16="http://schemas.microsoft.com/office/drawing/2014/main" id="{5F32129B-DF85-557D-E860-60AE5057A43F}"/>
                </a:ext>
              </a:extLst>
            </p:cNvPr>
            <p:cNvSpPr txBox="1">
              <a:spLocks noChangeArrowheads="1"/>
            </p:cNvSpPr>
            <p:nvPr/>
          </p:nvSpPr>
          <p:spPr bwMode="auto">
            <a:xfrm>
              <a:off x="2424" y="899"/>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Y</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77" name="Text Box 197">
              <a:extLst>
                <a:ext uri="{FF2B5EF4-FFF2-40B4-BE49-F238E27FC236}">
                  <a16:creationId xmlns:a16="http://schemas.microsoft.com/office/drawing/2014/main" id="{10F98611-DCED-010E-40FC-0E5E7C255627}"/>
                </a:ext>
              </a:extLst>
            </p:cNvPr>
            <p:cNvSpPr txBox="1">
              <a:spLocks noChangeArrowheads="1"/>
            </p:cNvSpPr>
            <p:nvPr/>
          </p:nvSpPr>
          <p:spPr bwMode="auto">
            <a:xfrm>
              <a:off x="2893" y="899"/>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Z</a:t>
              </a:r>
              <a:endParaRPr kumimoji="0" lang="pt-PT" altLang="pt-BR" sz="1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878" name="Rectangle 198">
              <a:extLst>
                <a:ext uri="{FF2B5EF4-FFF2-40B4-BE49-F238E27FC236}">
                  <a16:creationId xmlns:a16="http://schemas.microsoft.com/office/drawing/2014/main" id="{DB098D33-AF87-DDE9-664D-8DB8CEDAAD78}"/>
                </a:ext>
              </a:extLst>
            </p:cNvPr>
            <p:cNvSpPr>
              <a:spLocks noChangeArrowheads="1"/>
            </p:cNvSpPr>
            <p:nvPr/>
          </p:nvSpPr>
          <p:spPr bwMode="auto">
            <a:xfrm>
              <a:off x="2770" y="458"/>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79" name="Rectangle 199">
              <a:extLst>
                <a:ext uri="{FF2B5EF4-FFF2-40B4-BE49-F238E27FC236}">
                  <a16:creationId xmlns:a16="http://schemas.microsoft.com/office/drawing/2014/main" id="{B3FC5031-E766-49F8-E6A6-09E00F1E6380}"/>
                </a:ext>
              </a:extLst>
            </p:cNvPr>
            <p:cNvSpPr>
              <a:spLocks noChangeArrowheads="1"/>
            </p:cNvSpPr>
            <p:nvPr/>
          </p:nvSpPr>
          <p:spPr bwMode="auto">
            <a:xfrm>
              <a:off x="2290" y="458"/>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80" name="Line 200">
              <a:extLst>
                <a:ext uri="{FF2B5EF4-FFF2-40B4-BE49-F238E27FC236}">
                  <a16:creationId xmlns:a16="http://schemas.microsoft.com/office/drawing/2014/main" id="{59CC63EF-86BC-ACB0-1D13-CB370667A5E6}"/>
                </a:ext>
              </a:extLst>
            </p:cNvPr>
            <p:cNvSpPr>
              <a:spLocks noChangeShapeType="1"/>
            </p:cNvSpPr>
            <p:nvPr/>
          </p:nvSpPr>
          <p:spPr bwMode="auto">
            <a:xfrm>
              <a:off x="2290" y="458"/>
              <a:ext cx="48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1" name="Line 201">
              <a:extLst>
                <a:ext uri="{FF2B5EF4-FFF2-40B4-BE49-F238E27FC236}">
                  <a16:creationId xmlns:a16="http://schemas.microsoft.com/office/drawing/2014/main" id="{DBC4DBF2-767F-ADA8-295C-78E4F355A273}"/>
                </a:ext>
              </a:extLst>
            </p:cNvPr>
            <p:cNvSpPr>
              <a:spLocks noChangeShapeType="1"/>
            </p:cNvSpPr>
            <p:nvPr/>
          </p:nvSpPr>
          <p:spPr bwMode="auto">
            <a:xfrm>
              <a:off x="2290" y="834"/>
              <a:ext cx="4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2" name="Line 202">
              <a:extLst>
                <a:ext uri="{FF2B5EF4-FFF2-40B4-BE49-F238E27FC236}">
                  <a16:creationId xmlns:a16="http://schemas.microsoft.com/office/drawing/2014/main" id="{7D90719F-ABAD-1446-A873-95D6F224CDEC}"/>
                </a:ext>
              </a:extLst>
            </p:cNvPr>
            <p:cNvSpPr>
              <a:spLocks noChangeShapeType="1"/>
            </p:cNvSpPr>
            <p:nvPr/>
          </p:nvSpPr>
          <p:spPr bwMode="auto">
            <a:xfrm>
              <a:off x="2290" y="1210"/>
              <a:ext cx="9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3" name="Line 203">
              <a:extLst>
                <a:ext uri="{FF2B5EF4-FFF2-40B4-BE49-F238E27FC236}">
                  <a16:creationId xmlns:a16="http://schemas.microsoft.com/office/drawing/2014/main" id="{AFFFEB14-2B50-2870-E08B-E3E57B822579}"/>
                </a:ext>
              </a:extLst>
            </p:cNvPr>
            <p:cNvSpPr>
              <a:spLocks noChangeShapeType="1"/>
            </p:cNvSpPr>
            <p:nvPr/>
          </p:nvSpPr>
          <p:spPr bwMode="auto">
            <a:xfrm>
              <a:off x="2290" y="458"/>
              <a:ext cx="0" cy="7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4" name="Line 204">
              <a:extLst>
                <a:ext uri="{FF2B5EF4-FFF2-40B4-BE49-F238E27FC236}">
                  <a16:creationId xmlns:a16="http://schemas.microsoft.com/office/drawing/2014/main" id="{6971A326-DD7D-3C96-0304-0A8CBCC3C217}"/>
                </a:ext>
              </a:extLst>
            </p:cNvPr>
            <p:cNvSpPr>
              <a:spLocks noChangeShapeType="1"/>
            </p:cNvSpPr>
            <p:nvPr/>
          </p:nvSpPr>
          <p:spPr bwMode="auto">
            <a:xfrm>
              <a:off x="2770" y="458"/>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5" name="Line 205">
              <a:extLst>
                <a:ext uri="{FF2B5EF4-FFF2-40B4-BE49-F238E27FC236}">
                  <a16:creationId xmlns:a16="http://schemas.microsoft.com/office/drawing/2014/main" id="{50E6FA91-AFB2-E30C-C82B-CF98C6182C63}"/>
                </a:ext>
              </a:extLst>
            </p:cNvPr>
            <p:cNvSpPr>
              <a:spLocks noChangeShapeType="1"/>
            </p:cNvSpPr>
            <p:nvPr/>
          </p:nvSpPr>
          <p:spPr bwMode="auto">
            <a:xfrm>
              <a:off x="2770" y="834"/>
              <a:ext cx="0" cy="3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6" name="Line 206">
              <a:extLst>
                <a:ext uri="{FF2B5EF4-FFF2-40B4-BE49-F238E27FC236}">
                  <a16:creationId xmlns:a16="http://schemas.microsoft.com/office/drawing/2014/main" id="{648DEABA-4F08-0223-7757-2ACBE61AA9D0}"/>
                </a:ext>
              </a:extLst>
            </p:cNvPr>
            <p:cNvSpPr>
              <a:spLocks noChangeShapeType="1"/>
            </p:cNvSpPr>
            <p:nvPr/>
          </p:nvSpPr>
          <p:spPr bwMode="auto">
            <a:xfrm>
              <a:off x="2770" y="458"/>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7" name="Line 207">
              <a:extLst>
                <a:ext uri="{FF2B5EF4-FFF2-40B4-BE49-F238E27FC236}">
                  <a16:creationId xmlns:a16="http://schemas.microsoft.com/office/drawing/2014/main" id="{90F85E50-F5E9-C2CC-7656-DDB0359BA570}"/>
                </a:ext>
              </a:extLst>
            </p:cNvPr>
            <p:cNvSpPr>
              <a:spLocks noChangeShapeType="1"/>
            </p:cNvSpPr>
            <p:nvPr/>
          </p:nvSpPr>
          <p:spPr bwMode="auto">
            <a:xfrm>
              <a:off x="3250" y="834"/>
              <a:ext cx="0" cy="37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8" name="Line 208">
              <a:extLst>
                <a:ext uri="{FF2B5EF4-FFF2-40B4-BE49-F238E27FC236}">
                  <a16:creationId xmlns:a16="http://schemas.microsoft.com/office/drawing/2014/main" id="{AEEB65C8-CF90-3058-6E82-6137CC79B270}"/>
                </a:ext>
              </a:extLst>
            </p:cNvPr>
            <p:cNvSpPr>
              <a:spLocks noChangeShapeType="1"/>
            </p:cNvSpPr>
            <p:nvPr/>
          </p:nvSpPr>
          <p:spPr bwMode="auto">
            <a:xfrm>
              <a:off x="3250" y="458"/>
              <a:ext cx="0" cy="376"/>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89" name="Line 209">
              <a:extLst>
                <a:ext uri="{FF2B5EF4-FFF2-40B4-BE49-F238E27FC236}">
                  <a16:creationId xmlns:a16="http://schemas.microsoft.com/office/drawing/2014/main" id="{134943C5-E7F6-3FB7-F503-0F00F431B226}"/>
                </a:ext>
              </a:extLst>
            </p:cNvPr>
            <p:cNvSpPr>
              <a:spLocks noChangeShapeType="1"/>
            </p:cNvSpPr>
            <p:nvPr/>
          </p:nvSpPr>
          <p:spPr bwMode="auto">
            <a:xfrm>
              <a:off x="2770" y="834"/>
              <a:ext cx="480" cy="0"/>
            </a:xfrm>
            <a:prstGeom prst="line">
              <a:avLst/>
            </a:prstGeom>
            <a:noFill/>
            <a:ln w="38100" cap="sq">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90" name="Text Box 210">
              <a:extLst>
                <a:ext uri="{FF2B5EF4-FFF2-40B4-BE49-F238E27FC236}">
                  <a16:creationId xmlns:a16="http://schemas.microsoft.com/office/drawing/2014/main" id="{BB2EB8AE-B123-A9B8-B92A-F6374AD76599}"/>
                </a:ext>
              </a:extLst>
            </p:cNvPr>
            <p:cNvSpPr txBox="1">
              <a:spLocks noChangeArrowheads="1"/>
            </p:cNvSpPr>
            <p:nvPr/>
          </p:nvSpPr>
          <p:spPr bwMode="auto">
            <a:xfrm>
              <a:off x="2442" y="1256"/>
              <a:ext cx="685" cy="2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1:500.000</a:t>
              </a:r>
              <a:endParaRPr kumimoji="0" lang="pt-PT" altLang="pt-BR" sz="1600" b="0"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1891" name="Text Box 211">
              <a:extLst>
                <a:ext uri="{FF2B5EF4-FFF2-40B4-BE49-F238E27FC236}">
                  <a16:creationId xmlns:a16="http://schemas.microsoft.com/office/drawing/2014/main" id="{564D1B04-AC08-F703-0A2F-594CB0F16265}"/>
                </a:ext>
              </a:extLst>
            </p:cNvPr>
            <p:cNvSpPr txBox="1">
              <a:spLocks noChangeArrowheads="1"/>
            </p:cNvSpPr>
            <p:nvPr/>
          </p:nvSpPr>
          <p:spPr bwMode="auto">
            <a:xfrm>
              <a:off x="2545" y="267"/>
              <a:ext cx="4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rPr>
                <a:t>SB.24-X</a:t>
              </a:r>
              <a:endParaRPr kumimoji="0" lang="pt-PT" altLang="pt-BR" sz="1200" b="0" i="0" u="none" strike="noStrike" kern="1200" cap="none" spc="0" normalizeH="0" baseline="0" noProof="0">
                <a:ln>
                  <a:noFill/>
                </a:ln>
                <a:solidFill>
                  <a:srgbClr val="CCFF66"/>
                </a:solidFill>
                <a:effectLst/>
                <a:uLnTx/>
                <a:uFillTx/>
                <a:latin typeface="Arial" panose="020B0604020202020204" pitchFamily="34" charset="0"/>
                <a:ea typeface="+mn-ea"/>
                <a:cs typeface="+mn-cs"/>
              </a:endParaRPr>
            </a:p>
          </p:txBody>
        </p:sp>
        <p:sp>
          <p:nvSpPr>
            <p:cNvPr id="71892" name="Line 212">
              <a:extLst>
                <a:ext uri="{FF2B5EF4-FFF2-40B4-BE49-F238E27FC236}">
                  <a16:creationId xmlns:a16="http://schemas.microsoft.com/office/drawing/2014/main" id="{94A1D507-C704-0B40-DA0E-3FAC62B2B227}"/>
                </a:ext>
              </a:extLst>
            </p:cNvPr>
            <p:cNvSpPr>
              <a:spLocks noChangeShapeType="1"/>
            </p:cNvSpPr>
            <p:nvPr/>
          </p:nvSpPr>
          <p:spPr bwMode="auto">
            <a:xfrm>
              <a:off x="1978" y="842"/>
              <a:ext cx="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893" name="Rectangle 213">
              <a:extLst>
                <a:ext uri="{FF2B5EF4-FFF2-40B4-BE49-F238E27FC236}">
                  <a16:creationId xmlns:a16="http://schemas.microsoft.com/office/drawing/2014/main" id="{CB3F8BCE-1587-FE64-589E-2A8A1C67967B}"/>
                </a:ext>
              </a:extLst>
            </p:cNvPr>
            <p:cNvSpPr>
              <a:spLocks noChangeArrowheads="1"/>
            </p:cNvSpPr>
            <p:nvPr/>
          </p:nvSpPr>
          <p:spPr bwMode="auto">
            <a:xfrm>
              <a:off x="2770" y="83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894" name="Rectangle 214">
              <a:extLst>
                <a:ext uri="{FF2B5EF4-FFF2-40B4-BE49-F238E27FC236}">
                  <a16:creationId xmlns:a16="http://schemas.microsoft.com/office/drawing/2014/main" id="{DB6A7AC9-D664-E932-CF04-C2178290D876}"/>
                </a:ext>
              </a:extLst>
            </p:cNvPr>
            <p:cNvSpPr>
              <a:spLocks noChangeArrowheads="1"/>
            </p:cNvSpPr>
            <p:nvPr/>
          </p:nvSpPr>
          <p:spPr bwMode="auto">
            <a:xfrm>
              <a:off x="2290" y="834"/>
              <a:ext cx="480"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endParaRPr kumimoji="0" lang="pt-PT" altLang="pt-BR"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grpSp>
      <p:grpSp>
        <p:nvGrpSpPr>
          <p:cNvPr id="71895" name="Group 215">
            <a:extLst>
              <a:ext uri="{FF2B5EF4-FFF2-40B4-BE49-F238E27FC236}">
                <a16:creationId xmlns:a16="http://schemas.microsoft.com/office/drawing/2014/main" id="{8BEEFD76-B7C0-E1B0-2ED7-3862546333EE}"/>
              </a:ext>
            </a:extLst>
          </p:cNvPr>
          <p:cNvGrpSpPr>
            <a:grpSpLocks/>
          </p:cNvGrpSpPr>
          <p:nvPr/>
        </p:nvGrpSpPr>
        <p:grpSpPr bwMode="auto">
          <a:xfrm>
            <a:off x="1143000" y="209550"/>
            <a:ext cx="6934200" cy="6419850"/>
            <a:chOff x="720" y="84"/>
            <a:chExt cx="4368" cy="4044"/>
          </a:xfrm>
        </p:grpSpPr>
        <p:pic>
          <p:nvPicPr>
            <p:cNvPr id="71896" name="Picture 216">
              <a:extLst>
                <a:ext uri="{FF2B5EF4-FFF2-40B4-BE49-F238E27FC236}">
                  <a16:creationId xmlns:a16="http://schemas.microsoft.com/office/drawing/2014/main" id="{31B2FE05-06F9-15F0-A991-3EE272B4B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353"/>
              <a:ext cx="4368" cy="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97" name="Text Box 217">
              <a:extLst>
                <a:ext uri="{FF2B5EF4-FFF2-40B4-BE49-F238E27FC236}">
                  <a16:creationId xmlns:a16="http://schemas.microsoft.com/office/drawing/2014/main" id="{288D4BCF-C39A-AD16-A9D9-A16EC398D570}"/>
                </a:ext>
              </a:extLst>
            </p:cNvPr>
            <p:cNvSpPr txBox="1">
              <a:spLocks noChangeArrowheads="1"/>
            </p:cNvSpPr>
            <p:nvPr/>
          </p:nvSpPr>
          <p:spPr bwMode="auto">
            <a:xfrm>
              <a:off x="878" y="84"/>
              <a:ext cx="4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ÍNDICE DE NOMENCLATURA DAS FOLHAS</a:t>
              </a:r>
              <a:endParaRPr kumimoji="0" lang="pt-PT" altLang="pt-BR"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71898" name="Group 218">
            <a:extLst>
              <a:ext uri="{FF2B5EF4-FFF2-40B4-BE49-F238E27FC236}">
                <a16:creationId xmlns:a16="http://schemas.microsoft.com/office/drawing/2014/main" id="{739B7A2E-28B2-B7AF-B6E8-D4A5212F9A76}"/>
              </a:ext>
            </a:extLst>
          </p:cNvPr>
          <p:cNvGrpSpPr>
            <a:grpSpLocks/>
          </p:cNvGrpSpPr>
          <p:nvPr/>
        </p:nvGrpSpPr>
        <p:grpSpPr bwMode="auto">
          <a:xfrm>
            <a:off x="1143000" y="219075"/>
            <a:ext cx="6934200" cy="6419850"/>
            <a:chOff x="720" y="132"/>
            <a:chExt cx="4368" cy="4044"/>
          </a:xfrm>
        </p:grpSpPr>
        <p:grpSp>
          <p:nvGrpSpPr>
            <p:cNvPr id="71899" name="Group 219">
              <a:extLst>
                <a:ext uri="{FF2B5EF4-FFF2-40B4-BE49-F238E27FC236}">
                  <a16:creationId xmlns:a16="http://schemas.microsoft.com/office/drawing/2014/main" id="{6C63BEE0-CC8A-B540-BFF3-A9ABA3503740}"/>
                </a:ext>
              </a:extLst>
            </p:cNvPr>
            <p:cNvGrpSpPr>
              <a:grpSpLocks/>
            </p:cNvGrpSpPr>
            <p:nvPr/>
          </p:nvGrpSpPr>
          <p:grpSpPr bwMode="auto">
            <a:xfrm>
              <a:off x="720" y="132"/>
              <a:ext cx="4368" cy="4044"/>
              <a:chOff x="720" y="84"/>
              <a:chExt cx="4368" cy="4044"/>
            </a:xfrm>
          </p:grpSpPr>
          <p:pic>
            <p:nvPicPr>
              <p:cNvPr id="71900" name="Picture 220">
                <a:extLst>
                  <a:ext uri="{FF2B5EF4-FFF2-40B4-BE49-F238E27FC236}">
                    <a16:creationId xmlns:a16="http://schemas.microsoft.com/office/drawing/2014/main" id="{E9BFE63B-D5BC-19C4-D6F8-2E76EE427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353"/>
                <a:ext cx="4368" cy="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01" name="Text Box 221">
                <a:extLst>
                  <a:ext uri="{FF2B5EF4-FFF2-40B4-BE49-F238E27FC236}">
                    <a16:creationId xmlns:a16="http://schemas.microsoft.com/office/drawing/2014/main" id="{9FABD8D6-0D0B-509C-0E02-4E5D2CB8B2C7}"/>
                  </a:ext>
                </a:extLst>
              </p:cNvPr>
              <p:cNvSpPr txBox="1">
                <a:spLocks noChangeArrowheads="1"/>
              </p:cNvSpPr>
              <p:nvPr/>
            </p:nvSpPr>
            <p:spPr bwMode="auto">
              <a:xfrm>
                <a:off x="878" y="84"/>
                <a:ext cx="40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ÍNDICE DE NOMENCLATURA DAS FOLHAS</a:t>
                </a:r>
                <a:endParaRPr kumimoji="0" lang="pt-PT" altLang="pt-BR" sz="2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71902" name="Group 222">
              <a:extLst>
                <a:ext uri="{FF2B5EF4-FFF2-40B4-BE49-F238E27FC236}">
                  <a16:creationId xmlns:a16="http://schemas.microsoft.com/office/drawing/2014/main" id="{6AB327AC-9D69-B1D4-430D-05EB6AEEAF57}"/>
                </a:ext>
              </a:extLst>
            </p:cNvPr>
            <p:cNvGrpSpPr>
              <a:grpSpLocks/>
            </p:cNvGrpSpPr>
            <p:nvPr/>
          </p:nvGrpSpPr>
          <p:grpSpPr bwMode="auto">
            <a:xfrm>
              <a:off x="3978" y="1638"/>
              <a:ext cx="315" cy="270"/>
              <a:chOff x="3978" y="1638"/>
              <a:chExt cx="315" cy="270"/>
            </a:xfrm>
          </p:grpSpPr>
          <p:sp>
            <p:nvSpPr>
              <p:cNvPr id="71903" name="Oval 223">
                <a:extLst>
                  <a:ext uri="{FF2B5EF4-FFF2-40B4-BE49-F238E27FC236}">
                    <a16:creationId xmlns:a16="http://schemas.microsoft.com/office/drawing/2014/main" id="{37211EAF-6C32-CDA2-0ACD-50B06119D4E9}"/>
                  </a:ext>
                </a:extLst>
              </p:cNvPr>
              <p:cNvSpPr>
                <a:spLocks noChangeArrowheads="1"/>
              </p:cNvSpPr>
              <p:nvPr/>
            </p:nvSpPr>
            <p:spPr bwMode="auto">
              <a:xfrm>
                <a:off x="4002" y="1638"/>
                <a:ext cx="270" cy="270"/>
              </a:xfrm>
              <a:prstGeom prst="ellipse">
                <a:avLst/>
              </a:prstGeom>
              <a:solidFill>
                <a:schemeClr val="tx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1904" name="Text Box 224">
                <a:extLst>
                  <a:ext uri="{FF2B5EF4-FFF2-40B4-BE49-F238E27FC236}">
                    <a16:creationId xmlns:a16="http://schemas.microsoft.com/office/drawing/2014/main" id="{B7DC9ED0-58BC-7567-F244-41DF017338D5}"/>
                  </a:ext>
                </a:extLst>
              </p:cNvPr>
              <p:cNvSpPr txBox="1">
                <a:spLocks noChangeArrowheads="1"/>
              </p:cNvSpPr>
              <p:nvPr/>
            </p:nvSpPr>
            <p:spPr bwMode="auto">
              <a:xfrm>
                <a:off x="3978" y="1706"/>
                <a:ext cx="31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altLang="pt-BR" sz="1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SB24</a:t>
                </a:r>
                <a:endParaRPr kumimoji="0" lang="pt-PT" altLang="pt-BR" sz="10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1895"/>
                                        </p:tgtEl>
                                        <p:attrNameLst>
                                          <p:attrName>style.visibility</p:attrName>
                                        </p:attrNameLst>
                                      </p:cBhvr>
                                      <p:to>
                                        <p:strVal val="visible"/>
                                      </p:to>
                                    </p:set>
                                    <p:anim calcmode="lin" valueType="num">
                                      <p:cBhvr>
                                        <p:cTn id="7" dur="1000" fill="hold"/>
                                        <p:tgtEl>
                                          <p:spTgt spid="71895"/>
                                        </p:tgtEl>
                                        <p:attrNameLst>
                                          <p:attrName>ppt_w</p:attrName>
                                        </p:attrNameLst>
                                      </p:cBhvr>
                                      <p:tavLst>
                                        <p:tav tm="0">
                                          <p:val>
                                            <p:fltVal val="0"/>
                                          </p:val>
                                        </p:tav>
                                        <p:tav tm="100000">
                                          <p:val>
                                            <p:strVal val="#ppt_w"/>
                                          </p:val>
                                        </p:tav>
                                      </p:tavLst>
                                    </p:anim>
                                    <p:anim calcmode="lin" valueType="num">
                                      <p:cBhvr>
                                        <p:cTn id="8" dur="1000" fill="hold"/>
                                        <p:tgtEl>
                                          <p:spTgt spid="71895"/>
                                        </p:tgtEl>
                                        <p:attrNameLst>
                                          <p:attrName>ppt_h</p:attrName>
                                        </p:attrNameLst>
                                      </p:cBhvr>
                                      <p:tavLst>
                                        <p:tav tm="0">
                                          <p:val>
                                            <p:fltVal val="0"/>
                                          </p:val>
                                        </p:tav>
                                        <p:tav tm="100000">
                                          <p:val>
                                            <p:strVal val="#ppt_h"/>
                                          </p:val>
                                        </p:tav>
                                      </p:tavLst>
                                    </p:anim>
                                    <p:anim calcmode="lin" valueType="num">
                                      <p:cBhvr>
                                        <p:cTn id="9" dur="1000" fill="hold"/>
                                        <p:tgtEl>
                                          <p:spTgt spid="718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89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7189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898"/>
                                        </p:tgtEl>
                                        <p:attrNameLst>
                                          <p:attrName>style.visibility</p:attrName>
                                        </p:attrNameLst>
                                      </p:cBhvr>
                                      <p:to>
                                        <p:strVal val="visible"/>
                                      </p:to>
                                    </p:set>
                                  </p:childTnLst>
                                  <p:subTnLst>
                                    <p:set>
                                      <p:cBhvr override="childStyle">
                                        <p:cTn dur="1" fill="hold" display="0" masterRel="nextClick" afterEffect="1"/>
                                        <p:tgtEl>
                                          <p:spTgt spid="7189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16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8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17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179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17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176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718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7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2706" name="Group 2">
            <a:extLst>
              <a:ext uri="{FF2B5EF4-FFF2-40B4-BE49-F238E27FC236}">
                <a16:creationId xmlns:a16="http://schemas.microsoft.com/office/drawing/2014/main" id="{E71A5A93-ECE3-96F0-88A8-5EC13D03B51F}"/>
              </a:ext>
            </a:extLst>
          </p:cNvPr>
          <p:cNvGrpSpPr>
            <a:grpSpLocks/>
          </p:cNvGrpSpPr>
          <p:nvPr/>
        </p:nvGrpSpPr>
        <p:grpSpPr bwMode="auto">
          <a:xfrm>
            <a:off x="133350" y="425450"/>
            <a:ext cx="8839200" cy="5822950"/>
            <a:chOff x="84" y="268"/>
            <a:chExt cx="5568" cy="3668"/>
          </a:xfrm>
        </p:grpSpPr>
        <p:sp>
          <p:nvSpPr>
            <p:cNvPr id="72707" name="Rectangle 3">
              <a:extLst>
                <a:ext uri="{FF2B5EF4-FFF2-40B4-BE49-F238E27FC236}">
                  <a16:creationId xmlns:a16="http://schemas.microsoft.com/office/drawing/2014/main" id="{C8CBC58C-0A78-EDAB-5322-1889AD3D8D3C}"/>
                </a:ext>
              </a:extLst>
            </p:cNvPr>
            <p:cNvSpPr>
              <a:spLocks noChangeArrowheads="1"/>
            </p:cNvSpPr>
            <p:nvPr/>
          </p:nvSpPr>
          <p:spPr bwMode="auto">
            <a:xfrm>
              <a:off x="84" y="361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08" name="Rectangle 4">
              <a:extLst>
                <a:ext uri="{FF2B5EF4-FFF2-40B4-BE49-F238E27FC236}">
                  <a16:creationId xmlns:a16="http://schemas.microsoft.com/office/drawing/2014/main" id="{1B3DF188-70DD-AF37-B6A0-C7FAF810F4C6}"/>
                </a:ext>
              </a:extLst>
            </p:cNvPr>
            <p:cNvSpPr>
              <a:spLocks noChangeArrowheads="1"/>
            </p:cNvSpPr>
            <p:nvPr/>
          </p:nvSpPr>
          <p:spPr bwMode="auto">
            <a:xfrm>
              <a:off x="84" y="329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09" name="Rectangle 5">
              <a:extLst>
                <a:ext uri="{FF2B5EF4-FFF2-40B4-BE49-F238E27FC236}">
                  <a16:creationId xmlns:a16="http://schemas.microsoft.com/office/drawing/2014/main" id="{A6AEA8CE-E9F7-FAE7-F395-C7984571E983}"/>
                </a:ext>
              </a:extLst>
            </p:cNvPr>
            <p:cNvSpPr>
              <a:spLocks noChangeArrowheads="1"/>
            </p:cNvSpPr>
            <p:nvPr/>
          </p:nvSpPr>
          <p:spPr bwMode="auto">
            <a:xfrm>
              <a:off x="84" y="297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0" name="Rectangle 6">
              <a:extLst>
                <a:ext uri="{FF2B5EF4-FFF2-40B4-BE49-F238E27FC236}">
                  <a16:creationId xmlns:a16="http://schemas.microsoft.com/office/drawing/2014/main" id="{1C44FA8F-715F-E91B-DA6E-DBDD2A063E0D}"/>
                </a:ext>
              </a:extLst>
            </p:cNvPr>
            <p:cNvSpPr>
              <a:spLocks noChangeArrowheads="1"/>
            </p:cNvSpPr>
            <p:nvPr/>
          </p:nvSpPr>
          <p:spPr bwMode="auto">
            <a:xfrm>
              <a:off x="84" y="265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1" name="Rectangle 7">
              <a:extLst>
                <a:ext uri="{FF2B5EF4-FFF2-40B4-BE49-F238E27FC236}">
                  <a16:creationId xmlns:a16="http://schemas.microsoft.com/office/drawing/2014/main" id="{BB411728-79F5-7B89-7652-1F0140D55B80}"/>
                </a:ext>
              </a:extLst>
            </p:cNvPr>
            <p:cNvSpPr>
              <a:spLocks noChangeArrowheads="1"/>
            </p:cNvSpPr>
            <p:nvPr/>
          </p:nvSpPr>
          <p:spPr bwMode="auto">
            <a:xfrm>
              <a:off x="84" y="233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2" name="Rectangle 8">
              <a:extLst>
                <a:ext uri="{FF2B5EF4-FFF2-40B4-BE49-F238E27FC236}">
                  <a16:creationId xmlns:a16="http://schemas.microsoft.com/office/drawing/2014/main" id="{079ECA17-6BED-E7DB-F634-4BE672C195FA}"/>
                </a:ext>
              </a:extLst>
            </p:cNvPr>
            <p:cNvSpPr>
              <a:spLocks noChangeArrowheads="1"/>
            </p:cNvSpPr>
            <p:nvPr/>
          </p:nvSpPr>
          <p:spPr bwMode="auto">
            <a:xfrm>
              <a:off x="84" y="201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3" name="Rectangle 9">
              <a:extLst>
                <a:ext uri="{FF2B5EF4-FFF2-40B4-BE49-F238E27FC236}">
                  <a16:creationId xmlns:a16="http://schemas.microsoft.com/office/drawing/2014/main" id="{1044C14B-79BF-FBF6-4A19-3B7943B8E33D}"/>
                </a:ext>
              </a:extLst>
            </p:cNvPr>
            <p:cNvSpPr>
              <a:spLocks noChangeArrowheads="1"/>
            </p:cNvSpPr>
            <p:nvPr/>
          </p:nvSpPr>
          <p:spPr bwMode="auto">
            <a:xfrm>
              <a:off x="84" y="1696"/>
              <a:ext cx="57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4" name="Rectangle 10">
              <a:extLst>
                <a:ext uri="{FF2B5EF4-FFF2-40B4-BE49-F238E27FC236}">
                  <a16:creationId xmlns:a16="http://schemas.microsoft.com/office/drawing/2014/main" id="{64B34E68-19EC-F2FE-6D5D-245EAFA8AFC5}"/>
                </a:ext>
              </a:extLst>
            </p:cNvPr>
            <p:cNvSpPr>
              <a:spLocks noChangeArrowheads="1"/>
            </p:cNvSpPr>
            <p:nvPr/>
          </p:nvSpPr>
          <p:spPr bwMode="auto">
            <a:xfrm>
              <a:off x="84" y="1025"/>
              <a:ext cx="576"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N</a:t>
              </a:r>
              <a:r>
                <a:rPr kumimoji="0" lang="pt-BR" altLang="pt-BR" sz="2000" b="1" i="0" u="none" strike="noStrike" kern="1200" cap="none" spc="0" normalizeH="0" baseline="30000" noProof="0">
                  <a:ln>
                    <a:noFill/>
                  </a:ln>
                  <a:solidFill>
                    <a:srgbClr val="FFFF00"/>
                  </a:solidFill>
                  <a:effectLst/>
                  <a:uLnTx/>
                  <a:uFillTx/>
                  <a:latin typeface="Arial" panose="020B0604020202020204" pitchFamily="34" charset="0"/>
                  <a:ea typeface="+mn-ea"/>
                  <a:cs typeface="+mn-cs"/>
                </a:rPr>
                <a:t>o</a:t>
              </a: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 de folha</a:t>
              </a:r>
              <a:endParaRPr kumimoji="0" lang="pt-PT"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2715" name="Rectangle 11">
              <a:extLst>
                <a:ext uri="{FF2B5EF4-FFF2-40B4-BE49-F238E27FC236}">
                  <a16:creationId xmlns:a16="http://schemas.microsoft.com/office/drawing/2014/main" id="{749D1223-0168-15BD-C5BE-01DDBDBD2890}"/>
                </a:ext>
              </a:extLst>
            </p:cNvPr>
            <p:cNvSpPr>
              <a:spLocks noChangeArrowheads="1"/>
            </p:cNvSpPr>
            <p:nvPr/>
          </p:nvSpPr>
          <p:spPr bwMode="auto">
            <a:xfrm>
              <a:off x="3972" y="361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SB.24-X-B-III-2-NE-B</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6" name="Rectangle 12">
              <a:extLst>
                <a:ext uri="{FF2B5EF4-FFF2-40B4-BE49-F238E27FC236}">
                  <a16:creationId xmlns:a16="http://schemas.microsoft.com/office/drawing/2014/main" id="{AD688D4B-D739-6A60-B70C-D88C45C0A206}"/>
                </a:ext>
              </a:extLst>
            </p:cNvPr>
            <p:cNvSpPr>
              <a:spLocks noChangeArrowheads="1"/>
            </p:cNvSpPr>
            <p:nvPr/>
          </p:nvSpPr>
          <p:spPr bwMode="auto">
            <a:xfrm>
              <a:off x="2676" y="361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6,945 x 4,63</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7" name="Rectangle 13">
              <a:extLst>
                <a:ext uri="{FF2B5EF4-FFF2-40B4-BE49-F238E27FC236}">
                  <a16:creationId xmlns:a16="http://schemas.microsoft.com/office/drawing/2014/main" id="{7930690B-D324-9F3D-3A70-C6CC4B246F23}"/>
                </a:ext>
              </a:extLst>
            </p:cNvPr>
            <p:cNvSpPr>
              <a:spLocks noChangeArrowheads="1"/>
            </p:cNvSpPr>
            <p:nvPr/>
          </p:nvSpPr>
          <p:spPr bwMode="auto">
            <a:xfrm>
              <a:off x="1572" y="361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3’45” x 2’30”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8" name="Rectangle 14">
              <a:extLst>
                <a:ext uri="{FF2B5EF4-FFF2-40B4-BE49-F238E27FC236}">
                  <a16:creationId xmlns:a16="http://schemas.microsoft.com/office/drawing/2014/main" id="{B4DC1B8A-568C-AF9E-863F-F751A6949794}"/>
                </a:ext>
              </a:extLst>
            </p:cNvPr>
            <p:cNvSpPr>
              <a:spLocks noChangeArrowheads="1"/>
            </p:cNvSpPr>
            <p:nvPr/>
          </p:nvSpPr>
          <p:spPr bwMode="auto">
            <a:xfrm>
              <a:off x="660" y="361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1:10.000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19" name="Rectangle 15">
              <a:extLst>
                <a:ext uri="{FF2B5EF4-FFF2-40B4-BE49-F238E27FC236}">
                  <a16:creationId xmlns:a16="http://schemas.microsoft.com/office/drawing/2014/main" id="{A5FF7550-DF31-E2A0-0EB6-4C59DB0031EB}"/>
                </a:ext>
              </a:extLst>
            </p:cNvPr>
            <p:cNvSpPr>
              <a:spLocks noChangeArrowheads="1"/>
            </p:cNvSpPr>
            <p:nvPr/>
          </p:nvSpPr>
          <p:spPr bwMode="auto">
            <a:xfrm>
              <a:off x="3972" y="329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SB.24-X-B-III-2-NE</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0" name="Rectangle 16">
              <a:extLst>
                <a:ext uri="{FF2B5EF4-FFF2-40B4-BE49-F238E27FC236}">
                  <a16:creationId xmlns:a16="http://schemas.microsoft.com/office/drawing/2014/main" id="{4804C196-1A03-FB56-F007-21DBF976976C}"/>
                </a:ext>
              </a:extLst>
            </p:cNvPr>
            <p:cNvSpPr>
              <a:spLocks noChangeArrowheads="1"/>
            </p:cNvSpPr>
            <p:nvPr/>
          </p:nvSpPr>
          <p:spPr bwMode="auto">
            <a:xfrm>
              <a:off x="2676" y="329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13,89 x 13,89</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1" name="Rectangle 17">
              <a:extLst>
                <a:ext uri="{FF2B5EF4-FFF2-40B4-BE49-F238E27FC236}">
                  <a16:creationId xmlns:a16="http://schemas.microsoft.com/office/drawing/2014/main" id="{E4E32183-03D4-ABAA-EC37-787DA26D2C01}"/>
                </a:ext>
              </a:extLst>
            </p:cNvPr>
            <p:cNvSpPr>
              <a:spLocks noChangeArrowheads="1"/>
            </p:cNvSpPr>
            <p:nvPr/>
          </p:nvSpPr>
          <p:spPr bwMode="auto">
            <a:xfrm>
              <a:off x="1572" y="329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7’30” x 7’30”</a:t>
              </a:r>
              <a:endParaRPr kumimoji="0" lang="pt-PT"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2722" name="Rectangle 18">
              <a:extLst>
                <a:ext uri="{FF2B5EF4-FFF2-40B4-BE49-F238E27FC236}">
                  <a16:creationId xmlns:a16="http://schemas.microsoft.com/office/drawing/2014/main" id="{BBF92366-444D-C16D-FB1A-9A37618318C2}"/>
                </a:ext>
              </a:extLst>
            </p:cNvPr>
            <p:cNvSpPr>
              <a:spLocks noChangeArrowheads="1"/>
            </p:cNvSpPr>
            <p:nvPr/>
          </p:nvSpPr>
          <p:spPr bwMode="auto">
            <a:xfrm>
              <a:off x="660" y="329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1:25.000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3" name="Rectangle 19">
              <a:extLst>
                <a:ext uri="{FF2B5EF4-FFF2-40B4-BE49-F238E27FC236}">
                  <a16:creationId xmlns:a16="http://schemas.microsoft.com/office/drawing/2014/main" id="{40DA83E1-CD72-45EB-37DD-104664B38198}"/>
                </a:ext>
              </a:extLst>
            </p:cNvPr>
            <p:cNvSpPr>
              <a:spLocks noChangeArrowheads="1"/>
            </p:cNvSpPr>
            <p:nvPr/>
          </p:nvSpPr>
          <p:spPr bwMode="auto">
            <a:xfrm>
              <a:off x="3972" y="297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SB.24-X-B-III-2</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4" name="Rectangle 20">
              <a:extLst>
                <a:ext uri="{FF2B5EF4-FFF2-40B4-BE49-F238E27FC236}">
                  <a16:creationId xmlns:a16="http://schemas.microsoft.com/office/drawing/2014/main" id="{B5ED7113-8933-2D47-2C0D-2822750B448F}"/>
                </a:ext>
              </a:extLst>
            </p:cNvPr>
            <p:cNvSpPr>
              <a:spLocks noChangeArrowheads="1"/>
            </p:cNvSpPr>
            <p:nvPr/>
          </p:nvSpPr>
          <p:spPr bwMode="auto">
            <a:xfrm>
              <a:off x="2676" y="297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27,78 x 27,78</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5" name="Rectangle 21">
              <a:extLst>
                <a:ext uri="{FF2B5EF4-FFF2-40B4-BE49-F238E27FC236}">
                  <a16:creationId xmlns:a16="http://schemas.microsoft.com/office/drawing/2014/main" id="{9B849F46-4D83-4092-3F2B-63E2E8D2405C}"/>
                </a:ext>
              </a:extLst>
            </p:cNvPr>
            <p:cNvSpPr>
              <a:spLocks noChangeArrowheads="1"/>
            </p:cNvSpPr>
            <p:nvPr/>
          </p:nvSpPr>
          <p:spPr bwMode="auto">
            <a:xfrm>
              <a:off x="1572" y="297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15’ x 15’</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6" name="Rectangle 22">
              <a:extLst>
                <a:ext uri="{FF2B5EF4-FFF2-40B4-BE49-F238E27FC236}">
                  <a16:creationId xmlns:a16="http://schemas.microsoft.com/office/drawing/2014/main" id="{57D80617-F68A-DD7E-96C7-8A90B6FED583}"/>
                </a:ext>
              </a:extLst>
            </p:cNvPr>
            <p:cNvSpPr>
              <a:spLocks noChangeArrowheads="1"/>
            </p:cNvSpPr>
            <p:nvPr/>
          </p:nvSpPr>
          <p:spPr bwMode="auto">
            <a:xfrm>
              <a:off x="660" y="297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1:50.000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7" name="Rectangle 23">
              <a:extLst>
                <a:ext uri="{FF2B5EF4-FFF2-40B4-BE49-F238E27FC236}">
                  <a16:creationId xmlns:a16="http://schemas.microsoft.com/office/drawing/2014/main" id="{BAAD9B00-0B67-5A5D-AF05-AE9DF2CB5EBE}"/>
                </a:ext>
              </a:extLst>
            </p:cNvPr>
            <p:cNvSpPr>
              <a:spLocks noChangeArrowheads="1"/>
            </p:cNvSpPr>
            <p:nvPr/>
          </p:nvSpPr>
          <p:spPr bwMode="auto">
            <a:xfrm>
              <a:off x="3972" y="265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SB.24-X-B-III</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8" name="Rectangle 24">
              <a:extLst>
                <a:ext uri="{FF2B5EF4-FFF2-40B4-BE49-F238E27FC236}">
                  <a16:creationId xmlns:a16="http://schemas.microsoft.com/office/drawing/2014/main" id="{84F754B6-4C64-1F3A-5F13-9817B6B60547}"/>
                </a:ext>
              </a:extLst>
            </p:cNvPr>
            <p:cNvSpPr>
              <a:spLocks noChangeArrowheads="1"/>
            </p:cNvSpPr>
            <p:nvPr/>
          </p:nvSpPr>
          <p:spPr bwMode="auto">
            <a:xfrm>
              <a:off x="2676" y="265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55,56 x 55,56</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29" name="Rectangle 25">
              <a:extLst>
                <a:ext uri="{FF2B5EF4-FFF2-40B4-BE49-F238E27FC236}">
                  <a16:creationId xmlns:a16="http://schemas.microsoft.com/office/drawing/2014/main" id="{3D244CE5-F9E6-0B17-FFD4-3FD824048743}"/>
                </a:ext>
              </a:extLst>
            </p:cNvPr>
            <p:cNvSpPr>
              <a:spLocks noChangeArrowheads="1"/>
            </p:cNvSpPr>
            <p:nvPr/>
          </p:nvSpPr>
          <p:spPr bwMode="auto">
            <a:xfrm>
              <a:off x="1572" y="265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30’ x 30’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0" name="Rectangle 26">
              <a:extLst>
                <a:ext uri="{FF2B5EF4-FFF2-40B4-BE49-F238E27FC236}">
                  <a16:creationId xmlns:a16="http://schemas.microsoft.com/office/drawing/2014/main" id="{6E9C7075-2F51-A16D-308B-A674A6B764FD}"/>
                </a:ext>
              </a:extLst>
            </p:cNvPr>
            <p:cNvSpPr>
              <a:spLocks noChangeArrowheads="1"/>
            </p:cNvSpPr>
            <p:nvPr/>
          </p:nvSpPr>
          <p:spPr bwMode="auto">
            <a:xfrm>
              <a:off x="660" y="265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1:100.000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1" name="Rectangle 27">
              <a:extLst>
                <a:ext uri="{FF2B5EF4-FFF2-40B4-BE49-F238E27FC236}">
                  <a16:creationId xmlns:a16="http://schemas.microsoft.com/office/drawing/2014/main" id="{05472FDB-C77C-20A8-164A-FFDECE162C91}"/>
                </a:ext>
              </a:extLst>
            </p:cNvPr>
            <p:cNvSpPr>
              <a:spLocks noChangeArrowheads="1"/>
            </p:cNvSpPr>
            <p:nvPr/>
          </p:nvSpPr>
          <p:spPr bwMode="auto">
            <a:xfrm>
              <a:off x="3972" y="233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SB.24-X-B</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2" name="Rectangle 28">
              <a:extLst>
                <a:ext uri="{FF2B5EF4-FFF2-40B4-BE49-F238E27FC236}">
                  <a16:creationId xmlns:a16="http://schemas.microsoft.com/office/drawing/2014/main" id="{B660F9BD-8800-5971-C691-A7626796FAE7}"/>
                </a:ext>
              </a:extLst>
            </p:cNvPr>
            <p:cNvSpPr>
              <a:spLocks noChangeArrowheads="1"/>
            </p:cNvSpPr>
            <p:nvPr/>
          </p:nvSpPr>
          <p:spPr bwMode="auto">
            <a:xfrm>
              <a:off x="2676" y="233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111,12 x 166,68</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3" name="Rectangle 29">
              <a:extLst>
                <a:ext uri="{FF2B5EF4-FFF2-40B4-BE49-F238E27FC236}">
                  <a16:creationId xmlns:a16="http://schemas.microsoft.com/office/drawing/2014/main" id="{CCC782D7-D032-B743-9F39-D899895FE92C}"/>
                </a:ext>
              </a:extLst>
            </p:cNvPr>
            <p:cNvSpPr>
              <a:spLocks noChangeArrowheads="1"/>
            </p:cNvSpPr>
            <p:nvPr/>
          </p:nvSpPr>
          <p:spPr bwMode="auto">
            <a:xfrm>
              <a:off x="1572" y="233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x 1</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30’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4" name="Rectangle 30">
              <a:extLst>
                <a:ext uri="{FF2B5EF4-FFF2-40B4-BE49-F238E27FC236}">
                  <a16:creationId xmlns:a16="http://schemas.microsoft.com/office/drawing/2014/main" id="{2A03EC16-0557-411E-BE8F-BB242B8254E4}"/>
                </a:ext>
              </a:extLst>
            </p:cNvPr>
            <p:cNvSpPr>
              <a:spLocks noChangeArrowheads="1"/>
            </p:cNvSpPr>
            <p:nvPr/>
          </p:nvSpPr>
          <p:spPr bwMode="auto">
            <a:xfrm>
              <a:off x="660" y="233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1:250.000</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5" name="Rectangle 31">
              <a:extLst>
                <a:ext uri="{FF2B5EF4-FFF2-40B4-BE49-F238E27FC236}">
                  <a16:creationId xmlns:a16="http://schemas.microsoft.com/office/drawing/2014/main" id="{CFE50B30-EA3F-4193-CA09-B5526B42F8D0}"/>
                </a:ext>
              </a:extLst>
            </p:cNvPr>
            <p:cNvSpPr>
              <a:spLocks noChangeArrowheads="1"/>
            </p:cNvSpPr>
            <p:nvPr/>
          </p:nvSpPr>
          <p:spPr bwMode="auto">
            <a:xfrm>
              <a:off x="3972" y="201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SB.24-X</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6" name="Rectangle 32">
              <a:extLst>
                <a:ext uri="{FF2B5EF4-FFF2-40B4-BE49-F238E27FC236}">
                  <a16:creationId xmlns:a16="http://schemas.microsoft.com/office/drawing/2014/main" id="{99B7FDEB-3F5A-EB28-76F9-C1447A6279C3}"/>
                </a:ext>
              </a:extLst>
            </p:cNvPr>
            <p:cNvSpPr>
              <a:spLocks noChangeArrowheads="1"/>
            </p:cNvSpPr>
            <p:nvPr/>
          </p:nvSpPr>
          <p:spPr bwMode="auto">
            <a:xfrm>
              <a:off x="2676" y="201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222,24 x 333,36</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7" name="Rectangle 33">
              <a:extLst>
                <a:ext uri="{FF2B5EF4-FFF2-40B4-BE49-F238E27FC236}">
                  <a16:creationId xmlns:a16="http://schemas.microsoft.com/office/drawing/2014/main" id="{48A653B4-B105-7EDF-E451-9AC6E626EACB}"/>
                </a:ext>
              </a:extLst>
            </p:cNvPr>
            <p:cNvSpPr>
              <a:spLocks noChangeArrowheads="1"/>
            </p:cNvSpPr>
            <p:nvPr/>
          </p:nvSpPr>
          <p:spPr bwMode="auto">
            <a:xfrm>
              <a:off x="1572" y="201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x 3</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8" name="Rectangle 34">
              <a:extLst>
                <a:ext uri="{FF2B5EF4-FFF2-40B4-BE49-F238E27FC236}">
                  <a16:creationId xmlns:a16="http://schemas.microsoft.com/office/drawing/2014/main" id="{7151B144-AC91-A360-1C20-D8E07F4E8EBA}"/>
                </a:ext>
              </a:extLst>
            </p:cNvPr>
            <p:cNvSpPr>
              <a:spLocks noChangeArrowheads="1"/>
            </p:cNvSpPr>
            <p:nvPr/>
          </p:nvSpPr>
          <p:spPr bwMode="auto">
            <a:xfrm>
              <a:off x="660" y="201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1:500.000</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39" name="Rectangle 35">
              <a:extLst>
                <a:ext uri="{FF2B5EF4-FFF2-40B4-BE49-F238E27FC236}">
                  <a16:creationId xmlns:a16="http://schemas.microsoft.com/office/drawing/2014/main" id="{E09718C1-D9C7-E1D5-958B-C9690409E45F}"/>
                </a:ext>
              </a:extLst>
            </p:cNvPr>
            <p:cNvSpPr>
              <a:spLocks noChangeArrowheads="1"/>
            </p:cNvSpPr>
            <p:nvPr/>
          </p:nvSpPr>
          <p:spPr bwMode="auto">
            <a:xfrm>
              <a:off x="3972" y="1696"/>
              <a:ext cx="1680"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SB.24</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40" name="Rectangle 36">
              <a:extLst>
                <a:ext uri="{FF2B5EF4-FFF2-40B4-BE49-F238E27FC236}">
                  <a16:creationId xmlns:a16="http://schemas.microsoft.com/office/drawing/2014/main" id="{1CD24B77-870D-5984-D96E-850F79F0A75C}"/>
                </a:ext>
              </a:extLst>
            </p:cNvPr>
            <p:cNvSpPr>
              <a:spLocks noChangeArrowheads="1"/>
            </p:cNvSpPr>
            <p:nvPr/>
          </p:nvSpPr>
          <p:spPr bwMode="auto">
            <a:xfrm>
              <a:off x="2676" y="1696"/>
              <a:ext cx="129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444,48 x 666,72</a:t>
              </a:r>
              <a:endParaRPr kumimoji="0" lang="pt-PT"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41" name="Rectangle 37">
              <a:extLst>
                <a:ext uri="{FF2B5EF4-FFF2-40B4-BE49-F238E27FC236}">
                  <a16:creationId xmlns:a16="http://schemas.microsoft.com/office/drawing/2014/main" id="{10E078F0-058B-B9EA-3A26-6CDDE2EB3DF0}"/>
                </a:ext>
              </a:extLst>
            </p:cNvPr>
            <p:cNvSpPr>
              <a:spLocks noChangeArrowheads="1"/>
            </p:cNvSpPr>
            <p:nvPr/>
          </p:nvSpPr>
          <p:spPr bwMode="auto">
            <a:xfrm>
              <a:off x="1572" y="1696"/>
              <a:ext cx="110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r>
                <a:rPr kumimoji="0" lang="pt-BR" altLang="pt-BR" sz="2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x 6</a:t>
              </a:r>
              <a:r>
                <a:rPr kumimoji="0" lang="pt-BR"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rPr>
                <a:t>o</a:t>
              </a:r>
              <a:endParaRPr kumimoji="0" lang="pt-PT" altLang="pt-BR" sz="2000" b="0" i="0" u="none" strike="noStrike" kern="120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72742" name="Rectangle 38">
              <a:extLst>
                <a:ext uri="{FF2B5EF4-FFF2-40B4-BE49-F238E27FC236}">
                  <a16:creationId xmlns:a16="http://schemas.microsoft.com/office/drawing/2014/main" id="{3AE0C2AD-562F-4F7C-A248-082ED8A4AD32}"/>
                </a:ext>
              </a:extLst>
            </p:cNvPr>
            <p:cNvSpPr>
              <a:spLocks noChangeArrowheads="1"/>
            </p:cNvSpPr>
            <p:nvPr/>
          </p:nvSpPr>
          <p:spPr bwMode="auto">
            <a:xfrm>
              <a:off x="660" y="1696"/>
              <a:ext cx="91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rPr>
                <a:t>1:1000.000</a:t>
              </a:r>
              <a:endParaRPr kumimoji="0" lang="pt-PT" altLang="pt-BR" sz="1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2743" name="Rectangle 39">
              <a:extLst>
                <a:ext uri="{FF2B5EF4-FFF2-40B4-BE49-F238E27FC236}">
                  <a16:creationId xmlns:a16="http://schemas.microsoft.com/office/drawing/2014/main" id="{7336C69A-F7E1-63AA-7185-0B87B3B1F50C}"/>
                </a:ext>
              </a:extLst>
            </p:cNvPr>
            <p:cNvSpPr>
              <a:spLocks noChangeArrowheads="1"/>
            </p:cNvSpPr>
            <p:nvPr/>
          </p:nvSpPr>
          <p:spPr bwMode="auto">
            <a:xfrm>
              <a:off x="3972" y="1025"/>
              <a:ext cx="1680"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Nomenclatura</a:t>
              </a:r>
              <a:endParaRPr kumimoji="0" lang="pt-PT"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2744" name="Rectangle 40">
              <a:extLst>
                <a:ext uri="{FF2B5EF4-FFF2-40B4-BE49-F238E27FC236}">
                  <a16:creationId xmlns:a16="http://schemas.microsoft.com/office/drawing/2014/main" id="{B22F1950-45D8-E10B-A844-B3850692E2F4}"/>
                </a:ext>
              </a:extLst>
            </p:cNvPr>
            <p:cNvSpPr>
              <a:spLocks noChangeArrowheads="1"/>
            </p:cNvSpPr>
            <p:nvPr/>
          </p:nvSpPr>
          <p:spPr bwMode="auto">
            <a:xfrm>
              <a:off x="2676" y="1025"/>
              <a:ext cx="1296"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Medidas das </a:t>
              </a:r>
            </a:p>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folhas terreno (km)</a:t>
              </a:r>
              <a:endParaRPr kumimoji="0" lang="pt-PT"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2745" name="Rectangle 41">
              <a:extLst>
                <a:ext uri="{FF2B5EF4-FFF2-40B4-BE49-F238E27FC236}">
                  <a16:creationId xmlns:a16="http://schemas.microsoft.com/office/drawing/2014/main" id="{35676C32-CE7A-9AC9-6062-AD95F2022836}"/>
                </a:ext>
              </a:extLst>
            </p:cNvPr>
            <p:cNvSpPr>
              <a:spLocks noChangeArrowheads="1"/>
            </p:cNvSpPr>
            <p:nvPr/>
          </p:nvSpPr>
          <p:spPr bwMode="auto">
            <a:xfrm>
              <a:off x="1572" y="1025"/>
              <a:ext cx="1104"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Formato folha terreno</a:t>
              </a:r>
            </a:p>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 (lat-long)</a:t>
              </a:r>
              <a:endParaRPr kumimoji="0" lang="pt-PT"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2746" name="Rectangle 42">
              <a:extLst>
                <a:ext uri="{FF2B5EF4-FFF2-40B4-BE49-F238E27FC236}">
                  <a16:creationId xmlns:a16="http://schemas.microsoft.com/office/drawing/2014/main" id="{C681DFF6-E3A4-FC05-C0D4-F2A362251487}"/>
                </a:ext>
              </a:extLst>
            </p:cNvPr>
            <p:cNvSpPr>
              <a:spLocks noChangeArrowheads="1"/>
            </p:cNvSpPr>
            <p:nvPr/>
          </p:nvSpPr>
          <p:spPr bwMode="auto">
            <a:xfrm>
              <a:off x="660" y="1025"/>
              <a:ext cx="912"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90000"/>
                <a:buFont typeface="Wingdings" panose="05000000000000000000" pitchFamily="2" charset="2"/>
                <a:buBlip>
                  <a:blip r:embed="rId2"/>
                </a:buBlip>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har char="–"/>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har char="–"/>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6D1EC"/>
                </a:buClr>
                <a:buSzPct val="90000"/>
                <a:buFont typeface="Wingdings" panose="05000000000000000000" pitchFamily="2" charset="2"/>
                <a:buNone/>
                <a:tabLst/>
                <a:defRPr/>
              </a:pPr>
              <a:r>
                <a:rPr kumimoji="0" lang="pt-BR"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Escalas</a:t>
              </a:r>
              <a:endParaRPr kumimoji="0" lang="pt-PT" altLang="pt-BR"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72747" name="Line 43">
              <a:extLst>
                <a:ext uri="{FF2B5EF4-FFF2-40B4-BE49-F238E27FC236}">
                  <a16:creationId xmlns:a16="http://schemas.microsoft.com/office/drawing/2014/main" id="{6E60BE76-4B9C-92BA-6A37-58A0544F57F1}"/>
                </a:ext>
              </a:extLst>
            </p:cNvPr>
            <p:cNvSpPr>
              <a:spLocks noChangeShapeType="1"/>
            </p:cNvSpPr>
            <p:nvPr/>
          </p:nvSpPr>
          <p:spPr bwMode="auto">
            <a:xfrm>
              <a:off x="84" y="169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48" name="Line 44">
              <a:extLst>
                <a:ext uri="{FF2B5EF4-FFF2-40B4-BE49-F238E27FC236}">
                  <a16:creationId xmlns:a16="http://schemas.microsoft.com/office/drawing/2014/main" id="{E092AC58-E6BA-D0B0-F55D-1FA469E74EDF}"/>
                </a:ext>
              </a:extLst>
            </p:cNvPr>
            <p:cNvSpPr>
              <a:spLocks noChangeShapeType="1"/>
            </p:cNvSpPr>
            <p:nvPr/>
          </p:nvSpPr>
          <p:spPr bwMode="auto">
            <a:xfrm>
              <a:off x="84" y="201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49" name="Line 45">
              <a:extLst>
                <a:ext uri="{FF2B5EF4-FFF2-40B4-BE49-F238E27FC236}">
                  <a16:creationId xmlns:a16="http://schemas.microsoft.com/office/drawing/2014/main" id="{B146BC42-B002-FC86-9C5A-6B17F4EFB06E}"/>
                </a:ext>
              </a:extLst>
            </p:cNvPr>
            <p:cNvSpPr>
              <a:spLocks noChangeShapeType="1"/>
            </p:cNvSpPr>
            <p:nvPr/>
          </p:nvSpPr>
          <p:spPr bwMode="auto">
            <a:xfrm>
              <a:off x="84" y="233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0" name="Line 46">
              <a:extLst>
                <a:ext uri="{FF2B5EF4-FFF2-40B4-BE49-F238E27FC236}">
                  <a16:creationId xmlns:a16="http://schemas.microsoft.com/office/drawing/2014/main" id="{37E253D9-499E-BCDD-06AD-CAC186D0E55B}"/>
                </a:ext>
              </a:extLst>
            </p:cNvPr>
            <p:cNvSpPr>
              <a:spLocks noChangeShapeType="1"/>
            </p:cNvSpPr>
            <p:nvPr/>
          </p:nvSpPr>
          <p:spPr bwMode="auto">
            <a:xfrm>
              <a:off x="84" y="265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1" name="Line 47">
              <a:extLst>
                <a:ext uri="{FF2B5EF4-FFF2-40B4-BE49-F238E27FC236}">
                  <a16:creationId xmlns:a16="http://schemas.microsoft.com/office/drawing/2014/main" id="{D7687B39-6A0E-FF55-68F7-FC60DA92FA0B}"/>
                </a:ext>
              </a:extLst>
            </p:cNvPr>
            <p:cNvSpPr>
              <a:spLocks noChangeShapeType="1"/>
            </p:cNvSpPr>
            <p:nvPr/>
          </p:nvSpPr>
          <p:spPr bwMode="auto">
            <a:xfrm>
              <a:off x="84" y="297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2" name="Line 48">
              <a:extLst>
                <a:ext uri="{FF2B5EF4-FFF2-40B4-BE49-F238E27FC236}">
                  <a16:creationId xmlns:a16="http://schemas.microsoft.com/office/drawing/2014/main" id="{9B7CCC00-A357-DFE6-EB99-608BAF7177C1}"/>
                </a:ext>
              </a:extLst>
            </p:cNvPr>
            <p:cNvSpPr>
              <a:spLocks noChangeShapeType="1"/>
            </p:cNvSpPr>
            <p:nvPr/>
          </p:nvSpPr>
          <p:spPr bwMode="auto">
            <a:xfrm>
              <a:off x="84" y="329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3" name="Line 49">
              <a:extLst>
                <a:ext uri="{FF2B5EF4-FFF2-40B4-BE49-F238E27FC236}">
                  <a16:creationId xmlns:a16="http://schemas.microsoft.com/office/drawing/2014/main" id="{1E8DAA7B-39D0-3BF3-5CE8-B2FA6AE6D5B9}"/>
                </a:ext>
              </a:extLst>
            </p:cNvPr>
            <p:cNvSpPr>
              <a:spLocks noChangeShapeType="1"/>
            </p:cNvSpPr>
            <p:nvPr/>
          </p:nvSpPr>
          <p:spPr bwMode="auto">
            <a:xfrm>
              <a:off x="84" y="3616"/>
              <a:ext cx="556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4" name="Line 50">
              <a:extLst>
                <a:ext uri="{FF2B5EF4-FFF2-40B4-BE49-F238E27FC236}">
                  <a16:creationId xmlns:a16="http://schemas.microsoft.com/office/drawing/2014/main" id="{4B61B4FF-89D9-14B7-30BB-4A09BE0C33E1}"/>
                </a:ext>
              </a:extLst>
            </p:cNvPr>
            <p:cNvSpPr>
              <a:spLocks noChangeShapeType="1"/>
            </p:cNvSpPr>
            <p:nvPr/>
          </p:nvSpPr>
          <p:spPr bwMode="auto">
            <a:xfrm>
              <a:off x="84" y="1025"/>
              <a:ext cx="5568" cy="0"/>
            </a:xfrm>
            <a:prstGeom prst="line">
              <a:avLst/>
            </a:prstGeom>
            <a:noFill/>
            <a:ln w="38100" cap="sq">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5" name="Line 51">
              <a:extLst>
                <a:ext uri="{FF2B5EF4-FFF2-40B4-BE49-F238E27FC236}">
                  <a16:creationId xmlns:a16="http://schemas.microsoft.com/office/drawing/2014/main" id="{61D191A8-7C4D-A654-6266-03427E633451}"/>
                </a:ext>
              </a:extLst>
            </p:cNvPr>
            <p:cNvSpPr>
              <a:spLocks noChangeShapeType="1"/>
            </p:cNvSpPr>
            <p:nvPr/>
          </p:nvSpPr>
          <p:spPr bwMode="auto">
            <a:xfrm>
              <a:off x="84" y="1025"/>
              <a:ext cx="0" cy="2911"/>
            </a:xfrm>
            <a:prstGeom prst="line">
              <a:avLst/>
            </a:prstGeom>
            <a:noFill/>
            <a:ln w="38100" cap="sq">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6" name="Line 52">
              <a:extLst>
                <a:ext uri="{FF2B5EF4-FFF2-40B4-BE49-F238E27FC236}">
                  <a16:creationId xmlns:a16="http://schemas.microsoft.com/office/drawing/2014/main" id="{F61BFCB5-C19B-8A38-9661-4B2B02870250}"/>
                </a:ext>
              </a:extLst>
            </p:cNvPr>
            <p:cNvSpPr>
              <a:spLocks noChangeShapeType="1"/>
            </p:cNvSpPr>
            <p:nvPr/>
          </p:nvSpPr>
          <p:spPr bwMode="auto">
            <a:xfrm>
              <a:off x="5652" y="1025"/>
              <a:ext cx="0" cy="2911"/>
            </a:xfrm>
            <a:prstGeom prst="line">
              <a:avLst/>
            </a:prstGeom>
            <a:noFill/>
            <a:ln w="38100" cap="sq">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7" name="Line 53">
              <a:extLst>
                <a:ext uri="{FF2B5EF4-FFF2-40B4-BE49-F238E27FC236}">
                  <a16:creationId xmlns:a16="http://schemas.microsoft.com/office/drawing/2014/main" id="{237165CB-8B29-19DF-F9E9-189A2FF4F1D2}"/>
                </a:ext>
              </a:extLst>
            </p:cNvPr>
            <p:cNvSpPr>
              <a:spLocks noChangeShapeType="1"/>
            </p:cNvSpPr>
            <p:nvPr/>
          </p:nvSpPr>
          <p:spPr bwMode="auto">
            <a:xfrm>
              <a:off x="84" y="3936"/>
              <a:ext cx="5568" cy="0"/>
            </a:xfrm>
            <a:prstGeom prst="line">
              <a:avLst/>
            </a:prstGeom>
            <a:noFill/>
            <a:ln w="38100" cap="sq">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8" name="Line 54">
              <a:extLst>
                <a:ext uri="{FF2B5EF4-FFF2-40B4-BE49-F238E27FC236}">
                  <a16:creationId xmlns:a16="http://schemas.microsoft.com/office/drawing/2014/main" id="{192B177A-AF01-11B4-5606-B22CA8D8FE55}"/>
                </a:ext>
              </a:extLst>
            </p:cNvPr>
            <p:cNvSpPr>
              <a:spLocks noChangeShapeType="1"/>
            </p:cNvSpPr>
            <p:nvPr/>
          </p:nvSpPr>
          <p:spPr bwMode="auto">
            <a:xfrm>
              <a:off x="660" y="1025"/>
              <a:ext cx="0" cy="291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59" name="Line 55">
              <a:extLst>
                <a:ext uri="{FF2B5EF4-FFF2-40B4-BE49-F238E27FC236}">
                  <a16:creationId xmlns:a16="http://schemas.microsoft.com/office/drawing/2014/main" id="{5AEA8BA4-2E70-9931-F537-4FA9CDC6EDB7}"/>
                </a:ext>
              </a:extLst>
            </p:cNvPr>
            <p:cNvSpPr>
              <a:spLocks noChangeShapeType="1"/>
            </p:cNvSpPr>
            <p:nvPr/>
          </p:nvSpPr>
          <p:spPr bwMode="auto">
            <a:xfrm>
              <a:off x="1572" y="1025"/>
              <a:ext cx="0" cy="291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60" name="Line 56">
              <a:extLst>
                <a:ext uri="{FF2B5EF4-FFF2-40B4-BE49-F238E27FC236}">
                  <a16:creationId xmlns:a16="http://schemas.microsoft.com/office/drawing/2014/main" id="{46DD5F45-3C1E-EC3A-5336-E8DAA103EEE0}"/>
                </a:ext>
              </a:extLst>
            </p:cNvPr>
            <p:cNvSpPr>
              <a:spLocks noChangeShapeType="1"/>
            </p:cNvSpPr>
            <p:nvPr/>
          </p:nvSpPr>
          <p:spPr bwMode="auto">
            <a:xfrm>
              <a:off x="2676" y="1025"/>
              <a:ext cx="0" cy="291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61" name="Line 57">
              <a:extLst>
                <a:ext uri="{FF2B5EF4-FFF2-40B4-BE49-F238E27FC236}">
                  <a16:creationId xmlns:a16="http://schemas.microsoft.com/office/drawing/2014/main" id="{BF471DED-C828-3D24-243E-D9049229A38F}"/>
                </a:ext>
              </a:extLst>
            </p:cNvPr>
            <p:cNvSpPr>
              <a:spLocks noChangeShapeType="1"/>
            </p:cNvSpPr>
            <p:nvPr/>
          </p:nvSpPr>
          <p:spPr bwMode="auto">
            <a:xfrm>
              <a:off x="3972" y="1025"/>
              <a:ext cx="0" cy="2911"/>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72762" name="Text Box 58">
              <a:extLst>
                <a:ext uri="{FF2B5EF4-FFF2-40B4-BE49-F238E27FC236}">
                  <a16:creationId xmlns:a16="http://schemas.microsoft.com/office/drawing/2014/main" id="{5ED38E15-5EF0-9C7D-01BC-D93AC584D2AE}"/>
                </a:ext>
              </a:extLst>
            </p:cNvPr>
            <p:cNvSpPr txBox="1">
              <a:spLocks noChangeArrowheads="1"/>
            </p:cNvSpPr>
            <p:nvPr/>
          </p:nvSpPr>
          <p:spPr bwMode="auto">
            <a:xfrm>
              <a:off x="156" y="268"/>
              <a:ext cx="544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Resumo da nomenclatura das cartas topográficas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e das medidas no terreno</a:t>
              </a:r>
              <a:endParaRPr kumimoji="0" lang="pt-PT" altLang="pt-BR"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6000" r="-6000"/>
          </a:stretch>
        </a:blipFill>
        <a:effectLst/>
      </p:bgPr>
    </p:bg>
    <p:spTree>
      <p:nvGrpSpPr>
        <p:cNvPr id="1" name=""/>
        <p:cNvGrpSpPr/>
        <p:nvPr/>
      </p:nvGrpSpPr>
      <p:grpSpPr>
        <a:xfrm>
          <a:off x="0" y="0"/>
          <a:ext cx="0" cy="0"/>
          <a:chOff x="0" y="0"/>
          <a:chExt cx="0" cy="0"/>
        </a:xfrm>
      </p:grpSpPr>
      <p:sp>
        <p:nvSpPr>
          <p:cNvPr id="5" name="Espaço Reservado para Número de Slide 4"/>
          <p:cNvSpPr>
            <a:spLocks noGrp="1"/>
          </p:cNvSpPr>
          <p:nvPr>
            <p:ph type="sldNum" sz="quarter" idx="12"/>
          </p:nvPr>
        </p:nvSpPr>
        <p:spPr/>
        <p:txBody>
          <a:bodyPr/>
          <a:lstStyle/>
          <a:p>
            <a:fld id="{2119D8CF-8DEC-4D9F-84EE-ADF04DFF3391}" type="slidenum">
              <a:rPr lang="pt-BR" smtClean="0"/>
              <a:t>46</a:t>
            </a:fld>
            <a:endParaRPr lang="pt-BR"/>
          </a:p>
        </p:txBody>
      </p:sp>
      <p:sp>
        <p:nvSpPr>
          <p:cNvPr id="4" name="AutoShape 2" descr="http://geografiamungia.files.wordpress.com/2010/10/escala-grafica.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CaixaDeTexto 8"/>
          <p:cNvSpPr txBox="1"/>
          <p:nvPr/>
        </p:nvSpPr>
        <p:spPr>
          <a:xfrm>
            <a:off x="467544" y="476673"/>
            <a:ext cx="4104456"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Wingdings" panose="05000000000000000000" pitchFamily="2" charset="2"/>
              <a:buChar char="Ø"/>
            </a:pPr>
            <a:r>
              <a:rPr lang="pt-BR" sz="2400" dirty="0">
                <a:solidFill>
                  <a:schemeClr val="accent2"/>
                </a:solidFill>
              </a:rPr>
              <a:t>Exercício para próxima aula</a:t>
            </a:r>
          </a:p>
          <a:p>
            <a:pPr marL="342900" indent="-342900">
              <a:buFont typeface="Wingdings" panose="05000000000000000000" pitchFamily="2" charset="2"/>
              <a:buChar char="Ø"/>
            </a:pPr>
            <a:endParaRPr lang="pt-BR" sz="2400" dirty="0">
              <a:solidFill>
                <a:schemeClr val="accent2"/>
              </a:solidFill>
            </a:endParaRPr>
          </a:p>
        </p:txBody>
      </p:sp>
      <p:sp>
        <p:nvSpPr>
          <p:cNvPr id="7" name="CaixaDeTexto 6"/>
          <p:cNvSpPr txBox="1"/>
          <p:nvPr/>
        </p:nvSpPr>
        <p:spPr>
          <a:xfrm>
            <a:off x="1979712" y="2564904"/>
            <a:ext cx="529356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sz="8000" b="1" dirty="0"/>
              <a:t>OBRIGADA!</a:t>
            </a:r>
          </a:p>
        </p:txBody>
      </p:sp>
    </p:spTree>
    <p:extLst>
      <p:ext uri="{BB962C8B-B14F-4D97-AF65-F5344CB8AC3E}">
        <p14:creationId xmlns:p14="http://schemas.microsoft.com/office/powerpoint/2010/main" val="19675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3" name="Espaço Reservado para Conteúdo 2"/>
          <p:cNvSpPr>
            <a:spLocks noGrp="1"/>
          </p:cNvSpPr>
          <p:nvPr>
            <p:ph idx="1"/>
          </p:nvPr>
        </p:nvSpPr>
        <p:spPr>
          <a:xfrm>
            <a:off x="529208" y="2147736"/>
            <a:ext cx="8229600" cy="2434973"/>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pt-BR" sz="2400" dirty="0"/>
              <a:t>Segundo CASTROGIOVANNI (2000) a cartografia é o conjunto de estudos e operações lógico-matemáticas, técnicas e artísticas que, a partir de observações diretas e da investigação de documentos e dados, intervém na construção de mapas, cartas, plantas e outras formas de representação, bem como no seu emprego pelo homem. </a:t>
            </a:r>
            <a:endParaRPr lang="pt-BR"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5</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7529500" y="17346"/>
            <a:ext cx="2314600" cy="369332"/>
          </a:xfrm>
          <a:prstGeom prst="rect">
            <a:avLst/>
          </a:prstGeom>
          <a:noFill/>
        </p:spPr>
        <p:txBody>
          <a:bodyPr wrap="square" rtlCol="0">
            <a:spAutoFit/>
          </a:bodyPr>
          <a:lstStyle/>
          <a:p>
            <a:r>
              <a:rPr lang="pt-BR" dirty="0"/>
              <a:t>Conceitos</a:t>
            </a:r>
          </a:p>
        </p:txBody>
      </p:sp>
      <p:pic>
        <p:nvPicPr>
          <p:cNvPr id="7" name="Picture 2" descr="http://compromissocampinas.org.br/wp-content/uploads/2015/03/CARTOGRAFIA-720x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60032" y="4969558"/>
            <a:ext cx="3120281" cy="1386792"/>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1835696" y="5201289"/>
            <a:ext cx="1440160" cy="923330"/>
          </a:xfrm>
          <a:prstGeom prst="rect">
            <a:avLst/>
          </a:prstGeom>
          <a:noFill/>
        </p:spPr>
        <p:txBody>
          <a:bodyPr wrap="square" rtlCol="0">
            <a:spAutoFit/>
          </a:bodyPr>
          <a:lstStyle/>
          <a:p>
            <a:pPr marL="285750" indent="-285750">
              <a:buFont typeface="Arial" panose="020B0604020202020204" pitchFamily="34" charset="0"/>
              <a:buChar char="•"/>
            </a:pPr>
            <a:r>
              <a:rPr lang="pt-BR" dirty="0"/>
              <a:t>Ciência</a:t>
            </a:r>
          </a:p>
          <a:p>
            <a:pPr marL="285750" indent="-285750">
              <a:buFont typeface="Arial" panose="020B0604020202020204" pitchFamily="34" charset="0"/>
              <a:buChar char="•"/>
            </a:pPr>
            <a:r>
              <a:rPr lang="pt-BR" dirty="0"/>
              <a:t>Arte </a:t>
            </a:r>
          </a:p>
          <a:p>
            <a:pPr marL="285750" indent="-285750">
              <a:buFont typeface="Arial" panose="020B0604020202020204" pitchFamily="34" charset="0"/>
              <a:buChar char="•"/>
            </a:pPr>
            <a:r>
              <a:rPr lang="pt-BR" dirty="0"/>
              <a:t>Técnica</a:t>
            </a:r>
          </a:p>
        </p:txBody>
      </p:sp>
    </p:spTree>
    <p:extLst>
      <p:ext uri="{BB962C8B-B14F-4D97-AF65-F5344CB8AC3E}">
        <p14:creationId xmlns:p14="http://schemas.microsoft.com/office/powerpoint/2010/main" val="409459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3" name="Espaço Reservado para Conteúdo 2"/>
          <p:cNvSpPr>
            <a:spLocks noGrp="1"/>
          </p:cNvSpPr>
          <p:nvPr>
            <p:ph idx="1"/>
          </p:nvPr>
        </p:nvSpPr>
        <p:spPr>
          <a:xfrm>
            <a:off x="1794520" y="2765778"/>
            <a:ext cx="5698976" cy="705200"/>
          </a:xfrm>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pt-BR" sz="2400" dirty="0"/>
              <a:t>Resumidamente o que seria CARTOGRAFIA?</a:t>
            </a:r>
            <a:endParaRPr lang="pt-BR" dirty="0"/>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6</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7529500" y="17346"/>
            <a:ext cx="2314600" cy="369332"/>
          </a:xfrm>
          <a:prstGeom prst="rect">
            <a:avLst/>
          </a:prstGeom>
          <a:noFill/>
        </p:spPr>
        <p:txBody>
          <a:bodyPr wrap="square" rtlCol="0">
            <a:spAutoFit/>
          </a:bodyPr>
          <a:lstStyle/>
          <a:p>
            <a:r>
              <a:rPr lang="pt-BR" dirty="0"/>
              <a:t>Conceitos</a:t>
            </a:r>
          </a:p>
        </p:txBody>
      </p:sp>
    </p:spTree>
    <p:extLst>
      <p:ext uri="{BB962C8B-B14F-4D97-AF65-F5344CB8AC3E}">
        <p14:creationId xmlns:p14="http://schemas.microsoft.com/office/powerpoint/2010/main" val="68553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7</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380261"/>
            <a:ext cx="8229600" cy="4525963"/>
          </a:xfrm>
        </p:spPr>
        <p:txBody>
          <a:bodyPr>
            <a:normAutofit/>
          </a:bodyPr>
          <a:lstStyle/>
          <a:p>
            <a:pPr lvl="0" algn="just">
              <a:buFont typeface="Wingdings" panose="05000000000000000000" pitchFamily="2" charset="2"/>
              <a:buChar char="Ø"/>
            </a:pPr>
            <a:r>
              <a:rPr lang="pt-BR" sz="2400" b="1" dirty="0"/>
              <a:t>BREVE HISTÓRIA DA CARTOGRAFIA</a:t>
            </a:r>
          </a:p>
          <a:p>
            <a:pPr algn="just"/>
            <a:r>
              <a:rPr lang="pt-BR" sz="2600" dirty="0"/>
              <a:t>A </a:t>
            </a:r>
            <a:r>
              <a:rPr lang="pt-BR" sz="2400" dirty="0"/>
              <a:t>história da cartografia confunde-se com a própria história da humanidade;</a:t>
            </a:r>
          </a:p>
          <a:p>
            <a:pPr algn="just"/>
            <a:endParaRPr lang="pt-BR" sz="2400" dirty="0"/>
          </a:p>
          <a:p>
            <a:pPr algn="just"/>
            <a:r>
              <a:rPr lang="pt-BR" sz="2400" dirty="0" err="1"/>
              <a:t>Raisz</a:t>
            </a:r>
            <a:r>
              <a:rPr lang="pt-BR" sz="2400" dirty="0"/>
              <a:t> (1969) afirma que a história dos mapas é mais antiga do que a própria História da humanidade, tendo e em vista que a confecção dessas representações antecede a própria invenção da escrita.</a:t>
            </a:r>
          </a:p>
        </p:txBody>
      </p:sp>
    </p:spTree>
    <p:extLst>
      <p:ext uri="{BB962C8B-B14F-4D97-AF65-F5344CB8AC3E}">
        <p14:creationId xmlns:p14="http://schemas.microsoft.com/office/powerpoint/2010/main" val="155953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8</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380261"/>
            <a:ext cx="8229600" cy="4525963"/>
          </a:xfrm>
        </p:spPr>
        <p:txBody>
          <a:bodyPr>
            <a:normAutofit/>
          </a:bodyPr>
          <a:lstStyle/>
          <a:p>
            <a:pPr lvl="0" algn="just">
              <a:buFont typeface="Wingdings" panose="05000000000000000000" pitchFamily="2" charset="2"/>
              <a:buChar char="Ø"/>
            </a:pPr>
            <a:r>
              <a:rPr lang="pt-BR" sz="2400" b="1" dirty="0"/>
              <a:t>BREVE HISTÓRIA DA CARTOGRAFIA </a:t>
            </a:r>
          </a:p>
          <a:p>
            <a:pPr lvl="0" algn="just"/>
            <a:r>
              <a:rPr lang="pt-BR" sz="2400" dirty="0"/>
              <a:t>Desde épocas remotas o homem vem utilizando-se da confecção de mapa  com a finalidades conhecer, administrar e racionalizar o uso do espaço geográfico</a:t>
            </a:r>
            <a:r>
              <a:rPr lang="pt-BR" sz="2800" dirty="0"/>
              <a:t>. </a:t>
            </a:r>
          </a:p>
        </p:txBody>
      </p:sp>
      <p:pic>
        <p:nvPicPr>
          <p:cNvPr id="8" name="Picture 7" descr="fotoprimeiroma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034" y="4991756"/>
            <a:ext cx="2304256" cy="146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4227726" y="4223703"/>
            <a:ext cx="15841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pt-BR" dirty="0"/>
              <a:t>Rudimentares</a:t>
            </a:r>
          </a:p>
        </p:txBody>
      </p:sp>
      <p:pic>
        <p:nvPicPr>
          <p:cNvPr id="4098" name="Picture 2" descr="http://static.hsw.com.br/gif/10-invencoes-chinesa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04" y="3955763"/>
            <a:ext cx="2362626" cy="156524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p:cNvPicPr>
          <p:nvPr/>
        </p:nvPicPr>
        <p:blipFill>
          <a:blip r:embed="rId5"/>
          <a:stretch>
            <a:fillRect/>
          </a:stretch>
        </p:blipFill>
        <p:spPr>
          <a:xfrm>
            <a:off x="6444208" y="3676148"/>
            <a:ext cx="1400175" cy="1847850"/>
          </a:xfrm>
          <a:prstGeom prst="rect">
            <a:avLst/>
          </a:prstGeom>
        </p:spPr>
      </p:pic>
    </p:spTree>
    <p:extLst>
      <p:ext uri="{BB962C8B-B14F-4D97-AF65-F5344CB8AC3E}">
        <p14:creationId xmlns:p14="http://schemas.microsoft.com/office/powerpoint/2010/main" val="34487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131161"/>
            <a:ext cx="8229600" cy="1143000"/>
          </a:xfrm>
        </p:spPr>
        <p:txBody>
          <a:bodyPr>
            <a:normAutofit/>
          </a:bodyPr>
          <a:lstStyle/>
          <a:p>
            <a:r>
              <a:rPr lang="pt-BR" sz="3600" b="1" dirty="0"/>
              <a:t>INTRODUÇÃO A CARTOGRAFIA</a:t>
            </a:r>
            <a:endParaRPr lang="pt-BR" sz="3600" b="1" dirty="0">
              <a:solidFill>
                <a:schemeClr val="bg2">
                  <a:lumMod val="10000"/>
                </a:schemeClr>
              </a:solidFill>
            </a:endParaRP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t>9</a:t>
            </a:fld>
            <a:endParaRPr lang="pt-BR"/>
          </a:p>
        </p:txBody>
      </p:sp>
      <p:cxnSp>
        <p:nvCxnSpPr>
          <p:cNvPr id="6" name="Conector reto 5"/>
          <p:cNvCxnSpPr/>
          <p:nvPr/>
        </p:nvCxnSpPr>
        <p:spPr>
          <a:xfrm>
            <a:off x="323528" y="1124744"/>
            <a:ext cx="864096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CaixaDeTexto 3"/>
          <p:cNvSpPr txBox="1"/>
          <p:nvPr/>
        </p:nvSpPr>
        <p:spPr>
          <a:xfrm>
            <a:off x="5796136" y="17346"/>
            <a:ext cx="3168352" cy="369332"/>
          </a:xfrm>
          <a:prstGeom prst="rect">
            <a:avLst/>
          </a:prstGeom>
          <a:noFill/>
        </p:spPr>
        <p:txBody>
          <a:bodyPr wrap="square" rtlCol="0">
            <a:spAutoFit/>
          </a:bodyPr>
          <a:lstStyle/>
          <a:p>
            <a:pPr lvl="0"/>
            <a:r>
              <a:rPr lang="pt-BR" dirty="0"/>
              <a:t>Breve história da cartografia</a:t>
            </a:r>
          </a:p>
        </p:txBody>
      </p:sp>
      <p:sp>
        <p:nvSpPr>
          <p:cNvPr id="7" name="Espaço Reservado para Conteúdo 6"/>
          <p:cNvSpPr>
            <a:spLocks noGrp="1"/>
          </p:cNvSpPr>
          <p:nvPr>
            <p:ph idx="1"/>
          </p:nvPr>
        </p:nvSpPr>
        <p:spPr>
          <a:xfrm>
            <a:off x="457200" y="1380261"/>
            <a:ext cx="8229600" cy="4525963"/>
          </a:xfrm>
        </p:spPr>
        <p:txBody>
          <a:bodyPr>
            <a:normAutofit/>
          </a:bodyPr>
          <a:lstStyle/>
          <a:p>
            <a:pPr lvl="0" algn="just">
              <a:buFont typeface="Wingdings" panose="05000000000000000000" pitchFamily="2" charset="2"/>
              <a:buChar char="Ø"/>
            </a:pPr>
            <a:r>
              <a:rPr lang="pt-BR" sz="2400" b="1" dirty="0"/>
              <a:t>BREVE HISTÓRIA DA CARTOGRAFIA</a:t>
            </a:r>
          </a:p>
          <a:p>
            <a:pPr algn="just"/>
            <a:r>
              <a:rPr lang="pt-BR" sz="2400" dirty="0" err="1"/>
              <a:t>Raisz</a:t>
            </a:r>
            <a:r>
              <a:rPr lang="pt-BR" sz="2400" dirty="0"/>
              <a:t> (1969)         antiga Babilônia, os índios nativos das Ilhas Marshall, os esquimós, os astecas, os chineses e outros.</a:t>
            </a:r>
          </a:p>
          <a:p>
            <a:pPr algn="just"/>
            <a:endParaRPr lang="pt-BR" sz="2400" dirty="0"/>
          </a:p>
          <a:p>
            <a:pPr algn="just"/>
            <a:r>
              <a:rPr lang="pt-BR" sz="2400" dirty="0"/>
              <a:t>O mapa mais antigo que se tem notícia é o de Ga-</a:t>
            </a:r>
            <a:r>
              <a:rPr lang="pt-BR" sz="2400" dirty="0" err="1"/>
              <a:t>Sur</a:t>
            </a:r>
            <a:r>
              <a:rPr lang="pt-BR" sz="2400" dirty="0"/>
              <a:t>, feito na Babilônia </a:t>
            </a:r>
            <a:endParaRPr lang="pt-BR" sz="2400" b="1" dirty="0"/>
          </a:p>
        </p:txBody>
      </p:sp>
      <p:sp>
        <p:nvSpPr>
          <p:cNvPr id="8" name="Seta para a direita 7"/>
          <p:cNvSpPr/>
          <p:nvPr/>
        </p:nvSpPr>
        <p:spPr>
          <a:xfrm>
            <a:off x="2627784" y="1988840"/>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descr="http://4.bp.blogspot.com/-zT-_lmEV8bo/TdxYhc_b_HI/AAAAAAAAABo/PYSoYJBBB30/s1600/2.png"/>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678486"/>
            <a:ext cx="2424787" cy="2677864"/>
          </a:xfrm>
          <a:prstGeom prst="rect">
            <a:avLst/>
          </a:prstGeom>
          <a:noFill/>
          <a:ln>
            <a:noFill/>
          </a:ln>
        </p:spPr>
      </p:pic>
      <p:sp>
        <p:nvSpPr>
          <p:cNvPr id="10" name="CaixaDeTexto 9"/>
          <p:cNvSpPr txBox="1"/>
          <p:nvPr/>
        </p:nvSpPr>
        <p:spPr>
          <a:xfrm>
            <a:off x="4572000" y="6338245"/>
            <a:ext cx="3898776" cy="369332"/>
          </a:xfrm>
          <a:prstGeom prst="rect">
            <a:avLst/>
          </a:prstGeom>
          <a:noFill/>
        </p:spPr>
        <p:txBody>
          <a:bodyPr wrap="square" rtlCol="0">
            <a:spAutoFit/>
          </a:bodyPr>
          <a:lstStyle/>
          <a:p>
            <a:r>
              <a:rPr lang="pt-BR" b="1" dirty="0"/>
              <a:t>Figura </a:t>
            </a:r>
            <a:r>
              <a:rPr lang="pt-BR" dirty="0"/>
              <a:t>1. Placa de barro de Ga-</a:t>
            </a:r>
            <a:r>
              <a:rPr lang="pt-BR" dirty="0" err="1"/>
              <a:t>Sur</a:t>
            </a:r>
            <a:r>
              <a:rPr lang="pt-BR" dirty="0"/>
              <a:t>.</a:t>
            </a:r>
          </a:p>
        </p:txBody>
      </p:sp>
      <p:sp>
        <p:nvSpPr>
          <p:cNvPr id="11" name="CaixaDeTexto 10"/>
          <p:cNvSpPr txBox="1"/>
          <p:nvPr/>
        </p:nvSpPr>
        <p:spPr>
          <a:xfrm>
            <a:off x="1439652" y="4694252"/>
            <a:ext cx="273630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pt-BR" dirty="0"/>
              <a:t>tablete de argila cozida</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2400 a 2200 </a:t>
            </a:r>
            <a:r>
              <a:rPr lang="pt-BR" dirty="0" err="1"/>
              <a:t>a.C</a:t>
            </a:r>
            <a:endParaRPr lang="pt-BR" dirty="0"/>
          </a:p>
        </p:txBody>
      </p:sp>
    </p:spTree>
    <p:extLst>
      <p:ext uri="{BB962C8B-B14F-4D97-AF65-F5344CB8AC3E}">
        <p14:creationId xmlns:p14="http://schemas.microsoft.com/office/powerpoint/2010/main" val="3859890833"/>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eixe">
  <a:themeElements>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eix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23539</TotalTime>
  <Words>3054</Words>
  <Application>Microsoft Office PowerPoint</Application>
  <PresentationFormat>Apresentação na tela (4:3)</PresentationFormat>
  <Paragraphs>520</Paragraphs>
  <Slides>46</Slides>
  <Notes>41</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46</vt:i4>
      </vt:variant>
    </vt:vector>
  </HeadingPairs>
  <TitlesOfParts>
    <vt:vector size="53" baseType="lpstr">
      <vt:lpstr>Arial</vt:lpstr>
      <vt:lpstr>Calibri</vt:lpstr>
      <vt:lpstr>Tahoma</vt:lpstr>
      <vt:lpstr>Times New Roman</vt:lpstr>
      <vt:lpstr>Wingdings</vt:lpstr>
      <vt:lpstr>Tema do Office</vt:lpstr>
      <vt:lpstr>Feixe</vt:lpstr>
      <vt:lpstr>  UNIVERSIDADE FEDERAL DO ESPÍRITO SANTO - UFES CENTRO DE CIÊNCIAS AGRÁRIAS E ENGENHARIAS - CCAE DISCIPLINA GEOMÁTICA II- ENG 05272  </vt:lpstr>
      <vt:lpstr>Roteiro Aula 01</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Apresentação do PowerPoint</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INTRODUÇÃO A CARTOGRAFIA</vt:lpstr>
      <vt:lpstr>DIVISÃO DA CARTOGRAFIA, COMUNICAÇÃO CARTOGRÁFICA E INFORMAÇÃO GEOGRÁFICA E CARTOGRÁFICA</vt:lpstr>
      <vt:lpstr>DIVISÃO DA CARTOGRAFIA</vt:lpstr>
      <vt:lpstr>COMUNICAÇÃO CARTOGRÁFICA</vt:lpstr>
      <vt:lpstr>COMUNICAÇÃO CARTOGRÁFICA</vt:lpstr>
      <vt:lpstr>COMUNICAÇÃO CARTOGRÁFICA</vt:lpstr>
      <vt:lpstr>Informação geográfica e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Escalas e séries cartográfica</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KEYSE</dc:creator>
  <cp:lastModifiedBy>Alexandre Rosa dos Santos</cp:lastModifiedBy>
  <cp:revision>398</cp:revision>
  <dcterms:created xsi:type="dcterms:W3CDTF">2014-03-31T12:05:34Z</dcterms:created>
  <dcterms:modified xsi:type="dcterms:W3CDTF">2023-03-20T14:10:14Z</dcterms:modified>
</cp:coreProperties>
</file>