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9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10" r:id="rId5"/>
    <p:sldId id="275" r:id="rId6"/>
    <p:sldId id="355" r:id="rId7"/>
    <p:sldId id="356" r:id="rId8"/>
    <p:sldId id="311" r:id="rId9"/>
    <p:sldId id="312" r:id="rId10"/>
    <p:sldId id="313" r:id="rId11"/>
    <p:sldId id="314" r:id="rId12"/>
    <p:sldId id="316" r:id="rId13"/>
    <p:sldId id="317" r:id="rId14"/>
    <p:sldId id="325" r:id="rId15"/>
    <p:sldId id="326" r:id="rId16"/>
    <p:sldId id="327" r:id="rId17"/>
    <p:sldId id="328" r:id="rId18"/>
    <p:sldId id="329" r:id="rId19"/>
    <p:sldId id="330" r:id="rId20"/>
    <p:sldId id="354" r:id="rId21"/>
    <p:sldId id="331" r:id="rId22"/>
    <p:sldId id="332" r:id="rId23"/>
    <p:sldId id="333" r:id="rId24"/>
    <p:sldId id="334" r:id="rId25"/>
    <p:sldId id="336" r:id="rId26"/>
    <p:sldId id="348" r:id="rId27"/>
    <p:sldId id="349" r:id="rId28"/>
    <p:sldId id="350" r:id="rId29"/>
    <p:sldId id="351" r:id="rId30"/>
    <p:sldId id="352" r:id="rId31"/>
    <p:sldId id="357" r:id="rId32"/>
    <p:sldId id="353" r:id="rId33"/>
    <p:sldId id="358" r:id="rId34"/>
    <p:sldId id="359" r:id="rId35"/>
    <p:sldId id="360" r:id="rId36"/>
    <p:sldId id="361" r:id="rId37"/>
    <p:sldId id="343" r:id="rId38"/>
    <p:sldId id="34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D6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 varScale="1">
        <p:scale>
          <a:sx n="105" d="100"/>
          <a:sy n="105" d="100"/>
        </p:scale>
        <p:origin x="1776" y="11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1A35BBC2-9613-4EB2-A0A3-E049F48BFBA2}"/>
    <pc:docChg chg="delSld">
      <pc:chgData name="Alexandre Rosa dos Santos" userId="e905766dae65b9e1" providerId="LiveId" clId="{1A35BBC2-9613-4EB2-A0A3-E049F48BFBA2}" dt="2023-09-03T16:28:51.702" v="0" actId="2696"/>
      <pc:docMkLst>
        <pc:docMk/>
      </pc:docMkLst>
      <pc:sldChg chg="del">
        <pc:chgData name="Alexandre Rosa dos Santos" userId="e905766dae65b9e1" providerId="LiveId" clId="{1A35BBC2-9613-4EB2-A0A3-E049F48BFBA2}" dt="2023-09-03T16:28:51.702" v="0" actId="2696"/>
        <pc:sldMkLst>
          <pc:docMk/>
          <pc:sldMk cId="703527665" sldId="3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3CEAAF3-9831-450B-8D59-2C09DB96C8FC}" type="datetimeFigureOut">
              <a:rPr lang="pt-BR"/>
              <a:pPr/>
              <a:t>03/09/2023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6834459-7356-44BF-850D-8B30C4FB3B6B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D50CD79-FC16-4410-AB61-17F26E6D3BC8}" type="datetimeFigureOut">
              <a:rPr lang="pt-BR"/>
              <a:pPr/>
              <a:t>03/09/2023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A3C37BE-C303-496D-B5CD-85F2937540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651E-B685-428F-9EDC-DD9A44FF6BF7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3491005" y="1600201"/>
            <a:ext cx="4823184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2547747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FC22-5837-4204-97F6-C9541932BDC9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652-CAE1-4766-B4A9-E10B49F56479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828676" y="365125"/>
            <a:ext cx="6074172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1763-392A-4B36-B607-D4A474EC2768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Conector de Linha Ret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Linha Ret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074C-2C4F-4B23-9677-E44DE9262E0E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Conector de Linha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Linha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de Linha Ret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Linha Ret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de Linha Ret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Linha Ret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4" y="2971806"/>
            <a:ext cx="7553325" cy="1684150"/>
          </a:xfrm>
        </p:spPr>
        <p:txBody>
          <a:bodyPr anchor="ctr">
            <a:normAutofit/>
          </a:bodyPr>
          <a:lstStyle>
            <a:lvl1pPr latinLnBrk="0">
              <a:defRPr lang="pt-BR"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4" y="4655956"/>
            <a:ext cx="7553325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6BB-13AE-4286-9FE4-D1F7163A40BB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828675" y="1600202"/>
            <a:ext cx="3686175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4629151" y="1600202"/>
            <a:ext cx="3686175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4E76-7A63-4496-A59E-81B19E0F33E1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6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828676" y="2424112"/>
            <a:ext cx="3689604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EEE5-3216-4111-81C3-853FC592D842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7402-56BC-4644-8379-002124DD5D10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980-1819-4207-84B7-0715053BBEFB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4231387" y="1600201"/>
            <a:ext cx="4083939" cy="4572001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3288411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90E3-C195-40DB-9F9C-F00D40CCDF89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1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828675" y="6356354"/>
            <a:ext cx="137217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903BEAF-A82D-4F2D-91E8-B7F401C82A36}" type="datetime1">
              <a:rPr lang="pt-BR" smtClean="0"/>
              <a:pPr/>
              <a:t>03/09/2023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7" cy="84403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7898" y="1914561"/>
            <a:ext cx="7508998" cy="32918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/>
              <a:t>FUNDAMENTOS TEÓRICOS DE GEOTECNOLOGIAS</a:t>
            </a:r>
          </a:p>
          <a:p>
            <a:pPr algn="ctr"/>
            <a:r>
              <a:rPr lang="pt-BR" sz="3500" b="1" dirty="0"/>
              <a:t>MÓDULO I - ELEMENTOS DE CARTOGRAFIA</a:t>
            </a:r>
          </a:p>
          <a:p>
            <a:pPr algn="ctr"/>
            <a:r>
              <a:rPr lang="pt-BR" sz="3500" b="1" dirty="0"/>
              <a:t>AULA 02- Sistemas de Referências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5777015"/>
            <a:ext cx="91440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900" dirty="0"/>
              <a:t>Discentes:  </a:t>
            </a:r>
            <a:r>
              <a:rPr lang="pt-BR" sz="1900" dirty="0" err="1"/>
              <a:t>Ma</a:t>
            </a:r>
            <a:r>
              <a:rPr lang="pt-BR" sz="1900" dirty="0"/>
              <a:t>. </a:t>
            </a:r>
            <a:r>
              <a:rPr lang="pt-BR" sz="1900" dirty="0" err="1"/>
              <a:t>Kaíse</a:t>
            </a:r>
            <a:r>
              <a:rPr lang="pt-BR" sz="1900" dirty="0"/>
              <a:t> Barbosa de Souza</a:t>
            </a:r>
          </a:p>
          <a:p>
            <a:pPr algn="r"/>
            <a:r>
              <a:rPr lang="pt-BR" sz="1900" dirty="0" err="1"/>
              <a:t>Ma</a:t>
            </a:r>
            <a:r>
              <a:rPr lang="pt-BR" sz="1900" dirty="0"/>
              <a:t>. Rosane Gomes da Silva</a:t>
            </a:r>
          </a:p>
          <a:p>
            <a:pPr algn="r"/>
            <a:r>
              <a:rPr lang="pt-BR" sz="1900" dirty="0"/>
              <a:t>Orientador:  Dr.  Alexandre Rosa dos Santos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96538" y="17581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ESPÍRITO SANTO - UFES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CENTRO DE CIÊNCIAS AGRÁRIAS E ENGENHARIAS - CCAE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DISCIPLINA GEOMÁTICA II- ENG 05272	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8" y="166321"/>
            <a:ext cx="1097280" cy="9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1725730"/>
            <a:ext cx="6400800" cy="391312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692322" y="5964072"/>
            <a:ext cx="486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Geóide</a:t>
            </a:r>
            <a:r>
              <a:rPr lang="pt-BR" dirty="0"/>
              <a:t>: Anomalias gravimétricas, em metros</a:t>
            </a:r>
          </a:p>
        </p:txBody>
      </p:sp>
    </p:spTree>
    <p:extLst>
      <p:ext uri="{BB962C8B-B14F-4D97-AF65-F5344CB8AC3E}">
        <p14:creationId xmlns:p14="http://schemas.microsoft.com/office/powerpoint/2010/main" val="23711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+mn-lt"/>
              </a:rPr>
              <a:t>Geóide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1815152"/>
            <a:ext cx="7507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Geóide</a:t>
            </a:r>
            <a:r>
              <a:rPr lang="pt-BR" dirty="0"/>
              <a:t>: Superfície do nível médio dos mares supostamente prolongada sob os continentes.</a:t>
            </a:r>
          </a:p>
          <a:p>
            <a:endParaRPr lang="pt-BR" dirty="0"/>
          </a:p>
          <a:p>
            <a:pPr algn="just"/>
            <a:r>
              <a:rPr lang="pt-BR" dirty="0"/>
              <a:t>Definido pela superfície física ao longo do qual o potencial gravitacional é constante e a direção da gravidade é perpendicular (superfície equipotencial).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9" y="3995542"/>
            <a:ext cx="5486400" cy="27455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17" y="3995542"/>
            <a:ext cx="3657600" cy="848139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 flipV="1">
            <a:off x="6633114" y="4690901"/>
            <a:ext cx="286603" cy="677401"/>
          </a:xfrm>
          <a:prstGeom prst="straightConnector1">
            <a:avLst/>
          </a:prstGeom>
          <a:ln>
            <a:solidFill>
              <a:srgbClr val="7D6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7767849" y="4817566"/>
            <a:ext cx="477671" cy="42407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496333" y="5368302"/>
            <a:ext cx="1091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7D6A4F"/>
                </a:solidFill>
              </a:rPr>
              <a:t>superfície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767849" y="5243703"/>
            <a:ext cx="1091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rgbClr val="000099"/>
                </a:solidFill>
              </a:rPr>
              <a:t>geóide</a:t>
            </a:r>
            <a:endParaRPr lang="pt-BR" sz="1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+mn-lt"/>
              </a:rPr>
              <a:t>Geóide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55343" y="1487606"/>
            <a:ext cx="746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Todo ponto do </a:t>
            </a:r>
            <a:r>
              <a:rPr lang="pt-BR" dirty="0" err="1"/>
              <a:t>geóide</a:t>
            </a:r>
            <a:r>
              <a:rPr lang="pt-BR" dirty="0"/>
              <a:t> é perpendicular à vertical do </a:t>
            </a:r>
            <a:r>
              <a:rPr lang="pt-BR" dirty="0">
                <a:solidFill>
                  <a:srgbClr val="FF0000"/>
                </a:solidFill>
              </a:rPr>
              <a:t>lugar</a:t>
            </a:r>
            <a:r>
              <a:rPr lang="pt-BR" dirty="0"/>
              <a:t>, tornando-se, assim, o ponto de partida natural para determinação de altitudes medidas </a:t>
            </a:r>
            <a:r>
              <a:rPr lang="pt-BR" dirty="0">
                <a:solidFill>
                  <a:srgbClr val="FF0000"/>
                </a:solidFill>
              </a:rPr>
              <a:t>ao longo dessa vertical</a:t>
            </a:r>
            <a:r>
              <a:rPr lang="pt-BR" dirty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55343" y="2887932"/>
            <a:ext cx="74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Geóide</a:t>
            </a:r>
            <a:r>
              <a:rPr lang="pt-BR" dirty="0"/>
              <a:t>: Referência de medição de altitudes, definindo a origem das altitudes de uma grande massa terrestre, chamada </a:t>
            </a:r>
            <a:r>
              <a:rPr lang="pt-BR" b="1" dirty="0">
                <a:solidFill>
                  <a:srgbClr val="FF0000"/>
                </a:solidFill>
              </a:rPr>
              <a:t>DATUM VERTICAL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688378" y="2410936"/>
            <a:ext cx="374941" cy="4769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o explicativo retangular 6"/>
          <p:cNvSpPr/>
          <p:nvPr/>
        </p:nvSpPr>
        <p:spPr>
          <a:xfrm>
            <a:off x="1719617" y="3594420"/>
            <a:ext cx="1542198" cy="977580"/>
          </a:xfrm>
          <a:prstGeom prst="wedgeRectCallout">
            <a:avLst>
              <a:gd name="adj1" fmla="val -68594"/>
              <a:gd name="adj2" fmla="val -555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dirty="0"/>
              <a:t>Altitude </a:t>
            </a:r>
            <a:r>
              <a:rPr lang="pt-BR" sz="1500" dirty="0" err="1"/>
              <a:t>ortométrica</a:t>
            </a:r>
            <a:r>
              <a:rPr lang="pt-BR" sz="1500" dirty="0"/>
              <a:t> ou </a:t>
            </a:r>
            <a:r>
              <a:rPr lang="pt-BR" sz="1500" dirty="0" err="1"/>
              <a:t>geoidal</a:t>
            </a:r>
            <a:r>
              <a:rPr lang="pt-BR" sz="1500" dirty="0"/>
              <a:t> (H)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28877"/>
          <a:stretch/>
        </p:blipFill>
        <p:spPr>
          <a:xfrm>
            <a:off x="3345924" y="4083210"/>
            <a:ext cx="5486400" cy="22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+mn-lt"/>
              </a:rPr>
              <a:t>Geóide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68070"/>
            <a:ext cx="775493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8866" y="4408227"/>
            <a:ext cx="779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datum</a:t>
            </a:r>
            <a:r>
              <a:rPr lang="pt-BR" dirty="0"/>
              <a:t> oficial do Brasil é definido pelo mareógrafo de Imbituba, em Santa Catarina. O </a:t>
            </a:r>
            <a:r>
              <a:rPr lang="pt-BR" dirty="0" err="1"/>
              <a:t>datum</a:t>
            </a:r>
            <a:r>
              <a:rPr lang="pt-BR" dirty="0"/>
              <a:t> Imbituba é, portanto, o </a:t>
            </a:r>
            <a:r>
              <a:rPr lang="pt-BR" b="1" dirty="0">
                <a:solidFill>
                  <a:srgbClr val="FF0000"/>
                </a:solidFill>
              </a:rPr>
              <a:t>REFERENCIAL ALTIMÉTRICO</a:t>
            </a:r>
            <a:r>
              <a:rPr lang="pt-BR" dirty="0"/>
              <a:t> ou </a:t>
            </a:r>
            <a:r>
              <a:rPr lang="pt-BR" b="1" dirty="0">
                <a:solidFill>
                  <a:srgbClr val="FF0000"/>
                </a:solidFill>
              </a:rPr>
              <a:t>DATUM VERTICAL OFICIAL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3794" r="-9" b="3718"/>
          <a:stretch/>
        </p:blipFill>
        <p:spPr>
          <a:xfrm>
            <a:off x="1514901" y="1446663"/>
            <a:ext cx="6400800" cy="44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Geoide X Elipsoide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6162" y="1733266"/>
            <a:ext cx="757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geoide é uma superfície indefinida matematicamente, porém, para um mapeamento preciso em grandes áreas (</a:t>
            </a:r>
            <a:r>
              <a:rPr lang="pt-BR" dirty="0">
                <a:solidFill>
                  <a:srgbClr val="FF0000"/>
                </a:solidFill>
              </a:rPr>
              <a:t>mapeamento geodésico</a:t>
            </a:r>
            <a:r>
              <a:rPr lang="pt-BR" dirty="0"/>
              <a:t>), é necessário considerar uma figura regular geométrica, matematicamente definida.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46162" y="3425588"/>
            <a:ext cx="754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Elipsoide de revolução: Figura geométrica que mais se aproxima do geoide, gerada por uma  elipse </a:t>
            </a:r>
            <a:r>
              <a:rPr lang="pt-BR" dirty="0" err="1"/>
              <a:t>rotacionada</a:t>
            </a:r>
            <a:r>
              <a:rPr lang="pt-BR" dirty="0"/>
              <a:t> em torno do seu </a:t>
            </a:r>
            <a:r>
              <a:rPr lang="pt-BR" dirty="0">
                <a:solidFill>
                  <a:srgbClr val="FF0000"/>
                </a:solidFill>
              </a:rPr>
              <a:t>eixo menor.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91" y="4348918"/>
            <a:ext cx="2581635" cy="1800476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5459104" y="4104245"/>
            <a:ext cx="2692309" cy="1614167"/>
          </a:xfrm>
          <a:prstGeom prst="wedgeRectCallout">
            <a:avLst>
              <a:gd name="adj1" fmla="val -74930"/>
              <a:gd name="adj2" fmla="val 38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razão que exprime o achatamento é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86" y="4887206"/>
            <a:ext cx="1123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 explicativo retangular 11"/>
          <p:cNvSpPr/>
          <p:nvPr/>
        </p:nvSpPr>
        <p:spPr>
          <a:xfrm>
            <a:off x="313899" y="4790364"/>
            <a:ext cx="1746913" cy="1187355"/>
          </a:xfrm>
          <a:prstGeom prst="wedgeRectCallout">
            <a:avLst>
              <a:gd name="adj1" fmla="val 70234"/>
              <a:gd name="adj2" fmla="val 210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Para a Terra esse valor está em torno de 1/300</a:t>
            </a:r>
          </a:p>
        </p:txBody>
      </p:sp>
    </p:spTree>
    <p:extLst>
      <p:ext uri="{BB962C8B-B14F-4D97-AF65-F5344CB8AC3E}">
        <p14:creationId xmlns:p14="http://schemas.microsoft.com/office/powerpoint/2010/main" val="691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Elipsoide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5752" y="1491985"/>
            <a:ext cx="752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altitude em relação à superfície do </a:t>
            </a:r>
            <a:r>
              <a:rPr lang="pt-BR" dirty="0" err="1"/>
              <a:t>elipsóide</a:t>
            </a:r>
            <a:r>
              <a:rPr lang="pt-BR" dirty="0"/>
              <a:t> denomina-se </a:t>
            </a:r>
            <a:r>
              <a:rPr lang="pt-BR" dirty="0">
                <a:solidFill>
                  <a:srgbClr val="FF0000"/>
                </a:solidFill>
              </a:rPr>
              <a:t>ALTITUDE ELIPSÓIDICA OU ELIPSOIDAL (h).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5751" y="2435955"/>
            <a:ext cx="752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desnível </a:t>
            </a:r>
            <a:r>
              <a:rPr lang="pt-BR" dirty="0" err="1">
                <a:solidFill>
                  <a:srgbClr val="FF0000"/>
                </a:solidFill>
              </a:rPr>
              <a:t>geoidal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pode ser definido pela diferença entre a altitude </a:t>
            </a:r>
            <a:r>
              <a:rPr lang="pt-BR" dirty="0" err="1">
                <a:solidFill>
                  <a:srgbClr val="FF0000"/>
                </a:solidFill>
              </a:rPr>
              <a:t>elipsoidica</a:t>
            </a:r>
            <a:r>
              <a:rPr lang="pt-BR" dirty="0">
                <a:solidFill>
                  <a:srgbClr val="FF0000"/>
                </a:solidFill>
              </a:rPr>
              <a:t> e a </a:t>
            </a:r>
            <a:r>
              <a:rPr lang="pt-BR" dirty="0" err="1">
                <a:solidFill>
                  <a:srgbClr val="FF0000"/>
                </a:solidFill>
              </a:rPr>
              <a:t>geoidal</a:t>
            </a:r>
            <a:r>
              <a:rPr lang="pt-BR" dirty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28877"/>
          <a:stretch/>
        </p:blipFill>
        <p:spPr>
          <a:xfrm>
            <a:off x="862031" y="3359879"/>
            <a:ext cx="5486400" cy="22279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19163" y="3627679"/>
            <a:ext cx="2006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N= h - H</a:t>
            </a:r>
          </a:p>
        </p:txBody>
      </p:sp>
    </p:spTree>
    <p:extLst>
      <p:ext uri="{BB962C8B-B14F-4D97-AF65-F5344CB8AC3E}">
        <p14:creationId xmlns:p14="http://schemas.microsoft.com/office/powerpoint/2010/main" val="691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Elipsoide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9" y="3666058"/>
            <a:ext cx="7011379" cy="2715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05217" y="3823231"/>
            <a:ext cx="7711729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Importante lembrar: Medições de altimetria feitas com aparelhos que têm como suporte mensuração de superfícies elipsoidais (Superfícies matematicamente definidas), são altitudes elipsoidais e não </a:t>
            </a:r>
            <a:r>
              <a:rPr lang="pt-BR" dirty="0" err="1"/>
              <a:t>geoidais</a:t>
            </a:r>
            <a:r>
              <a:rPr lang="pt-BR" dirty="0"/>
              <a:t>. Por ex.: GPS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1667" y="1487606"/>
            <a:ext cx="752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DATUM PLANIMÉTRICO OU HORIZONTAL: </a:t>
            </a:r>
            <a:r>
              <a:rPr lang="pt-BR" dirty="0"/>
              <a:t>Ponto de referência geodésico inicial, sendo o ponto de referência para os levantamentos cartográficos sobre uma determinada área.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1667" y="2410936"/>
            <a:ext cx="752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É obtido a partir da máxima coincidência entre a superfície, geoide e </a:t>
            </a:r>
            <a:r>
              <a:rPr lang="pt-BR" dirty="0" err="1"/>
              <a:t>elipsóide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Elipsoide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1667" y="1487606"/>
            <a:ext cx="752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DATUM PLANIMÉTRICO OU HORIZONTAL: </a:t>
            </a:r>
            <a:r>
              <a:rPr lang="pt-BR" dirty="0"/>
              <a:t>Ponto de referência geodésico inicial, sendo o ponto de referência para os levantamentos cartográficos sobre uma determinada área.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1667" y="2410936"/>
            <a:ext cx="752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É obtido a partir da máxima coincidência entre a superfície, geoide e </a:t>
            </a:r>
            <a:r>
              <a:rPr lang="pt-BR" dirty="0" err="1"/>
              <a:t>elipsóide</a:t>
            </a:r>
            <a:r>
              <a:rPr lang="pt-BR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2986462"/>
            <a:ext cx="5486400" cy="3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213446" y="3848099"/>
            <a:ext cx="3780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Topocêntrico</a:t>
            </a:r>
            <a:r>
              <a:rPr lang="pt-BR" dirty="0"/>
              <a:t>: vértice na superfície terrestre que serve para a amarração do elipsoide ao geoide 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Geocêntrico</a:t>
            </a:r>
            <a:r>
              <a:rPr lang="pt-BR" dirty="0"/>
              <a:t>: amarrado ao centro de massa da terra (recomendado pela UGGI)</a:t>
            </a:r>
          </a:p>
        </p:txBody>
      </p:sp>
    </p:spTree>
    <p:extLst>
      <p:ext uri="{BB962C8B-B14F-4D97-AF65-F5344CB8AC3E}">
        <p14:creationId xmlns:p14="http://schemas.microsoft.com/office/powerpoint/2010/main" val="30851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  <a:latin typeface="+mn-lt"/>
              </a:rPr>
              <a:t>Sistemas de referências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6162" y="1624083"/>
            <a:ext cx="7561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Utilizados para caracterizar a posição dos objetos segundo suas coordenadas.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coordenadas obtidas pelos sistemas de referência terrestre podem ser apresentadas sob diversas formas: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Coordenadas geodésicas: Apresentadas em uma superfície esférica ou </a:t>
            </a:r>
            <a:r>
              <a:rPr lang="pt-BR" dirty="0" err="1"/>
              <a:t>elipsoidica</a:t>
            </a:r>
            <a:r>
              <a:rPr lang="pt-BR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Outras: Recebem a denominação de acordo com a projeção cartográfica associada. São apresentadas em uma superfície plana. Por exemplo: coordenadas UTM.</a:t>
            </a:r>
          </a:p>
        </p:txBody>
      </p:sp>
    </p:spTree>
    <p:extLst>
      <p:ext uri="{BB962C8B-B14F-4D97-AF65-F5344CB8AC3E}">
        <p14:creationId xmlns:p14="http://schemas.microsoft.com/office/powerpoint/2010/main" val="4047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coordenadas planas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23333" y="1447800"/>
            <a:ext cx="7498080" cy="48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200" dirty="0">
                <a:cs typeface="Times New Roman" pitchFamily="18" charset="0"/>
              </a:rPr>
              <a:t>Representação de uma superfície esférica em uma superfície plana;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cs typeface="Times New Roman" pitchFamily="18" charset="0"/>
              </a:rPr>
              <a:t>Permite que os objetos da Terra sejam localizados o mais corretamente possível nos mapas planos;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cs typeface="Times New Roman" pitchFamily="18" charset="0"/>
              </a:rPr>
              <a:t>Uso do plano cartesiano</a:t>
            </a:r>
          </a:p>
        </p:txBody>
      </p:sp>
      <p:pic>
        <p:nvPicPr>
          <p:cNvPr id="6" name="Picture 2" descr="http://www.pensevestibular.com.br/wp-content/uploads/2010/06/01o_plano_cartesiano_im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419" y="1380699"/>
            <a:ext cx="5643602" cy="472511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7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CONTEÚDO DA AULA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85400" y="2879697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Sistemas de coordenadas</a:t>
            </a:r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85400" y="3689460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Sistema de referência geodésicos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85400" y="4419610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Sistema de referência geodésicos adotados no Brasil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85400" y="5224824"/>
            <a:ext cx="7086600" cy="75062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A escolha de uma superfície adequada de referência para o mapeamento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85400" y="2154078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A forma real da Terra e sua representação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85400" y="1387533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Sistemas de referência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 animBg="1"/>
      <p:bldP spid="15" grpId="0" animBg="1"/>
      <p:bldP spid="16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 de coordenadas polares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86780" y="1528548"/>
            <a:ext cx="72996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Utiliza o par (r,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200" dirty="0"/>
              <a:t>) ao invés de (</a:t>
            </a:r>
            <a:r>
              <a:rPr lang="pt-BR" sz="2200" dirty="0" err="1"/>
              <a:t>x,y</a:t>
            </a:r>
            <a:r>
              <a:rPr lang="pt-BR" sz="2200" dirty="0"/>
              <a:t>);</a:t>
            </a:r>
          </a:p>
          <a:p>
            <a:pPr algn="just"/>
            <a:r>
              <a:rPr lang="pt-BR" sz="2200" dirty="0"/>
              <a:t>Os pares de coordenadas são convertidos de um sistema para o outro pelas equações:</a:t>
            </a:r>
          </a:p>
          <a:p>
            <a:pPr algn="just"/>
            <a:r>
              <a:rPr lang="pt-BR" sz="2200" dirty="0"/>
              <a:t>X= r*</a:t>
            </a:r>
            <a:r>
              <a:rPr lang="pt-BR" sz="2200" dirty="0" err="1"/>
              <a:t>sen</a:t>
            </a:r>
            <a:r>
              <a:rPr lang="pt-BR" sz="2200" dirty="0"/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/>
              <a:t>Y= r*cos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007846" y="2876995"/>
            <a:ext cx="4286250" cy="3279775"/>
            <a:chOff x="1476" y="816"/>
            <a:chExt cx="2700" cy="206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728" y="816"/>
              <a:ext cx="0" cy="19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584" y="2592"/>
              <a:ext cx="25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1728" y="1400"/>
              <a:ext cx="2064" cy="1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792" y="1392"/>
              <a:ext cx="0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H="1">
              <a:off x="1728" y="138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728" y="2280"/>
              <a:ext cx="240" cy="16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4" y="24"/>
                </a:cxn>
                <a:cxn ang="0">
                  <a:pos x="240" y="168"/>
                </a:cxn>
              </a:cxnLst>
              <a:rect l="0" t="0" r="r" b="b"/>
              <a:pathLst>
                <a:path w="240" h="168">
                  <a:moveTo>
                    <a:pt x="0" y="24"/>
                  </a:moveTo>
                  <a:cubicBezTo>
                    <a:pt x="52" y="12"/>
                    <a:pt x="104" y="0"/>
                    <a:pt x="144" y="24"/>
                  </a:cubicBezTo>
                  <a:cubicBezTo>
                    <a:pt x="184" y="48"/>
                    <a:pt x="212" y="108"/>
                    <a:pt x="240" y="1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1872" y="2020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139680" progId="Equation.3">
                    <p:embed/>
                  </p:oleObj>
                </mc:Choice>
                <mc:Fallback>
                  <p:oleObj name="Equation" r:id="rId2" imgW="152280" imgH="139680" progId="Equation.3">
                    <p:embed/>
                    <p:pic>
                      <p:nvPicPr>
                        <p:cNvPr id="18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020"/>
                          <a:ext cx="24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3876" y="259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 dirty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pt-PT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476" y="8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592" y="1617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3200" b="1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pt-PT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3804" y="185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616" y="11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536" y="25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PT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 de referência espacial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8866" y="1671430"/>
            <a:ext cx="5685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Relacionado a coordenada latitude e longitude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8866" y="2320119"/>
            <a:ext cx="7602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Esfericidade do planeta Terra,</a:t>
            </a:r>
          </a:p>
          <a:p>
            <a:endParaRPr lang="pt-BR" dirty="0"/>
          </a:p>
          <a:p>
            <a:r>
              <a:rPr lang="pt-BR" dirty="0"/>
              <a:t>Medidas angulares são adicionadas  aos elementos do sistema cartesiano,</a:t>
            </a:r>
          </a:p>
          <a:p>
            <a:endParaRPr lang="pt-BR" dirty="0"/>
          </a:p>
          <a:p>
            <a:r>
              <a:rPr lang="pt-BR" dirty="0"/>
              <a:t>Escala sexagesimal:</a:t>
            </a:r>
          </a:p>
          <a:p>
            <a:r>
              <a:rPr lang="pt-BR" dirty="0"/>
              <a:t>Divisão do círculo em 360º, 60 minutos e 60 segundos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Picture 61" descr="Figura7Ca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958" y="1654625"/>
            <a:ext cx="7072362" cy="471490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 de referência espacial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3992" y="214290"/>
            <a:ext cx="621510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 valores de latitude e longitude de qualquer lugar definem as coordenadas geográficas de um ponto da Terra.</a:t>
            </a:r>
          </a:p>
          <a:p>
            <a:pPr algn="ctr"/>
            <a:endParaRPr lang="pt-BR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43992" y="1428736"/>
            <a:ext cx="621510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Seu conjunto constitui a grade de coordenadas geográficas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58504" y="2643182"/>
            <a:ext cx="621510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comprimento do grau ao longo dos meridianos não é constante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3992" y="3857628"/>
            <a:ext cx="621510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 paralelos de latitude têm relação linear fixa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LP= </a:t>
            </a:r>
            <a:r>
              <a:rPr lang="pt-B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COSLat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pt-B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58504" y="5072074"/>
            <a:ext cx="621510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áreas dos quadriláteros tendem a diminuir, quando se movimenta no sentido dos pólos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749993" y="1403191"/>
            <a:ext cx="747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Estão associados a uma superfície geométrica que mais se aproxime da forma da Terra e sobre a qual serão desenvolvidos todos os cálculos das suas coordenadas.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42440" y="3786769"/>
            <a:ext cx="747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um bom ajuste, cada país ou região adotou um elipsoide de referência diferente e com melhor ajuste às suas dimensões. Ao utilizar um </a:t>
            </a:r>
            <a:r>
              <a:rPr lang="pt-BR" b="1" dirty="0">
                <a:solidFill>
                  <a:srgbClr val="FF0000"/>
                </a:solidFill>
              </a:rPr>
              <a:t>ELIPSOIDE</a:t>
            </a:r>
            <a:r>
              <a:rPr lang="pt-BR" dirty="0"/>
              <a:t> numa determinada posição, cria-se uma nova superfície, ou seja, um novo </a:t>
            </a:r>
            <a:r>
              <a:rPr lang="pt-BR" b="1" dirty="0">
                <a:solidFill>
                  <a:srgbClr val="FF0000"/>
                </a:solidFill>
              </a:rPr>
              <a:t>DATUM</a:t>
            </a:r>
            <a:r>
              <a:rPr lang="pt-BR" dirty="0"/>
              <a:t>.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1919833" y="2797221"/>
            <a:ext cx="513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Relacionados ao </a:t>
            </a:r>
            <a:r>
              <a:rPr lang="pt-BR" sz="2200" b="1" dirty="0">
                <a:solidFill>
                  <a:srgbClr val="FF0000"/>
                </a:solidFill>
              </a:rPr>
              <a:t>DATUM HORIZONTAL</a:t>
            </a:r>
          </a:p>
        </p:txBody>
      </p:sp>
    </p:spTree>
    <p:extLst>
      <p:ext uri="{BB962C8B-B14F-4D97-AF65-F5344CB8AC3E}">
        <p14:creationId xmlns:p14="http://schemas.microsoft.com/office/powerpoint/2010/main" val="5671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3774" y="2463006"/>
            <a:ext cx="8229600" cy="3328988"/>
            <a:chOff x="136" y="2239"/>
            <a:chExt cx="5130" cy="209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30" y="3081"/>
              <a:ext cx="193" cy="284"/>
            </a:xfrm>
            <a:custGeom>
              <a:avLst/>
              <a:gdLst>
                <a:gd name="T0" fmla="*/ 4 w 337"/>
                <a:gd name="T1" fmla="*/ 0 h 487"/>
                <a:gd name="T2" fmla="*/ 5 w 337"/>
                <a:gd name="T3" fmla="*/ 0 h 487"/>
                <a:gd name="T4" fmla="*/ 5 w 337"/>
                <a:gd name="T5" fmla="*/ 0 h 487"/>
                <a:gd name="T6" fmla="*/ 6 w 337"/>
                <a:gd name="T7" fmla="*/ 1 h 487"/>
                <a:gd name="T8" fmla="*/ 6 w 337"/>
                <a:gd name="T9" fmla="*/ 1 h 487"/>
                <a:gd name="T10" fmla="*/ 6 w 337"/>
                <a:gd name="T11" fmla="*/ 1 h 487"/>
                <a:gd name="T12" fmla="*/ 6 w 337"/>
                <a:gd name="T13" fmla="*/ 1 h 487"/>
                <a:gd name="T14" fmla="*/ 6 w 337"/>
                <a:gd name="T15" fmla="*/ 2 h 487"/>
                <a:gd name="T16" fmla="*/ 6 w 337"/>
                <a:gd name="T17" fmla="*/ 2 h 487"/>
                <a:gd name="T18" fmla="*/ 7 w 337"/>
                <a:gd name="T19" fmla="*/ 3 h 487"/>
                <a:gd name="T20" fmla="*/ 7 w 337"/>
                <a:gd name="T21" fmla="*/ 3 h 487"/>
                <a:gd name="T22" fmla="*/ 7 w 337"/>
                <a:gd name="T23" fmla="*/ 3 h 487"/>
                <a:gd name="T24" fmla="*/ 7 w 337"/>
                <a:gd name="T25" fmla="*/ 5 h 487"/>
                <a:gd name="T26" fmla="*/ 7 w 337"/>
                <a:gd name="T27" fmla="*/ 5 h 487"/>
                <a:gd name="T28" fmla="*/ 7 w 337"/>
                <a:gd name="T29" fmla="*/ 5 h 487"/>
                <a:gd name="T30" fmla="*/ 6 w 337"/>
                <a:gd name="T31" fmla="*/ 6 h 487"/>
                <a:gd name="T32" fmla="*/ 6 w 337"/>
                <a:gd name="T33" fmla="*/ 6 h 487"/>
                <a:gd name="T34" fmla="*/ 6 w 337"/>
                <a:gd name="T35" fmla="*/ 6 h 487"/>
                <a:gd name="T36" fmla="*/ 6 w 337"/>
                <a:gd name="T37" fmla="*/ 7 h 487"/>
                <a:gd name="T38" fmla="*/ 6 w 337"/>
                <a:gd name="T39" fmla="*/ 8 h 487"/>
                <a:gd name="T40" fmla="*/ 6 w 337"/>
                <a:gd name="T41" fmla="*/ 8 h 487"/>
                <a:gd name="T42" fmla="*/ 6 w 337"/>
                <a:gd name="T43" fmla="*/ 8 h 487"/>
                <a:gd name="T44" fmla="*/ 5 w 337"/>
                <a:gd name="T45" fmla="*/ 9 h 487"/>
                <a:gd name="T46" fmla="*/ 5 w 337"/>
                <a:gd name="T47" fmla="*/ 9 h 487"/>
                <a:gd name="T48" fmla="*/ 5 w 337"/>
                <a:gd name="T49" fmla="*/ 9 h 487"/>
                <a:gd name="T50" fmla="*/ 5 w 337"/>
                <a:gd name="T51" fmla="*/ 10 h 487"/>
                <a:gd name="T52" fmla="*/ 4 w 337"/>
                <a:gd name="T53" fmla="*/ 10 h 487"/>
                <a:gd name="T54" fmla="*/ 4 w 337"/>
                <a:gd name="T55" fmla="*/ 10 h 487"/>
                <a:gd name="T56" fmla="*/ 3 w 337"/>
                <a:gd name="T57" fmla="*/ 10 h 487"/>
                <a:gd name="T58" fmla="*/ 3 w 337"/>
                <a:gd name="T59" fmla="*/ 11 h 487"/>
                <a:gd name="T60" fmla="*/ 3 w 337"/>
                <a:gd name="T61" fmla="*/ 11 h 487"/>
                <a:gd name="T62" fmla="*/ 2 w 337"/>
                <a:gd name="T63" fmla="*/ 11 h 487"/>
                <a:gd name="T64" fmla="*/ 2 w 337"/>
                <a:gd name="T65" fmla="*/ 11 h 487"/>
                <a:gd name="T66" fmla="*/ 1 w 337"/>
                <a:gd name="T67" fmla="*/ 11 h 487"/>
                <a:gd name="T68" fmla="*/ 1 w 337"/>
                <a:gd name="T69" fmla="*/ 10 h 487"/>
                <a:gd name="T70" fmla="*/ 1 w 337"/>
                <a:gd name="T71" fmla="*/ 10 h 487"/>
                <a:gd name="T72" fmla="*/ 1 w 337"/>
                <a:gd name="T73" fmla="*/ 10 h 487"/>
                <a:gd name="T74" fmla="*/ 1 w 337"/>
                <a:gd name="T75" fmla="*/ 9 h 487"/>
                <a:gd name="T76" fmla="*/ 1 w 337"/>
                <a:gd name="T77" fmla="*/ 9 h 487"/>
                <a:gd name="T78" fmla="*/ 1 w 337"/>
                <a:gd name="T79" fmla="*/ 8 h 487"/>
                <a:gd name="T80" fmla="*/ 0 w 337"/>
                <a:gd name="T81" fmla="*/ 8 h 487"/>
                <a:gd name="T82" fmla="*/ 0 w 337"/>
                <a:gd name="T83" fmla="*/ 8 h 487"/>
                <a:gd name="T84" fmla="*/ 0 w 337"/>
                <a:gd name="T85" fmla="*/ 7 h 487"/>
                <a:gd name="T86" fmla="*/ 0 w 337"/>
                <a:gd name="T87" fmla="*/ 6 h 487"/>
                <a:gd name="T88" fmla="*/ 0 w 337"/>
                <a:gd name="T89" fmla="*/ 6 h 487"/>
                <a:gd name="T90" fmla="*/ 0 w 337"/>
                <a:gd name="T91" fmla="*/ 6 h 487"/>
                <a:gd name="T92" fmla="*/ 1 w 337"/>
                <a:gd name="T93" fmla="*/ 5 h 487"/>
                <a:gd name="T94" fmla="*/ 1 w 337"/>
                <a:gd name="T95" fmla="*/ 5 h 487"/>
                <a:gd name="T96" fmla="*/ 1 w 337"/>
                <a:gd name="T97" fmla="*/ 5 h 487"/>
                <a:gd name="T98" fmla="*/ 1 w 337"/>
                <a:gd name="T99" fmla="*/ 4 h 487"/>
                <a:gd name="T100" fmla="*/ 1 w 337"/>
                <a:gd name="T101" fmla="*/ 3 h 487"/>
                <a:gd name="T102" fmla="*/ 1 w 337"/>
                <a:gd name="T103" fmla="*/ 3 h 487"/>
                <a:gd name="T104" fmla="*/ 2 w 337"/>
                <a:gd name="T105" fmla="*/ 3 h 487"/>
                <a:gd name="T106" fmla="*/ 2 w 337"/>
                <a:gd name="T107" fmla="*/ 2 h 487"/>
                <a:gd name="T108" fmla="*/ 2 w 337"/>
                <a:gd name="T109" fmla="*/ 2 h 487"/>
                <a:gd name="T110" fmla="*/ 3 w 337"/>
                <a:gd name="T111" fmla="*/ 1 h 487"/>
                <a:gd name="T112" fmla="*/ 3 w 337"/>
                <a:gd name="T113" fmla="*/ 1 h 487"/>
                <a:gd name="T114" fmla="*/ 3 w 337"/>
                <a:gd name="T115" fmla="*/ 1 h 487"/>
                <a:gd name="T116" fmla="*/ 3 w 337"/>
                <a:gd name="T117" fmla="*/ 1 h 487"/>
                <a:gd name="T118" fmla="*/ 4 w 337"/>
                <a:gd name="T119" fmla="*/ 1 h 487"/>
                <a:gd name="T120" fmla="*/ 4 w 337"/>
                <a:gd name="T121" fmla="*/ 0 h 4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7" h="487">
                  <a:moveTo>
                    <a:pt x="216" y="0"/>
                  </a:moveTo>
                  <a:lnTo>
                    <a:pt x="234" y="0"/>
                  </a:lnTo>
                  <a:lnTo>
                    <a:pt x="252" y="0"/>
                  </a:lnTo>
                  <a:lnTo>
                    <a:pt x="276" y="6"/>
                  </a:lnTo>
                  <a:lnTo>
                    <a:pt x="288" y="24"/>
                  </a:lnTo>
                  <a:lnTo>
                    <a:pt x="300" y="42"/>
                  </a:lnTo>
                  <a:lnTo>
                    <a:pt x="306" y="60"/>
                  </a:lnTo>
                  <a:lnTo>
                    <a:pt x="312" y="78"/>
                  </a:lnTo>
                  <a:lnTo>
                    <a:pt x="324" y="102"/>
                  </a:lnTo>
                  <a:lnTo>
                    <a:pt x="330" y="120"/>
                  </a:lnTo>
                  <a:lnTo>
                    <a:pt x="336" y="138"/>
                  </a:lnTo>
                  <a:lnTo>
                    <a:pt x="336" y="162"/>
                  </a:lnTo>
                  <a:lnTo>
                    <a:pt x="336" y="186"/>
                  </a:lnTo>
                  <a:lnTo>
                    <a:pt x="336" y="210"/>
                  </a:lnTo>
                  <a:lnTo>
                    <a:pt x="330" y="234"/>
                  </a:lnTo>
                  <a:lnTo>
                    <a:pt x="324" y="252"/>
                  </a:lnTo>
                  <a:lnTo>
                    <a:pt x="312" y="270"/>
                  </a:lnTo>
                  <a:lnTo>
                    <a:pt x="306" y="288"/>
                  </a:lnTo>
                  <a:lnTo>
                    <a:pt x="300" y="306"/>
                  </a:lnTo>
                  <a:lnTo>
                    <a:pt x="288" y="324"/>
                  </a:lnTo>
                  <a:lnTo>
                    <a:pt x="282" y="342"/>
                  </a:lnTo>
                  <a:lnTo>
                    <a:pt x="276" y="360"/>
                  </a:lnTo>
                  <a:lnTo>
                    <a:pt x="264" y="378"/>
                  </a:lnTo>
                  <a:lnTo>
                    <a:pt x="252" y="396"/>
                  </a:lnTo>
                  <a:lnTo>
                    <a:pt x="240" y="414"/>
                  </a:lnTo>
                  <a:lnTo>
                    <a:pt x="228" y="438"/>
                  </a:lnTo>
                  <a:lnTo>
                    <a:pt x="210" y="444"/>
                  </a:lnTo>
                  <a:lnTo>
                    <a:pt x="192" y="450"/>
                  </a:lnTo>
                  <a:lnTo>
                    <a:pt x="174" y="468"/>
                  </a:lnTo>
                  <a:lnTo>
                    <a:pt x="156" y="474"/>
                  </a:lnTo>
                  <a:lnTo>
                    <a:pt x="138" y="486"/>
                  </a:lnTo>
                  <a:lnTo>
                    <a:pt x="120" y="486"/>
                  </a:lnTo>
                  <a:lnTo>
                    <a:pt x="96" y="486"/>
                  </a:lnTo>
                  <a:lnTo>
                    <a:pt x="72" y="474"/>
                  </a:lnTo>
                  <a:lnTo>
                    <a:pt x="60" y="456"/>
                  </a:lnTo>
                  <a:lnTo>
                    <a:pt x="42" y="444"/>
                  </a:lnTo>
                  <a:lnTo>
                    <a:pt x="30" y="426"/>
                  </a:lnTo>
                  <a:lnTo>
                    <a:pt x="18" y="402"/>
                  </a:lnTo>
                  <a:lnTo>
                    <a:pt x="12" y="384"/>
                  </a:lnTo>
                  <a:lnTo>
                    <a:pt x="12" y="366"/>
                  </a:lnTo>
                  <a:lnTo>
                    <a:pt x="0" y="348"/>
                  </a:lnTo>
                  <a:lnTo>
                    <a:pt x="0" y="330"/>
                  </a:lnTo>
                  <a:lnTo>
                    <a:pt x="0" y="306"/>
                  </a:lnTo>
                  <a:lnTo>
                    <a:pt x="0" y="288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12" y="228"/>
                  </a:lnTo>
                  <a:lnTo>
                    <a:pt x="24" y="210"/>
                  </a:lnTo>
                  <a:lnTo>
                    <a:pt x="36" y="192"/>
                  </a:lnTo>
                  <a:lnTo>
                    <a:pt x="48" y="174"/>
                  </a:lnTo>
                  <a:lnTo>
                    <a:pt x="66" y="150"/>
                  </a:lnTo>
                  <a:lnTo>
                    <a:pt x="72" y="132"/>
                  </a:lnTo>
                  <a:lnTo>
                    <a:pt x="84" y="114"/>
                  </a:lnTo>
                  <a:lnTo>
                    <a:pt x="96" y="96"/>
                  </a:lnTo>
                  <a:lnTo>
                    <a:pt x="114" y="78"/>
                  </a:lnTo>
                  <a:lnTo>
                    <a:pt x="132" y="60"/>
                  </a:lnTo>
                  <a:lnTo>
                    <a:pt x="150" y="42"/>
                  </a:lnTo>
                  <a:lnTo>
                    <a:pt x="168" y="30"/>
                  </a:lnTo>
                  <a:lnTo>
                    <a:pt x="186" y="18"/>
                  </a:lnTo>
                  <a:lnTo>
                    <a:pt x="204" y="12"/>
                  </a:lnTo>
                  <a:lnTo>
                    <a:pt x="216" y="0"/>
                  </a:lnTo>
                </a:path>
              </a:pathLst>
            </a:cu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847" y="3633"/>
              <a:ext cx="325" cy="365"/>
            </a:xfrm>
            <a:custGeom>
              <a:avLst/>
              <a:gdLst>
                <a:gd name="T0" fmla="*/ 1 w 565"/>
                <a:gd name="T1" fmla="*/ 2 h 625"/>
                <a:gd name="T2" fmla="*/ 1 w 565"/>
                <a:gd name="T3" fmla="*/ 2 h 625"/>
                <a:gd name="T4" fmla="*/ 2 w 565"/>
                <a:gd name="T5" fmla="*/ 2 h 625"/>
                <a:gd name="T6" fmla="*/ 3 w 565"/>
                <a:gd name="T7" fmla="*/ 2 h 625"/>
                <a:gd name="T8" fmla="*/ 3 w 565"/>
                <a:gd name="T9" fmla="*/ 1 h 625"/>
                <a:gd name="T10" fmla="*/ 4 w 565"/>
                <a:gd name="T11" fmla="*/ 1 h 625"/>
                <a:gd name="T12" fmla="*/ 5 w 565"/>
                <a:gd name="T13" fmla="*/ 0 h 625"/>
                <a:gd name="T14" fmla="*/ 5 w 565"/>
                <a:gd name="T15" fmla="*/ 0 h 625"/>
                <a:gd name="T16" fmla="*/ 6 w 565"/>
                <a:gd name="T17" fmla="*/ 0 h 625"/>
                <a:gd name="T18" fmla="*/ 7 w 565"/>
                <a:gd name="T19" fmla="*/ 1 h 625"/>
                <a:gd name="T20" fmla="*/ 8 w 565"/>
                <a:gd name="T21" fmla="*/ 1 h 625"/>
                <a:gd name="T22" fmla="*/ 9 w 565"/>
                <a:gd name="T23" fmla="*/ 1 h 625"/>
                <a:gd name="T24" fmla="*/ 9 w 565"/>
                <a:gd name="T25" fmla="*/ 1 h 625"/>
                <a:gd name="T26" fmla="*/ 10 w 565"/>
                <a:gd name="T27" fmla="*/ 1 h 625"/>
                <a:gd name="T28" fmla="*/ 11 w 565"/>
                <a:gd name="T29" fmla="*/ 1 h 625"/>
                <a:gd name="T30" fmla="*/ 12 w 565"/>
                <a:gd name="T31" fmla="*/ 2 h 625"/>
                <a:gd name="T32" fmla="*/ 12 w 565"/>
                <a:gd name="T33" fmla="*/ 3 h 625"/>
                <a:gd name="T34" fmla="*/ 12 w 565"/>
                <a:gd name="T35" fmla="*/ 4 h 625"/>
                <a:gd name="T36" fmla="*/ 12 w 565"/>
                <a:gd name="T37" fmla="*/ 4 h 625"/>
                <a:gd name="T38" fmla="*/ 12 w 565"/>
                <a:gd name="T39" fmla="*/ 5 h 625"/>
                <a:gd name="T40" fmla="*/ 10 w 565"/>
                <a:gd name="T41" fmla="*/ 6 h 625"/>
                <a:gd name="T42" fmla="*/ 10 w 565"/>
                <a:gd name="T43" fmla="*/ 6 h 625"/>
                <a:gd name="T44" fmla="*/ 10 w 565"/>
                <a:gd name="T45" fmla="*/ 8 h 625"/>
                <a:gd name="T46" fmla="*/ 10 w 565"/>
                <a:gd name="T47" fmla="*/ 9 h 625"/>
                <a:gd name="T48" fmla="*/ 10 w 565"/>
                <a:gd name="T49" fmla="*/ 9 h 625"/>
                <a:gd name="T50" fmla="*/ 9 w 565"/>
                <a:gd name="T51" fmla="*/ 10 h 625"/>
                <a:gd name="T52" fmla="*/ 9 w 565"/>
                <a:gd name="T53" fmla="*/ 11 h 625"/>
                <a:gd name="T54" fmla="*/ 8 w 565"/>
                <a:gd name="T55" fmla="*/ 11 h 625"/>
                <a:gd name="T56" fmla="*/ 7 w 565"/>
                <a:gd name="T57" fmla="*/ 12 h 625"/>
                <a:gd name="T58" fmla="*/ 7 w 565"/>
                <a:gd name="T59" fmla="*/ 13 h 625"/>
                <a:gd name="T60" fmla="*/ 6 w 565"/>
                <a:gd name="T61" fmla="*/ 13 h 625"/>
                <a:gd name="T62" fmla="*/ 6 w 565"/>
                <a:gd name="T63" fmla="*/ 13 h 625"/>
                <a:gd name="T64" fmla="*/ 5 w 565"/>
                <a:gd name="T65" fmla="*/ 14 h 625"/>
                <a:gd name="T66" fmla="*/ 4 w 565"/>
                <a:gd name="T67" fmla="*/ 15 h 625"/>
                <a:gd name="T68" fmla="*/ 3 w 565"/>
                <a:gd name="T69" fmla="*/ 13 h 625"/>
                <a:gd name="T70" fmla="*/ 2 w 565"/>
                <a:gd name="T71" fmla="*/ 13 h 625"/>
                <a:gd name="T72" fmla="*/ 2 w 565"/>
                <a:gd name="T73" fmla="*/ 12 h 625"/>
                <a:gd name="T74" fmla="*/ 2 w 565"/>
                <a:gd name="T75" fmla="*/ 12 h 625"/>
                <a:gd name="T76" fmla="*/ 2 w 565"/>
                <a:gd name="T77" fmla="*/ 11 h 625"/>
                <a:gd name="T78" fmla="*/ 1 w 565"/>
                <a:gd name="T79" fmla="*/ 10 h 625"/>
                <a:gd name="T80" fmla="*/ 1 w 565"/>
                <a:gd name="T81" fmla="*/ 9 h 625"/>
                <a:gd name="T82" fmla="*/ 1 w 565"/>
                <a:gd name="T83" fmla="*/ 9 h 625"/>
                <a:gd name="T84" fmla="*/ 1 w 565"/>
                <a:gd name="T85" fmla="*/ 7 h 625"/>
                <a:gd name="T86" fmla="*/ 1 w 565"/>
                <a:gd name="T87" fmla="*/ 6 h 625"/>
                <a:gd name="T88" fmla="*/ 1 w 565"/>
                <a:gd name="T89" fmla="*/ 5 h 625"/>
                <a:gd name="T90" fmla="*/ 1 w 565"/>
                <a:gd name="T91" fmla="*/ 5 h 625"/>
                <a:gd name="T92" fmla="*/ 0 w 565"/>
                <a:gd name="T93" fmla="*/ 4 h 625"/>
                <a:gd name="T94" fmla="*/ 1 w 565"/>
                <a:gd name="T95" fmla="*/ 3 h 625"/>
                <a:gd name="T96" fmla="*/ 1 w 565"/>
                <a:gd name="T97" fmla="*/ 2 h 625"/>
                <a:gd name="T98" fmla="*/ 1 w 565"/>
                <a:gd name="T99" fmla="*/ 2 h 6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65" h="625">
                  <a:moveTo>
                    <a:pt x="24" y="84"/>
                  </a:moveTo>
                  <a:lnTo>
                    <a:pt x="60" y="84"/>
                  </a:lnTo>
                  <a:lnTo>
                    <a:pt x="108" y="96"/>
                  </a:lnTo>
                  <a:lnTo>
                    <a:pt x="144" y="84"/>
                  </a:lnTo>
                  <a:lnTo>
                    <a:pt x="168" y="48"/>
                  </a:lnTo>
                  <a:lnTo>
                    <a:pt x="180" y="12"/>
                  </a:lnTo>
                  <a:lnTo>
                    <a:pt x="216" y="0"/>
                  </a:lnTo>
                  <a:lnTo>
                    <a:pt x="252" y="0"/>
                  </a:lnTo>
                  <a:lnTo>
                    <a:pt x="300" y="0"/>
                  </a:lnTo>
                  <a:lnTo>
                    <a:pt x="336" y="12"/>
                  </a:lnTo>
                  <a:lnTo>
                    <a:pt x="372" y="12"/>
                  </a:lnTo>
                  <a:lnTo>
                    <a:pt x="408" y="12"/>
                  </a:lnTo>
                  <a:lnTo>
                    <a:pt x="444" y="12"/>
                  </a:lnTo>
                  <a:lnTo>
                    <a:pt x="492" y="24"/>
                  </a:lnTo>
                  <a:lnTo>
                    <a:pt x="528" y="36"/>
                  </a:lnTo>
                  <a:lnTo>
                    <a:pt x="564" y="72"/>
                  </a:lnTo>
                  <a:lnTo>
                    <a:pt x="564" y="108"/>
                  </a:lnTo>
                  <a:lnTo>
                    <a:pt x="564" y="144"/>
                  </a:lnTo>
                  <a:lnTo>
                    <a:pt x="552" y="180"/>
                  </a:lnTo>
                  <a:lnTo>
                    <a:pt x="540" y="216"/>
                  </a:lnTo>
                  <a:lnTo>
                    <a:pt x="516" y="252"/>
                  </a:lnTo>
                  <a:lnTo>
                    <a:pt x="516" y="288"/>
                  </a:lnTo>
                  <a:lnTo>
                    <a:pt x="492" y="324"/>
                  </a:lnTo>
                  <a:lnTo>
                    <a:pt x="468" y="360"/>
                  </a:lnTo>
                  <a:lnTo>
                    <a:pt x="456" y="396"/>
                  </a:lnTo>
                  <a:lnTo>
                    <a:pt x="420" y="420"/>
                  </a:lnTo>
                  <a:lnTo>
                    <a:pt x="420" y="456"/>
                  </a:lnTo>
                  <a:lnTo>
                    <a:pt x="396" y="492"/>
                  </a:lnTo>
                  <a:lnTo>
                    <a:pt x="360" y="528"/>
                  </a:lnTo>
                  <a:lnTo>
                    <a:pt x="324" y="552"/>
                  </a:lnTo>
                  <a:lnTo>
                    <a:pt x="300" y="588"/>
                  </a:lnTo>
                  <a:lnTo>
                    <a:pt x="264" y="600"/>
                  </a:lnTo>
                  <a:lnTo>
                    <a:pt x="228" y="612"/>
                  </a:lnTo>
                  <a:lnTo>
                    <a:pt x="192" y="624"/>
                  </a:lnTo>
                  <a:lnTo>
                    <a:pt x="156" y="600"/>
                  </a:lnTo>
                  <a:lnTo>
                    <a:pt x="120" y="576"/>
                  </a:lnTo>
                  <a:lnTo>
                    <a:pt x="108" y="540"/>
                  </a:lnTo>
                  <a:lnTo>
                    <a:pt x="84" y="504"/>
                  </a:lnTo>
                  <a:lnTo>
                    <a:pt x="72" y="468"/>
                  </a:lnTo>
                  <a:lnTo>
                    <a:pt x="60" y="432"/>
                  </a:lnTo>
                  <a:lnTo>
                    <a:pt x="36" y="396"/>
                  </a:lnTo>
                  <a:lnTo>
                    <a:pt x="36" y="360"/>
                  </a:lnTo>
                  <a:lnTo>
                    <a:pt x="24" y="312"/>
                  </a:lnTo>
                  <a:lnTo>
                    <a:pt x="12" y="276"/>
                  </a:lnTo>
                  <a:lnTo>
                    <a:pt x="12" y="240"/>
                  </a:lnTo>
                  <a:lnTo>
                    <a:pt x="12" y="204"/>
                  </a:lnTo>
                  <a:lnTo>
                    <a:pt x="0" y="168"/>
                  </a:lnTo>
                  <a:lnTo>
                    <a:pt x="12" y="132"/>
                  </a:lnTo>
                  <a:lnTo>
                    <a:pt x="12" y="96"/>
                  </a:lnTo>
                  <a:lnTo>
                    <a:pt x="24" y="84"/>
                  </a:lnTo>
                </a:path>
              </a:pathLst>
            </a:custGeom>
            <a:solidFill>
              <a:srgbClr val="A3F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09" y="2591"/>
              <a:ext cx="1159" cy="890"/>
            </a:xfrm>
            <a:custGeom>
              <a:avLst/>
              <a:gdLst>
                <a:gd name="T0" fmla="*/ 5 w 2017"/>
                <a:gd name="T1" fmla="*/ 3 h 1525"/>
                <a:gd name="T2" fmla="*/ 6 w 2017"/>
                <a:gd name="T3" fmla="*/ 2 h 1525"/>
                <a:gd name="T4" fmla="*/ 8 w 2017"/>
                <a:gd name="T5" fmla="*/ 1 h 1525"/>
                <a:gd name="T6" fmla="*/ 10 w 2017"/>
                <a:gd name="T7" fmla="*/ 1 h 1525"/>
                <a:gd name="T8" fmla="*/ 13 w 2017"/>
                <a:gd name="T9" fmla="*/ 0 h 1525"/>
                <a:gd name="T10" fmla="*/ 15 w 2017"/>
                <a:gd name="T11" fmla="*/ 0 h 1525"/>
                <a:gd name="T12" fmla="*/ 17 w 2017"/>
                <a:gd name="T13" fmla="*/ 1 h 1525"/>
                <a:gd name="T14" fmla="*/ 19 w 2017"/>
                <a:gd name="T15" fmla="*/ 1 h 1525"/>
                <a:gd name="T16" fmla="*/ 21 w 2017"/>
                <a:gd name="T17" fmla="*/ 1 h 1525"/>
                <a:gd name="T18" fmla="*/ 22 w 2017"/>
                <a:gd name="T19" fmla="*/ 1 h 1525"/>
                <a:gd name="T20" fmla="*/ 25 w 2017"/>
                <a:gd name="T21" fmla="*/ 1 h 1525"/>
                <a:gd name="T22" fmla="*/ 26 w 2017"/>
                <a:gd name="T23" fmla="*/ 1 h 1525"/>
                <a:gd name="T24" fmla="*/ 29 w 2017"/>
                <a:gd name="T25" fmla="*/ 2 h 1525"/>
                <a:gd name="T26" fmla="*/ 30 w 2017"/>
                <a:gd name="T27" fmla="*/ 2 h 1525"/>
                <a:gd name="T28" fmla="*/ 33 w 2017"/>
                <a:gd name="T29" fmla="*/ 2 h 1525"/>
                <a:gd name="T30" fmla="*/ 35 w 2017"/>
                <a:gd name="T31" fmla="*/ 3 h 1525"/>
                <a:gd name="T32" fmla="*/ 37 w 2017"/>
                <a:gd name="T33" fmla="*/ 4 h 1525"/>
                <a:gd name="T34" fmla="*/ 40 w 2017"/>
                <a:gd name="T35" fmla="*/ 5 h 1525"/>
                <a:gd name="T36" fmla="*/ 41 w 2017"/>
                <a:gd name="T37" fmla="*/ 6 h 1525"/>
                <a:gd name="T38" fmla="*/ 41 w 2017"/>
                <a:gd name="T39" fmla="*/ 8 h 1525"/>
                <a:gd name="T40" fmla="*/ 41 w 2017"/>
                <a:gd name="T41" fmla="*/ 9 h 1525"/>
                <a:gd name="T42" fmla="*/ 41 w 2017"/>
                <a:gd name="T43" fmla="*/ 12 h 1525"/>
                <a:gd name="T44" fmla="*/ 41 w 2017"/>
                <a:gd name="T45" fmla="*/ 13 h 1525"/>
                <a:gd name="T46" fmla="*/ 40 w 2017"/>
                <a:gd name="T47" fmla="*/ 15 h 1525"/>
                <a:gd name="T48" fmla="*/ 38 w 2017"/>
                <a:gd name="T49" fmla="*/ 16 h 1525"/>
                <a:gd name="T50" fmla="*/ 37 w 2017"/>
                <a:gd name="T51" fmla="*/ 18 h 1525"/>
                <a:gd name="T52" fmla="*/ 35 w 2017"/>
                <a:gd name="T53" fmla="*/ 18 h 1525"/>
                <a:gd name="T54" fmla="*/ 34 w 2017"/>
                <a:gd name="T55" fmla="*/ 19 h 1525"/>
                <a:gd name="T56" fmla="*/ 33 w 2017"/>
                <a:gd name="T57" fmla="*/ 20 h 1525"/>
                <a:gd name="T58" fmla="*/ 32 w 2017"/>
                <a:gd name="T59" fmla="*/ 22 h 1525"/>
                <a:gd name="T60" fmla="*/ 32 w 2017"/>
                <a:gd name="T61" fmla="*/ 23 h 1525"/>
                <a:gd name="T62" fmla="*/ 30 w 2017"/>
                <a:gd name="T63" fmla="*/ 25 h 1525"/>
                <a:gd name="T64" fmla="*/ 29 w 2017"/>
                <a:gd name="T65" fmla="*/ 26 h 1525"/>
                <a:gd name="T66" fmla="*/ 29 w 2017"/>
                <a:gd name="T67" fmla="*/ 28 h 1525"/>
                <a:gd name="T68" fmla="*/ 28 w 2017"/>
                <a:gd name="T69" fmla="*/ 30 h 1525"/>
                <a:gd name="T70" fmla="*/ 27 w 2017"/>
                <a:gd name="T71" fmla="*/ 32 h 1525"/>
                <a:gd name="T72" fmla="*/ 26 w 2017"/>
                <a:gd name="T73" fmla="*/ 33 h 1525"/>
                <a:gd name="T74" fmla="*/ 25 w 2017"/>
                <a:gd name="T75" fmla="*/ 34 h 1525"/>
                <a:gd name="T76" fmla="*/ 25 w 2017"/>
                <a:gd name="T77" fmla="*/ 35 h 1525"/>
                <a:gd name="T78" fmla="*/ 25 w 2017"/>
                <a:gd name="T79" fmla="*/ 33 h 1525"/>
                <a:gd name="T80" fmla="*/ 23 w 2017"/>
                <a:gd name="T81" fmla="*/ 32 h 1525"/>
                <a:gd name="T82" fmla="*/ 21 w 2017"/>
                <a:gd name="T83" fmla="*/ 31 h 1525"/>
                <a:gd name="T84" fmla="*/ 20 w 2017"/>
                <a:gd name="T85" fmla="*/ 30 h 1525"/>
                <a:gd name="T86" fmla="*/ 17 w 2017"/>
                <a:gd name="T87" fmla="*/ 29 h 1525"/>
                <a:gd name="T88" fmla="*/ 16 w 2017"/>
                <a:gd name="T89" fmla="*/ 29 h 1525"/>
                <a:gd name="T90" fmla="*/ 14 w 2017"/>
                <a:gd name="T91" fmla="*/ 29 h 1525"/>
                <a:gd name="T92" fmla="*/ 13 w 2017"/>
                <a:gd name="T93" fmla="*/ 28 h 1525"/>
                <a:gd name="T94" fmla="*/ 11 w 2017"/>
                <a:gd name="T95" fmla="*/ 28 h 1525"/>
                <a:gd name="T96" fmla="*/ 7 w 2017"/>
                <a:gd name="T97" fmla="*/ 27 h 1525"/>
                <a:gd name="T98" fmla="*/ 5 w 2017"/>
                <a:gd name="T99" fmla="*/ 26 h 1525"/>
                <a:gd name="T100" fmla="*/ 3 w 2017"/>
                <a:gd name="T101" fmla="*/ 25 h 1525"/>
                <a:gd name="T102" fmla="*/ 2 w 2017"/>
                <a:gd name="T103" fmla="*/ 25 h 1525"/>
                <a:gd name="T104" fmla="*/ 1 w 2017"/>
                <a:gd name="T105" fmla="*/ 23 h 1525"/>
                <a:gd name="T106" fmla="*/ 1 w 2017"/>
                <a:gd name="T107" fmla="*/ 21 h 1525"/>
                <a:gd name="T108" fmla="*/ 1 w 2017"/>
                <a:gd name="T109" fmla="*/ 19 h 1525"/>
                <a:gd name="T110" fmla="*/ 1 w 2017"/>
                <a:gd name="T111" fmla="*/ 17 h 1525"/>
                <a:gd name="T112" fmla="*/ 2 w 2017"/>
                <a:gd name="T113" fmla="*/ 15 h 1525"/>
                <a:gd name="T114" fmla="*/ 2 w 2017"/>
                <a:gd name="T115" fmla="*/ 12 h 1525"/>
                <a:gd name="T116" fmla="*/ 2 w 2017"/>
                <a:gd name="T117" fmla="*/ 9 h 1525"/>
                <a:gd name="T118" fmla="*/ 2 w 2017"/>
                <a:gd name="T119" fmla="*/ 6 h 1525"/>
                <a:gd name="T120" fmla="*/ 2 w 2017"/>
                <a:gd name="T121" fmla="*/ 5 h 1525"/>
                <a:gd name="T122" fmla="*/ 3 w 2017"/>
                <a:gd name="T123" fmla="*/ 3 h 15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17" h="1525">
                  <a:moveTo>
                    <a:pt x="132" y="126"/>
                  </a:moveTo>
                  <a:lnTo>
                    <a:pt x="150" y="126"/>
                  </a:lnTo>
                  <a:lnTo>
                    <a:pt x="192" y="126"/>
                  </a:lnTo>
                  <a:lnTo>
                    <a:pt x="216" y="114"/>
                  </a:lnTo>
                  <a:lnTo>
                    <a:pt x="252" y="108"/>
                  </a:lnTo>
                  <a:lnTo>
                    <a:pt x="276" y="102"/>
                  </a:lnTo>
                  <a:lnTo>
                    <a:pt x="300" y="90"/>
                  </a:lnTo>
                  <a:lnTo>
                    <a:pt x="324" y="84"/>
                  </a:lnTo>
                  <a:lnTo>
                    <a:pt x="348" y="72"/>
                  </a:lnTo>
                  <a:lnTo>
                    <a:pt x="348" y="54"/>
                  </a:lnTo>
                  <a:lnTo>
                    <a:pt x="360" y="36"/>
                  </a:lnTo>
                  <a:lnTo>
                    <a:pt x="408" y="36"/>
                  </a:lnTo>
                  <a:lnTo>
                    <a:pt x="444" y="36"/>
                  </a:lnTo>
                  <a:lnTo>
                    <a:pt x="480" y="36"/>
                  </a:lnTo>
                  <a:lnTo>
                    <a:pt x="480" y="18"/>
                  </a:lnTo>
                  <a:lnTo>
                    <a:pt x="504" y="6"/>
                  </a:lnTo>
                  <a:lnTo>
                    <a:pt x="528" y="0"/>
                  </a:lnTo>
                  <a:lnTo>
                    <a:pt x="552" y="0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42" y="0"/>
                  </a:lnTo>
                  <a:lnTo>
                    <a:pt x="666" y="0"/>
                  </a:lnTo>
                  <a:lnTo>
                    <a:pt x="690" y="0"/>
                  </a:lnTo>
                  <a:lnTo>
                    <a:pt x="714" y="0"/>
                  </a:lnTo>
                  <a:lnTo>
                    <a:pt x="738" y="0"/>
                  </a:lnTo>
                  <a:lnTo>
                    <a:pt x="762" y="0"/>
                  </a:lnTo>
                  <a:lnTo>
                    <a:pt x="786" y="0"/>
                  </a:lnTo>
                  <a:lnTo>
                    <a:pt x="810" y="6"/>
                  </a:lnTo>
                  <a:lnTo>
                    <a:pt x="834" y="6"/>
                  </a:lnTo>
                  <a:lnTo>
                    <a:pt x="858" y="6"/>
                  </a:lnTo>
                  <a:lnTo>
                    <a:pt x="882" y="6"/>
                  </a:lnTo>
                  <a:lnTo>
                    <a:pt x="924" y="6"/>
                  </a:lnTo>
                  <a:lnTo>
                    <a:pt x="942" y="12"/>
                  </a:lnTo>
                  <a:lnTo>
                    <a:pt x="960" y="12"/>
                  </a:lnTo>
                  <a:lnTo>
                    <a:pt x="984" y="18"/>
                  </a:lnTo>
                  <a:lnTo>
                    <a:pt x="1008" y="18"/>
                  </a:lnTo>
                  <a:lnTo>
                    <a:pt x="1026" y="18"/>
                  </a:lnTo>
                  <a:lnTo>
                    <a:pt x="1044" y="24"/>
                  </a:lnTo>
                  <a:lnTo>
                    <a:pt x="1068" y="30"/>
                  </a:lnTo>
                  <a:lnTo>
                    <a:pt x="1092" y="30"/>
                  </a:lnTo>
                  <a:lnTo>
                    <a:pt x="1116" y="36"/>
                  </a:lnTo>
                  <a:lnTo>
                    <a:pt x="1134" y="36"/>
                  </a:lnTo>
                  <a:lnTo>
                    <a:pt x="1152" y="42"/>
                  </a:lnTo>
                  <a:lnTo>
                    <a:pt x="1170" y="42"/>
                  </a:lnTo>
                  <a:lnTo>
                    <a:pt x="1212" y="42"/>
                  </a:lnTo>
                  <a:lnTo>
                    <a:pt x="1230" y="42"/>
                  </a:lnTo>
                  <a:lnTo>
                    <a:pt x="1254" y="48"/>
                  </a:lnTo>
                  <a:lnTo>
                    <a:pt x="1278" y="54"/>
                  </a:lnTo>
                  <a:lnTo>
                    <a:pt x="1302" y="60"/>
                  </a:lnTo>
                  <a:lnTo>
                    <a:pt x="1350" y="66"/>
                  </a:lnTo>
                  <a:lnTo>
                    <a:pt x="1368" y="66"/>
                  </a:lnTo>
                  <a:lnTo>
                    <a:pt x="1392" y="72"/>
                  </a:lnTo>
                  <a:lnTo>
                    <a:pt x="1416" y="78"/>
                  </a:lnTo>
                  <a:lnTo>
                    <a:pt x="1440" y="84"/>
                  </a:lnTo>
                  <a:lnTo>
                    <a:pt x="1464" y="90"/>
                  </a:lnTo>
                  <a:lnTo>
                    <a:pt x="1488" y="90"/>
                  </a:lnTo>
                  <a:lnTo>
                    <a:pt x="1512" y="90"/>
                  </a:lnTo>
                  <a:lnTo>
                    <a:pt x="1536" y="90"/>
                  </a:lnTo>
                  <a:lnTo>
                    <a:pt x="1560" y="90"/>
                  </a:lnTo>
                  <a:lnTo>
                    <a:pt x="1584" y="102"/>
                  </a:lnTo>
                  <a:lnTo>
                    <a:pt x="1626" y="108"/>
                  </a:lnTo>
                  <a:lnTo>
                    <a:pt x="1650" y="114"/>
                  </a:lnTo>
                  <a:lnTo>
                    <a:pt x="1674" y="126"/>
                  </a:lnTo>
                  <a:lnTo>
                    <a:pt x="1698" y="132"/>
                  </a:lnTo>
                  <a:lnTo>
                    <a:pt x="1722" y="144"/>
                  </a:lnTo>
                  <a:lnTo>
                    <a:pt x="1746" y="150"/>
                  </a:lnTo>
                  <a:lnTo>
                    <a:pt x="1770" y="156"/>
                  </a:lnTo>
                  <a:lnTo>
                    <a:pt x="1794" y="162"/>
                  </a:lnTo>
                  <a:lnTo>
                    <a:pt x="1842" y="174"/>
                  </a:lnTo>
                  <a:lnTo>
                    <a:pt x="1860" y="180"/>
                  </a:lnTo>
                  <a:lnTo>
                    <a:pt x="1884" y="192"/>
                  </a:lnTo>
                  <a:lnTo>
                    <a:pt x="1908" y="204"/>
                  </a:lnTo>
                  <a:lnTo>
                    <a:pt x="1932" y="222"/>
                  </a:lnTo>
                  <a:lnTo>
                    <a:pt x="1956" y="228"/>
                  </a:lnTo>
                  <a:lnTo>
                    <a:pt x="1968" y="246"/>
                  </a:lnTo>
                  <a:lnTo>
                    <a:pt x="1980" y="264"/>
                  </a:lnTo>
                  <a:lnTo>
                    <a:pt x="1992" y="282"/>
                  </a:lnTo>
                  <a:lnTo>
                    <a:pt x="2004" y="300"/>
                  </a:lnTo>
                  <a:lnTo>
                    <a:pt x="2010" y="318"/>
                  </a:lnTo>
                  <a:lnTo>
                    <a:pt x="2016" y="336"/>
                  </a:lnTo>
                  <a:lnTo>
                    <a:pt x="2016" y="354"/>
                  </a:lnTo>
                  <a:lnTo>
                    <a:pt x="2016" y="372"/>
                  </a:lnTo>
                  <a:lnTo>
                    <a:pt x="2010" y="390"/>
                  </a:lnTo>
                  <a:lnTo>
                    <a:pt x="2004" y="414"/>
                  </a:lnTo>
                  <a:lnTo>
                    <a:pt x="2004" y="438"/>
                  </a:lnTo>
                  <a:lnTo>
                    <a:pt x="2004" y="456"/>
                  </a:lnTo>
                  <a:lnTo>
                    <a:pt x="1992" y="474"/>
                  </a:lnTo>
                  <a:lnTo>
                    <a:pt x="1986" y="498"/>
                  </a:lnTo>
                  <a:lnTo>
                    <a:pt x="1980" y="516"/>
                  </a:lnTo>
                  <a:lnTo>
                    <a:pt x="1974" y="534"/>
                  </a:lnTo>
                  <a:lnTo>
                    <a:pt x="1968" y="552"/>
                  </a:lnTo>
                  <a:lnTo>
                    <a:pt x="1962" y="570"/>
                  </a:lnTo>
                  <a:lnTo>
                    <a:pt x="1956" y="588"/>
                  </a:lnTo>
                  <a:lnTo>
                    <a:pt x="1944" y="606"/>
                  </a:lnTo>
                  <a:lnTo>
                    <a:pt x="1932" y="624"/>
                  </a:lnTo>
                  <a:lnTo>
                    <a:pt x="1914" y="636"/>
                  </a:lnTo>
                  <a:lnTo>
                    <a:pt x="1896" y="642"/>
                  </a:lnTo>
                  <a:lnTo>
                    <a:pt x="1884" y="660"/>
                  </a:lnTo>
                  <a:lnTo>
                    <a:pt x="1866" y="666"/>
                  </a:lnTo>
                  <a:lnTo>
                    <a:pt x="1848" y="684"/>
                  </a:lnTo>
                  <a:lnTo>
                    <a:pt x="1836" y="702"/>
                  </a:lnTo>
                  <a:lnTo>
                    <a:pt x="1818" y="714"/>
                  </a:lnTo>
                  <a:lnTo>
                    <a:pt x="1800" y="732"/>
                  </a:lnTo>
                  <a:lnTo>
                    <a:pt x="1788" y="750"/>
                  </a:lnTo>
                  <a:lnTo>
                    <a:pt x="1770" y="756"/>
                  </a:lnTo>
                  <a:lnTo>
                    <a:pt x="1752" y="762"/>
                  </a:lnTo>
                  <a:lnTo>
                    <a:pt x="1734" y="774"/>
                  </a:lnTo>
                  <a:lnTo>
                    <a:pt x="1716" y="786"/>
                  </a:lnTo>
                  <a:lnTo>
                    <a:pt x="1698" y="798"/>
                  </a:lnTo>
                  <a:lnTo>
                    <a:pt x="1680" y="810"/>
                  </a:lnTo>
                  <a:lnTo>
                    <a:pt x="1656" y="822"/>
                  </a:lnTo>
                  <a:lnTo>
                    <a:pt x="1632" y="840"/>
                  </a:lnTo>
                  <a:lnTo>
                    <a:pt x="1620" y="858"/>
                  </a:lnTo>
                  <a:lnTo>
                    <a:pt x="1602" y="870"/>
                  </a:lnTo>
                  <a:lnTo>
                    <a:pt x="1620" y="870"/>
                  </a:lnTo>
                  <a:lnTo>
                    <a:pt x="1608" y="888"/>
                  </a:lnTo>
                  <a:lnTo>
                    <a:pt x="1602" y="906"/>
                  </a:lnTo>
                  <a:lnTo>
                    <a:pt x="1584" y="912"/>
                  </a:lnTo>
                  <a:lnTo>
                    <a:pt x="1572" y="930"/>
                  </a:lnTo>
                  <a:lnTo>
                    <a:pt x="1560" y="948"/>
                  </a:lnTo>
                  <a:lnTo>
                    <a:pt x="1548" y="966"/>
                  </a:lnTo>
                  <a:lnTo>
                    <a:pt x="1536" y="984"/>
                  </a:lnTo>
                  <a:lnTo>
                    <a:pt x="1530" y="1002"/>
                  </a:lnTo>
                  <a:lnTo>
                    <a:pt x="1512" y="1014"/>
                  </a:lnTo>
                  <a:lnTo>
                    <a:pt x="1488" y="1026"/>
                  </a:lnTo>
                  <a:lnTo>
                    <a:pt x="1482" y="1044"/>
                  </a:lnTo>
                  <a:lnTo>
                    <a:pt x="1464" y="1056"/>
                  </a:lnTo>
                  <a:lnTo>
                    <a:pt x="1458" y="1074"/>
                  </a:lnTo>
                  <a:lnTo>
                    <a:pt x="1440" y="1086"/>
                  </a:lnTo>
                  <a:lnTo>
                    <a:pt x="1440" y="1104"/>
                  </a:lnTo>
                  <a:lnTo>
                    <a:pt x="1428" y="1122"/>
                  </a:lnTo>
                  <a:lnTo>
                    <a:pt x="1416" y="1140"/>
                  </a:lnTo>
                  <a:lnTo>
                    <a:pt x="1410" y="1158"/>
                  </a:lnTo>
                  <a:lnTo>
                    <a:pt x="1404" y="1176"/>
                  </a:lnTo>
                  <a:lnTo>
                    <a:pt x="1392" y="1194"/>
                  </a:lnTo>
                  <a:lnTo>
                    <a:pt x="1380" y="1212"/>
                  </a:lnTo>
                  <a:lnTo>
                    <a:pt x="1368" y="1230"/>
                  </a:lnTo>
                  <a:lnTo>
                    <a:pt x="1362" y="1248"/>
                  </a:lnTo>
                  <a:lnTo>
                    <a:pt x="1356" y="1266"/>
                  </a:lnTo>
                  <a:lnTo>
                    <a:pt x="1344" y="1284"/>
                  </a:lnTo>
                  <a:lnTo>
                    <a:pt x="1338" y="1302"/>
                  </a:lnTo>
                  <a:lnTo>
                    <a:pt x="1320" y="1320"/>
                  </a:lnTo>
                  <a:lnTo>
                    <a:pt x="1308" y="1338"/>
                  </a:lnTo>
                  <a:lnTo>
                    <a:pt x="1296" y="1356"/>
                  </a:lnTo>
                  <a:lnTo>
                    <a:pt x="1284" y="1374"/>
                  </a:lnTo>
                  <a:lnTo>
                    <a:pt x="1266" y="1386"/>
                  </a:lnTo>
                  <a:lnTo>
                    <a:pt x="1260" y="1404"/>
                  </a:lnTo>
                  <a:lnTo>
                    <a:pt x="1248" y="1422"/>
                  </a:lnTo>
                  <a:lnTo>
                    <a:pt x="1230" y="1434"/>
                  </a:lnTo>
                  <a:lnTo>
                    <a:pt x="1218" y="1452"/>
                  </a:lnTo>
                  <a:lnTo>
                    <a:pt x="1218" y="1470"/>
                  </a:lnTo>
                  <a:lnTo>
                    <a:pt x="1236" y="1488"/>
                  </a:lnTo>
                  <a:lnTo>
                    <a:pt x="1248" y="1506"/>
                  </a:lnTo>
                  <a:lnTo>
                    <a:pt x="1248" y="1524"/>
                  </a:lnTo>
                  <a:lnTo>
                    <a:pt x="1230" y="1518"/>
                  </a:lnTo>
                  <a:lnTo>
                    <a:pt x="1212" y="1512"/>
                  </a:lnTo>
                  <a:lnTo>
                    <a:pt x="1194" y="1494"/>
                  </a:lnTo>
                  <a:lnTo>
                    <a:pt x="1194" y="1476"/>
                  </a:lnTo>
                  <a:lnTo>
                    <a:pt x="1188" y="1458"/>
                  </a:lnTo>
                  <a:lnTo>
                    <a:pt x="1176" y="1440"/>
                  </a:lnTo>
                  <a:lnTo>
                    <a:pt x="1170" y="1422"/>
                  </a:lnTo>
                  <a:lnTo>
                    <a:pt x="1158" y="1404"/>
                  </a:lnTo>
                  <a:lnTo>
                    <a:pt x="1140" y="1386"/>
                  </a:lnTo>
                  <a:lnTo>
                    <a:pt x="1122" y="1374"/>
                  </a:lnTo>
                  <a:lnTo>
                    <a:pt x="1104" y="1362"/>
                  </a:lnTo>
                  <a:lnTo>
                    <a:pt x="1080" y="1344"/>
                  </a:lnTo>
                  <a:lnTo>
                    <a:pt x="1056" y="1332"/>
                  </a:lnTo>
                  <a:lnTo>
                    <a:pt x="1032" y="1326"/>
                  </a:lnTo>
                  <a:lnTo>
                    <a:pt x="1008" y="1314"/>
                  </a:lnTo>
                  <a:lnTo>
                    <a:pt x="984" y="1308"/>
                  </a:lnTo>
                  <a:lnTo>
                    <a:pt x="960" y="1302"/>
                  </a:lnTo>
                  <a:lnTo>
                    <a:pt x="936" y="1296"/>
                  </a:lnTo>
                  <a:lnTo>
                    <a:pt x="912" y="1290"/>
                  </a:lnTo>
                  <a:lnTo>
                    <a:pt x="888" y="1284"/>
                  </a:lnTo>
                  <a:lnTo>
                    <a:pt x="870" y="1278"/>
                  </a:lnTo>
                  <a:lnTo>
                    <a:pt x="852" y="1278"/>
                  </a:lnTo>
                  <a:lnTo>
                    <a:pt x="834" y="1272"/>
                  </a:lnTo>
                  <a:lnTo>
                    <a:pt x="816" y="1266"/>
                  </a:lnTo>
                  <a:lnTo>
                    <a:pt x="798" y="1266"/>
                  </a:lnTo>
                  <a:lnTo>
                    <a:pt x="780" y="1260"/>
                  </a:lnTo>
                  <a:lnTo>
                    <a:pt x="762" y="1254"/>
                  </a:lnTo>
                  <a:lnTo>
                    <a:pt x="744" y="1254"/>
                  </a:lnTo>
                  <a:lnTo>
                    <a:pt x="720" y="1254"/>
                  </a:lnTo>
                  <a:lnTo>
                    <a:pt x="696" y="1242"/>
                  </a:lnTo>
                  <a:lnTo>
                    <a:pt x="678" y="1242"/>
                  </a:lnTo>
                  <a:lnTo>
                    <a:pt x="660" y="1236"/>
                  </a:lnTo>
                  <a:lnTo>
                    <a:pt x="636" y="1230"/>
                  </a:lnTo>
                  <a:lnTo>
                    <a:pt x="618" y="1224"/>
                  </a:lnTo>
                  <a:lnTo>
                    <a:pt x="600" y="1218"/>
                  </a:lnTo>
                  <a:lnTo>
                    <a:pt x="576" y="1218"/>
                  </a:lnTo>
                  <a:lnTo>
                    <a:pt x="552" y="1206"/>
                  </a:lnTo>
                  <a:lnTo>
                    <a:pt x="528" y="1206"/>
                  </a:lnTo>
                  <a:lnTo>
                    <a:pt x="486" y="1194"/>
                  </a:lnTo>
                  <a:lnTo>
                    <a:pt x="462" y="1188"/>
                  </a:lnTo>
                  <a:lnTo>
                    <a:pt x="414" y="1182"/>
                  </a:lnTo>
                  <a:lnTo>
                    <a:pt x="354" y="1170"/>
                  </a:lnTo>
                  <a:lnTo>
                    <a:pt x="318" y="1170"/>
                  </a:lnTo>
                  <a:lnTo>
                    <a:pt x="300" y="1164"/>
                  </a:lnTo>
                  <a:lnTo>
                    <a:pt x="282" y="1146"/>
                  </a:lnTo>
                  <a:lnTo>
                    <a:pt x="258" y="1134"/>
                  </a:lnTo>
                  <a:lnTo>
                    <a:pt x="234" y="1122"/>
                  </a:lnTo>
                  <a:lnTo>
                    <a:pt x="216" y="1116"/>
                  </a:lnTo>
                  <a:lnTo>
                    <a:pt x="198" y="1110"/>
                  </a:lnTo>
                  <a:lnTo>
                    <a:pt x="174" y="1098"/>
                  </a:lnTo>
                  <a:lnTo>
                    <a:pt x="150" y="1086"/>
                  </a:lnTo>
                  <a:lnTo>
                    <a:pt x="126" y="1074"/>
                  </a:lnTo>
                  <a:lnTo>
                    <a:pt x="102" y="1068"/>
                  </a:lnTo>
                  <a:lnTo>
                    <a:pt x="78" y="1062"/>
                  </a:lnTo>
                  <a:lnTo>
                    <a:pt x="78" y="1044"/>
                  </a:lnTo>
                  <a:lnTo>
                    <a:pt x="72" y="1026"/>
                  </a:lnTo>
                  <a:lnTo>
                    <a:pt x="54" y="1020"/>
                  </a:lnTo>
                  <a:lnTo>
                    <a:pt x="30" y="1002"/>
                  </a:lnTo>
                  <a:lnTo>
                    <a:pt x="24" y="984"/>
                  </a:lnTo>
                  <a:lnTo>
                    <a:pt x="6" y="960"/>
                  </a:lnTo>
                  <a:lnTo>
                    <a:pt x="6" y="942"/>
                  </a:lnTo>
                  <a:lnTo>
                    <a:pt x="6" y="924"/>
                  </a:lnTo>
                  <a:lnTo>
                    <a:pt x="6" y="900"/>
                  </a:lnTo>
                  <a:lnTo>
                    <a:pt x="0" y="882"/>
                  </a:lnTo>
                  <a:lnTo>
                    <a:pt x="6" y="858"/>
                  </a:lnTo>
                  <a:lnTo>
                    <a:pt x="6" y="840"/>
                  </a:lnTo>
                  <a:lnTo>
                    <a:pt x="6" y="822"/>
                  </a:lnTo>
                  <a:lnTo>
                    <a:pt x="18" y="804"/>
                  </a:lnTo>
                  <a:lnTo>
                    <a:pt x="24" y="768"/>
                  </a:lnTo>
                  <a:lnTo>
                    <a:pt x="30" y="744"/>
                  </a:lnTo>
                  <a:lnTo>
                    <a:pt x="42" y="726"/>
                  </a:lnTo>
                  <a:lnTo>
                    <a:pt x="48" y="708"/>
                  </a:lnTo>
                  <a:lnTo>
                    <a:pt x="54" y="684"/>
                  </a:lnTo>
                  <a:lnTo>
                    <a:pt x="72" y="660"/>
                  </a:lnTo>
                  <a:lnTo>
                    <a:pt x="78" y="612"/>
                  </a:lnTo>
                  <a:lnTo>
                    <a:pt x="90" y="576"/>
                  </a:lnTo>
                  <a:lnTo>
                    <a:pt x="96" y="552"/>
                  </a:lnTo>
                  <a:lnTo>
                    <a:pt x="102" y="534"/>
                  </a:lnTo>
                  <a:lnTo>
                    <a:pt x="102" y="498"/>
                  </a:lnTo>
                  <a:lnTo>
                    <a:pt x="102" y="474"/>
                  </a:lnTo>
                  <a:lnTo>
                    <a:pt x="102" y="450"/>
                  </a:lnTo>
                  <a:lnTo>
                    <a:pt x="102" y="402"/>
                  </a:lnTo>
                  <a:lnTo>
                    <a:pt x="102" y="366"/>
                  </a:lnTo>
                  <a:lnTo>
                    <a:pt x="108" y="324"/>
                  </a:lnTo>
                  <a:lnTo>
                    <a:pt x="114" y="282"/>
                  </a:lnTo>
                  <a:lnTo>
                    <a:pt x="114" y="264"/>
                  </a:lnTo>
                  <a:lnTo>
                    <a:pt x="114" y="246"/>
                  </a:lnTo>
                  <a:lnTo>
                    <a:pt x="114" y="228"/>
                  </a:lnTo>
                  <a:lnTo>
                    <a:pt x="114" y="210"/>
                  </a:lnTo>
                  <a:lnTo>
                    <a:pt x="114" y="192"/>
                  </a:lnTo>
                  <a:lnTo>
                    <a:pt x="120" y="174"/>
                  </a:lnTo>
                  <a:lnTo>
                    <a:pt x="126" y="156"/>
                  </a:lnTo>
                  <a:lnTo>
                    <a:pt x="126" y="138"/>
                  </a:lnTo>
                  <a:lnTo>
                    <a:pt x="132" y="126"/>
                  </a:lnTo>
                </a:path>
              </a:pathLst>
            </a:custGeom>
            <a:solidFill>
              <a:srgbClr val="E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740" y="2661"/>
              <a:ext cx="649" cy="767"/>
            </a:xfrm>
            <a:custGeom>
              <a:avLst/>
              <a:gdLst>
                <a:gd name="T0" fmla="*/ 6 w 1129"/>
                <a:gd name="T1" fmla="*/ 0 h 1315"/>
                <a:gd name="T2" fmla="*/ 7 w 1129"/>
                <a:gd name="T3" fmla="*/ 1 h 1315"/>
                <a:gd name="T4" fmla="*/ 9 w 1129"/>
                <a:gd name="T5" fmla="*/ 1 h 1315"/>
                <a:gd name="T6" fmla="*/ 10 w 1129"/>
                <a:gd name="T7" fmla="*/ 1 h 1315"/>
                <a:gd name="T8" fmla="*/ 11 w 1129"/>
                <a:gd name="T9" fmla="*/ 3 h 1315"/>
                <a:gd name="T10" fmla="*/ 12 w 1129"/>
                <a:gd name="T11" fmla="*/ 5 h 1315"/>
                <a:gd name="T12" fmla="*/ 12 w 1129"/>
                <a:gd name="T13" fmla="*/ 6 h 1315"/>
                <a:gd name="T14" fmla="*/ 12 w 1129"/>
                <a:gd name="T15" fmla="*/ 8 h 1315"/>
                <a:gd name="T16" fmla="*/ 11 w 1129"/>
                <a:gd name="T17" fmla="*/ 10 h 1315"/>
                <a:gd name="T18" fmla="*/ 10 w 1129"/>
                <a:gd name="T19" fmla="*/ 12 h 1315"/>
                <a:gd name="T20" fmla="*/ 9 w 1129"/>
                <a:gd name="T21" fmla="*/ 13 h 1315"/>
                <a:gd name="T22" fmla="*/ 8 w 1129"/>
                <a:gd name="T23" fmla="*/ 15 h 1315"/>
                <a:gd name="T24" fmla="*/ 8 w 1129"/>
                <a:gd name="T25" fmla="*/ 16 h 1315"/>
                <a:gd name="T26" fmla="*/ 7 w 1129"/>
                <a:gd name="T27" fmla="*/ 17 h 1315"/>
                <a:gd name="T28" fmla="*/ 7 w 1129"/>
                <a:gd name="T29" fmla="*/ 19 h 1315"/>
                <a:gd name="T30" fmla="*/ 7 w 1129"/>
                <a:gd name="T31" fmla="*/ 21 h 1315"/>
                <a:gd name="T32" fmla="*/ 10 w 1129"/>
                <a:gd name="T33" fmla="*/ 22 h 1315"/>
                <a:gd name="T34" fmla="*/ 11 w 1129"/>
                <a:gd name="T35" fmla="*/ 22 h 1315"/>
                <a:gd name="T36" fmla="*/ 13 w 1129"/>
                <a:gd name="T37" fmla="*/ 22 h 1315"/>
                <a:gd name="T38" fmla="*/ 14 w 1129"/>
                <a:gd name="T39" fmla="*/ 23 h 1315"/>
                <a:gd name="T40" fmla="*/ 16 w 1129"/>
                <a:gd name="T41" fmla="*/ 24 h 1315"/>
                <a:gd name="T42" fmla="*/ 17 w 1129"/>
                <a:gd name="T43" fmla="*/ 24 h 1315"/>
                <a:gd name="T44" fmla="*/ 20 w 1129"/>
                <a:gd name="T45" fmla="*/ 25 h 1315"/>
                <a:gd name="T46" fmla="*/ 21 w 1129"/>
                <a:gd name="T47" fmla="*/ 26 h 1315"/>
                <a:gd name="T48" fmla="*/ 23 w 1129"/>
                <a:gd name="T49" fmla="*/ 26 h 1315"/>
                <a:gd name="T50" fmla="*/ 23 w 1129"/>
                <a:gd name="T51" fmla="*/ 27 h 1315"/>
                <a:gd name="T52" fmla="*/ 23 w 1129"/>
                <a:gd name="T53" fmla="*/ 29 h 1315"/>
                <a:gd name="T54" fmla="*/ 22 w 1129"/>
                <a:gd name="T55" fmla="*/ 30 h 1315"/>
                <a:gd name="T56" fmla="*/ 21 w 1129"/>
                <a:gd name="T57" fmla="*/ 29 h 1315"/>
                <a:gd name="T58" fmla="*/ 20 w 1129"/>
                <a:gd name="T59" fmla="*/ 29 h 1315"/>
                <a:gd name="T60" fmla="*/ 18 w 1129"/>
                <a:gd name="T61" fmla="*/ 28 h 1315"/>
                <a:gd name="T62" fmla="*/ 17 w 1129"/>
                <a:gd name="T63" fmla="*/ 27 h 1315"/>
                <a:gd name="T64" fmla="*/ 14 w 1129"/>
                <a:gd name="T65" fmla="*/ 26 h 1315"/>
                <a:gd name="T66" fmla="*/ 12 w 1129"/>
                <a:gd name="T67" fmla="*/ 25 h 1315"/>
                <a:gd name="T68" fmla="*/ 12 w 1129"/>
                <a:gd name="T69" fmla="*/ 26 h 1315"/>
                <a:gd name="T70" fmla="*/ 11 w 1129"/>
                <a:gd name="T71" fmla="*/ 27 h 1315"/>
                <a:gd name="T72" fmla="*/ 10 w 1129"/>
                <a:gd name="T73" fmla="*/ 27 h 1315"/>
                <a:gd name="T74" fmla="*/ 8 w 1129"/>
                <a:gd name="T75" fmla="*/ 28 h 1315"/>
                <a:gd name="T76" fmla="*/ 6 w 1129"/>
                <a:gd name="T77" fmla="*/ 28 h 1315"/>
                <a:gd name="T78" fmla="*/ 6 w 1129"/>
                <a:gd name="T79" fmla="*/ 27 h 1315"/>
                <a:gd name="T80" fmla="*/ 6 w 1129"/>
                <a:gd name="T81" fmla="*/ 25 h 1315"/>
                <a:gd name="T82" fmla="*/ 6 w 1129"/>
                <a:gd name="T83" fmla="*/ 24 h 1315"/>
                <a:gd name="T84" fmla="*/ 4 w 1129"/>
                <a:gd name="T85" fmla="*/ 24 h 1315"/>
                <a:gd name="T86" fmla="*/ 3 w 1129"/>
                <a:gd name="T87" fmla="*/ 24 h 1315"/>
                <a:gd name="T88" fmla="*/ 1 w 1129"/>
                <a:gd name="T89" fmla="*/ 24 h 1315"/>
                <a:gd name="T90" fmla="*/ 1 w 1129"/>
                <a:gd name="T91" fmla="*/ 23 h 1315"/>
                <a:gd name="T92" fmla="*/ 0 w 1129"/>
                <a:gd name="T93" fmla="*/ 22 h 1315"/>
                <a:gd name="T94" fmla="*/ 1 w 1129"/>
                <a:gd name="T95" fmla="*/ 20 h 1315"/>
                <a:gd name="T96" fmla="*/ 2 w 1129"/>
                <a:gd name="T97" fmla="*/ 19 h 1315"/>
                <a:gd name="T98" fmla="*/ 3 w 1129"/>
                <a:gd name="T99" fmla="*/ 18 h 1315"/>
                <a:gd name="T100" fmla="*/ 4 w 1129"/>
                <a:gd name="T101" fmla="*/ 16 h 1315"/>
                <a:gd name="T102" fmla="*/ 4 w 1129"/>
                <a:gd name="T103" fmla="*/ 15 h 1315"/>
                <a:gd name="T104" fmla="*/ 4 w 1129"/>
                <a:gd name="T105" fmla="*/ 13 h 1315"/>
                <a:gd name="T106" fmla="*/ 4 w 1129"/>
                <a:gd name="T107" fmla="*/ 11 h 1315"/>
                <a:gd name="T108" fmla="*/ 4 w 1129"/>
                <a:gd name="T109" fmla="*/ 9 h 1315"/>
                <a:gd name="T110" fmla="*/ 4 w 1129"/>
                <a:gd name="T111" fmla="*/ 8 h 1315"/>
                <a:gd name="T112" fmla="*/ 4 w 1129"/>
                <a:gd name="T113" fmla="*/ 6 h 1315"/>
                <a:gd name="T114" fmla="*/ 4 w 1129"/>
                <a:gd name="T115" fmla="*/ 4 h 1315"/>
                <a:gd name="T116" fmla="*/ 5 w 1129"/>
                <a:gd name="T117" fmla="*/ 2 h 1315"/>
                <a:gd name="T118" fmla="*/ 4 w 1129"/>
                <a:gd name="T119" fmla="*/ 1 h 13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9" h="1315">
                  <a:moveTo>
                    <a:pt x="216" y="0"/>
                  </a:move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6"/>
                  </a:lnTo>
                  <a:lnTo>
                    <a:pt x="354" y="6"/>
                  </a:lnTo>
                  <a:lnTo>
                    <a:pt x="372" y="6"/>
                  </a:lnTo>
                  <a:lnTo>
                    <a:pt x="390" y="6"/>
                  </a:lnTo>
                  <a:lnTo>
                    <a:pt x="408" y="6"/>
                  </a:lnTo>
                  <a:lnTo>
                    <a:pt x="432" y="6"/>
                  </a:lnTo>
                  <a:lnTo>
                    <a:pt x="456" y="12"/>
                  </a:lnTo>
                  <a:lnTo>
                    <a:pt x="474" y="18"/>
                  </a:lnTo>
                  <a:lnTo>
                    <a:pt x="492" y="24"/>
                  </a:lnTo>
                  <a:lnTo>
                    <a:pt x="510" y="42"/>
                  </a:lnTo>
                  <a:lnTo>
                    <a:pt x="528" y="54"/>
                  </a:lnTo>
                  <a:lnTo>
                    <a:pt x="540" y="72"/>
                  </a:lnTo>
                  <a:lnTo>
                    <a:pt x="552" y="90"/>
                  </a:lnTo>
                  <a:lnTo>
                    <a:pt x="558" y="108"/>
                  </a:lnTo>
                  <a:lnTo>
                    <a:pt x="570" y="126"/>
                  </a:lnTo>
                  <a:lnTo>
                    <a:pt x="576" y="144"/>
                  </a:lnTo>
                  <a:lnTo>
                    <a:pt x="576" y="162"/>
                  </a:lnTo>
                  <a:lnTo>
                    <a:pt x="576" y="186"/>
                  </a:lnTo>
                  <a:lnTo>
                    <a:pt x="582" y="210"/>
                  </a:lnTo>
                  <a:lnTo>
                    <a:pt x="582" y="228"/>
                  </a:lnTo>
                  <a:lnTo>
                    <a:pt x="582" y="246"/>
                  </a:lnTo>
                  <a:lnTo>
                    <a:pt x="582" y="264"/>
                  </a:lnTo>
                  <a:lnTo>
                    <a:pt x="582" y="282"/>
                  </a:lnTo>
                  <a:lnTo>
                    <a:pt x="576" y="306"/>
                  </a:lnTo>
                  <a:lnTo>
                    <a:pt x="576" y="330"/>
                  </a:lnTo>
                  <a:lnTo>
                    <a:pt x="564" y="348"/>
                  </a:lnTo>
                  <a:lnTo>
                    <a:pt x="558" y="366"/>
                  </a:lnTo>
                  <a:lnTo>
                    <a:pt x="546" y="384"/>
                  </a:lnTo>
                  <a:lnTo>
                    <a:pt x="540" y="402"/>
                  </a:lnTo>
                  <a:lnTo>
                    <a:pt x="534" y="426"/>
                  </a:lnTo>
                  <a:lnTo>
                    <a:pt x="516" y="450"/>
                  </a:lnTo>
                  <a:lnTo>
                    <a:pt x="504" y="468"/>
                  </a:lnTo>
                  <a:lnTo>
                    <a:pt x="492" y="486"/>
                  </a:lnTo>
                  <a:lnTo>
                    <a:pt x="480" y="504"/>
                  </a:lnTo>
                  <a:lnTo>
                    <a:pt x="462" y="522"/>
                  </a:lnTo>
                  <a:lnTo>
                    <a:pt x="444" y="534"/>
                  </a:lnTo>
                  <a:lnTo>
                    <a:pt x="432" y="552"/>
                  </a:lnTo>
                  <a:lnTo>
                    <a:pt x="414" y="570"/>
                  </a:lnTo>
                  <a:lnTo>
                    <a:pt x="396" y="582"/>
                  </a:lnTo>
                  <a:lnTo>
                    <a:pt x="390" y="600"/>
                  </a:lnTo>
                  <a:lnTo>
                    <a:pt x="372" y="618"/>
                  </a:lnTo>
                  <a:lnTo>
                    <a:pt x="372" y="636"/>
                  </a:lnTo>
                  <a:lnTo>
                    <a:pt x="372" y="654"/>
                  </a:lnTo>
                  <a:lnTo>
                    <a:pt x="384" y="672"/>
                  </a:lnTo>
                  <a:lnTo>
                    <a:pt x="384" y="690"/>
                  </a:lnTo>
                  <a:lnTo>
                    <a:pt x="372" y="708"/>
                  </a:lnTo>
                  <a:lnTo>
                    <a:pt x="366" y="726"/>
                  </a:lnTo>
                  <a:lnTo>
                    <a:pt x="348" y="738"/>
                  </a:lnTo>
                  <a:lnTo>
                    <a:pt x="342" y="756"/>
                  </a:lnTo>
                  <a:lnTo>
                    <a:pt x="336" y="774"/>
                  </a:lnTo>
                  <a:lnTo>
                    <a:pt x="336" y="792"/>
                  </a:lnTo>
                  <a:lnTo>
                    <a:pt x="324" y="810"/>
                  </a:lnTo>
                  <a:lnTo>
                    <a:pt x="324" y="828"/>
                  </a:lnTo>
                  <a:lnTo>
                    <a:pt x="324" y="846"/>
                  </a:lnTo>
                  <a:lnTo>
                    <a:pt x="324" y="864"/>
                  </a:lnTo>
                  <a:lnTo>
                    <a:pt x="324" y="882"/>
                  </a:lnTo>
                  <a:lnTo>
                    <a:pt x="336" y="900"/>
                  </a:lnTo>
                  <a:lnTo>
                    <a:pt x="360" y="912"/>
                  </a:lnTo>
                  <a:lnTo>
                    <a:pt x="378" y="924"/>
                  </a:lnTo>
                  <a:lnTo>
                    <a:pt x="396" y="930"/>
                  </a:lnTo>
                  <a:lnTo>
                    <a:pt x="414" y="936"/>
                  </a:lnTo>
                  <a:lnTo>
                    <a:pt x="456" y="942"/>
                  </a:lnTo>
                  <a:lnTo>
                    <a:pt x="474" y="954"/>
                  </a:lnTo>
                  <a:lnTo>
                    <a:pt x="498" y="954"/>
                  </a:lnTo>
                  <a:lnTo>
                    <a:pt x="516" y="954"/>
                  </a:lnTo>
                  <a:lnTo>
                    <a:pt x="534" y="960"/>
                  </a:lnTo>
                  <a:lnTo>
                    <a:pt x="558" y="966"/>
                  </a:lnTo>
                  <a:lnTo>
                    <a:pt x="576" y="972"/>
                  </a:lnTo>
                  <a:lnTo>
                    <a:pt x="594" y="978"/>
                  </a:lnTo>
                  <a:lnTo>
                    <a:pt x="618" y="984"/>
                  </a:lnTo>
                  <a:lnTo>
                    <a:pt x="642" y="990"/>
                  </a:lnTo>
                  <a:lnTo>
                    <a:pt x="666" y="1002"/>
                  </a:lnTo>
                  <a:lnTo>
                    <a:pt x="684" y="1002"/>
                  </a:lnTo>
                  <a:lnTo>
                    <a:pt x="702" y="1008"/>
                  </a:lnTo>
                  <a:lnTo>
                    <a:pt x="720" y="1014"/>
                  </a:lnTo>
                  <a:lnTo>
                    <a:pt x="738" y="1026"/>
                  </a:lnTo>
                  <a:lnTo>
                    <a:pt x="762" y="1032"/>
                  </a:lnTo>
                  <a:lnTo>
                    <a:pt x="780" y="1038"/>
                  </a:lnTo>
                  <a:lnTo>
                    <a:pt x="798" y="1050"/>
                  </a:lnTo>
                  <a:lnTo>
                    <a:pt x="816" y="1056"/>
                  </a:lnTo>
                  <a:lnTo>
                    <a:pt x="834" y="1062"/>
                  </a:lnTo>
                  <a:lnTo>
                    <a:pt x="852" y="1062"/>
                  </a:lnTo>
                  <a:lnTo>
                    <a:pt x="870" y="1074"/>
                  </a:lnTo>
                  <a:lnTo>
                    <a:pt x="888" y="1074"/>
                  </a:lnTo>
                  <a:lnTo>
                    <a:pt x="906" y="1080"/>
                  </a:lnTo>
                  <a:lnTo>
                    <a:pt x="930" y="1086"/>
                  </a:lnTo>
                  <a:lnTo>
                    <a:pt x="954" y="1098"/>
                  </a:lnTo>
                  <a:lnTo>
                    <a:pt x="978" y="1104"/>
                  </a:lnTo>
                  <a:lnTo>
                    <a:pt x="1002" y="1110"/>
                  </a:lnTo>
                  <a:lnTo>
                    <a:pt x="1026" y="1122"/>
                  </a:lnTo>
                  <a:lnTo>
                    <a:pt x="1044" y="1128"/>
                  </a:lnTo>
                  <a:lnTo>
                    <a:pt x="1062" y="1134"/>
                  </a:lnTo>
                  <a:lnTo>
                    <a:pt x="1080" y="1140"/>
                  </a:lnTo>
                  <a:lnTo>
                    <a:pt x="1098" y="1146"/>
                  </a:lnTo>
                  <a:lnTo>
                    <a:pt x="1116" y="1146"/>
                  </a:lnTo>
                  <a:lnTo>
                    <a:pt x="1128" y="1164"/>
                  </a:lnTo>
                  <a:lnTo>
                    <a:pt x="1122" y="1182"/>
                  </a:lnTo>
                  <a:lnTo>
                    <a:pt x="1122" y="1200"/>
                  </a:lnTo>
                  <a:lnTo>
                    <a:pt x="1110" y="1218"/>
                  </a:lnTo>
                  <a:lnTo>
                    <a:pt x="1110" y="1236"/>
                  </a:lnTo>
                  <a:lnTo>
                    <a:pt x="1110" y="1254"/>
                  </a:lnTo>
                  <a:lnTo>
                    <a:pt x="1110" y="1272"/>
                  </a:lnTo>
                  <a:lnTo>
                    <a:pt x="1110" y="1290"/>
                  </a:lnTo>
                  <a:lnTo>
                    <a:pt x="1098" y="1308"/>
                  </a:lnTo>
                  <a:lnTo>
                    <a:pt x="1080" y="1308"/>
                  </a:lnTo>
                  <a:lnTo>
                    <a:pt x="1062" y="1314"/>
                  </a:lnTo>
                  <a:lnTo>
                    <a:pt x="1050" y="1296"/>
                  </a:lnTo>
                  <a:lnTo>
                    <a:pt x="1056" y="1278"/>
                  </a:lnTo>
                  <a:lnTo>
                    <a:pt x="1038" y="1272"/>
                  </a:lnTo>
                  <a:lnTo>
                    <a:pt x="1020" y="1266"/>
                  </a:lnTo>
                  <a:lnTo>
                    <a:pt x="1002" y="1266"/>
                  </a:lnTo>
                  <a:lnTo>
                    <a:pt x="984" y="1266"/>
                  </a:lnTo>
                  <a:lnTo>
                    <a:pt x="966" y="1260"/>
                  </a:lnTo>
                  <a:lnTo>
                    <a:pt x="942" y="1254"/>
                  </a:lnTo>
                  <a:lnTo>
                    <a:pt x="924" y="1254"/>
                  </a:lnTo>
                  <a:lnTo>
                    <a:pt x="906" y="1254"/>
                  </a:lnTo>
                  <a:lnTo>
                    <a:pt x="888" y="1248"/>
                  </a:lnTo>
                  <a:lnTo>
                    <a:pt x="870" y="1242"/>
                  </a:lnTo>
                  <a:lnTo>
                    <a:pt x="852" y="1224"/>
                  </a:lnTo>
                  <a:lnTo>
                    <a:pt x="840" y="1206"/>
                  </a:lnTo>
                  <a:lnTo>
                    <a:pt x="822" y="1200"/>
                  </a:lnTo>
                  <a:lnTo>
                    <a:pt x="804" y="1188"/>
                  </a:lnTo>
                  <a:lnTo>
                    <a:pt x="786" y="1182"/>
                  </a:lnTo>
                  <a:lnTo>
                    <a:pt x="750" y="1170"/>
                  </a:lnTo>
                  <a:lnTo>
                    <a:pt x="714" y="1158"/>
                  </a:lnTo>
                  <a:lnTo>
                    <a:pt x="690" y="1134"/>
                  </a:lnTo>
                  <a:lnTo>
                    <a:pt x="666" y="1122"/>
                  </a:lnTo>
                  <a:lnTo>
                    <a:pt x="654" y="1104"/>
                  </a:lnTo>
                  <a:lnTo>
                    <a:pt x="636" y="1098"/>
                  </a:lnTo>
                  <a:lnTo>
                    <a:pt x="594" y="1080"/>
                  </a:lnTo>
                  <a:lnTo>
                    <a:pt x="576" y="1086"/>
                  </a:lnTo>
                  <a:lnTo>
                    <a:pt x="576" y="1104"/>
                  </a:lnTo>
                  <a:lnTo>
                    <a:pt x="576" y="1122"/>
                  </a:lnTo>
                  <a:lnTo>
                    <a:pt x="576" y="1140"/>
                  </a:lnTo>
                  <a:lnTo>
                    <a:pt x="576" y="1158"/>
                  </a:lnTo>
                  <a:lnTo>
                    <a:pt x="570" y="1176"/>
                  </a:lnTo>
                  <a:lnTo>
                    <a:pt x="552" y="1194"/>
                  </a:lnTo>
                  <a:lnTo>
                    <a:pt x="534" y="1200"/>
                  </a:lnTo>
                  <a:lnTo>
                    <a:pt x="516" y="1200"/>
                  </a:lnTo>
                  <a:lnTo>
                    <a:pt x="498" y="1206"/>
                  </a:lnTo>
                  <a:lnTo>
                    <a:pt x="480" y="1206"/>
                  </a:lnTo>
                  <a:lnTo>
                    <a:pt x="462" y="1206"/>
                  </a:lnTo>
                  <a:lnTo>
                    <a:pt x="444" y="1206"/>
                  </a:lnTo>
                  <a:lnTo>
                    <a:pt x="426" y="1206"/>
                  </a:lnTo>
                  <a:lnTo>
                    <a:pt x="408" y="1206"/>
                  </a:lnTo>
                  <a:lnTo>
                    <a:pt x="390" y="1218"/>
                  </a:lnTo>
                  <a:lnTo>
                    <a:pt x="372" y="1224"/>
                  </a:lnTo>
                  <a:lnTo>
                    <a:pt x="354" y="1224"/>
                  </a:lnTo>
                  <a:lnTo>
                    <a:pt x="336" y="1224"/>
                  </a:lnTo>
                  <a:lnTo>
                    <a:pt x="312" y="1218"/>
                  </a:lnTo>
                  <a:lnTo>
                    <a:pt x="294" y="1212"/>
                  </a:lnTo>
                  <a:lnTo>
                    <a:pt x="276" y="1206"/>
                  </a:lnTo>
                  <a:lnTo>
                    <a:pt x="264" y="1188"/>
                  </a:lnTo>
                  <a:lnTo>
                    <a:pt x="270" y="1170"/>
                  </a:lnTo>
                  <a:lnTo>
                    <a:pt x="282" y="1152"/>
                  </a:lnTo>
                  <a:lnTo>
                    <a:pt x="288" y="1134"/>
                  </a:lnTo>
                  <a:lnTo>
                    <a:pt x="306" y="1110"/>
                  </a:lnTo>
                  <a:lnTo>
                    <a:pt x="312" y="1092"/>
                  </a:lnTo>
                  <a:lnTo>
                    <a:pt x="312" y="1074"/>
                  </a:lnTo>
                  <a:lnTo>
                    <a:pt x="312" y="1056"/>
                  </a:lnTo>
                  <a:lnTo>
                    <a:pt x="294" y="1050"/>
                  </a:lnTo>
                  <a:lnTo>
                    <a:pt x="276" y="1050"/>
                  </a:lnTo>
                  <a:lnTo>
                    <a:pt x="258" y="1050"/>
                  </a:lnTo>
                  <a:lnTo>
                    <a:pt x="240" y="1050"/>
                  </a:lnTo>
                  <a:lnTo>
                    <a:pt x="222" y="1050"/>
                  </a:lnTo>
                  <a:lnTo>
                    <a:pt x="204" y="1050"/>
                  </a:lnTo>
                  <a:lnTo>
                    <a:pt x="186" y="1050"/>
                  </a:lnTo>
                  <a:lnTo>
                    <a:pt x="168" y="1056"/>
                  </a:lnTo>
                  <a:lnTo>
                    <a:pt x="150" y="1056"/>
                  </a:lnTo>
                  <a:lnTo>
                    <a:pt x="132" y="1056"/>
                  </a:lnTo>
                  <a:lnTo>
                    <a:pt x="114" y="1056"/>
                  </a:lnTo>
                  <a:lnTo>
                    <a:pt x="96" y="1056"/>
                  </a:lnTo>
                  <a:lnTo>
                    <a:pt x="72" y="1056"/>
                  </a:lnTo>
                  <a:lnTo>
                    <a:pt x="54" y="1056"/>
                  </a:lnTo>
                  <a:lnTo>
                    <a:pt x="36" y="1056"/>
                  </a:lnTo>
                  <a:lnTo>
                    <a:pt x="18" y="1050"/>
                  </a:lnTo>
                  <a:lnTo>
                    <a:pt x="12" y="1032"/>
                  </a:lnTo>
                  <a:lnTo>
                    <a:pt x="12" y="1014"/>
                  </a:lnTo>
                  <a:lnTo>
                    <a:pt x="12" y="996"/>
                  </a:lnTo>
                  <a:lnTo>
                    <a:pt x="12" y="978"/>
                  </a:lnTo>
                  <a:lnTo>
                    <a:pt x="6" y="960"/>
                  </a:lnTo>
                  <a:lnTo>
                    <a:pt x="0" y="942"/>
                  </a:lnTo>
                  <a:lnTo>
                    <a:pt x="0" y="924"/>
                  </a:lnTo>
                  <a:lnTo>
                    <a:pt x="12" y="906"/>
                  </a:lnTo>
                  <a:lnTo>
                    <a:pt x="24" y="888"/>
                  </a:lnTo>
                  <a:lnTo>
                    <a:pt x="42" y="870"/>
                  </a:lnTo>
                  <a:lnTo>
                    <a:pt x="60" y="858"/>
                  </a:lnTo>
                  <a:lnTo>
                    <a:pt x="72" y="840"/>
                  </a:lnTo>
                  <a:lnTo>
                    <a:pt x="90" y="834"/>
                  </a:lnTo>
                  <a:lnTo>
                    <a:pt x="108" y="822"/>
                  </a:lnTo>
                  <a:lnTo>
                    <a:pt x="126" y="816"/>
                  </a:lnTo>
                  <a:lnTo>
                    <a:pt x="144" y="810"/>
                  </a:lnTo>
                  <a:lnTo>
                    <a:pt x="162" y="798"/>
                  </a:lnTo>
                  <a:lnTo>
                    <a:pt x="180" y="786"/>
                  </a:lnTo>
                  <a:lnTo>
                    <a:pt x="192" y="762"/>
                  </a:lnTo>
                  <a:lnTo>
                    <a:pt x="198" y="744"/>
                  </a:lnTo>
                  <a:lnTo>
                    <a:pt x="198" y="726"/>
                  </a:lnTo>
                  <a:lnTo>
                    <a:pt x="198" y="708"/>
                  </a:lnTo>
                  <a:lnTo>
                    <a:pt x="198" y="690"/>
                  </a:lnTo>
                  <a:lnTo>
                    <a:pt x="198" y="672"/>
                  </a:lnTo>
                  <a:lnTo>
                    <a:pt x="198" y="654"/>
                  </a:lnTo>
                  <a:lnTo>
                    <a:pt x="192" y="636"/>
                  </a:lnTo>
                  <a:lnTo>
                    <a:pt x="192" y="618"/>
                  </a:lnTo>
                  <a:lnTo>
                    <a:pt x="192" y="600"/>
                  </a:lnTo>
                  <a:lnTo>
                    <a:pt x="192" y="582"/>
                  </a:lnTo>
                  <a:lnTo>
                    <a:pt x="192" y="564"/>
                  </a:lnTo>
                  <a:lnTo>
                    <a:pt x="198" y="546"/>
                  </a:lnTo>
                  <a:lnTo>
                    <a:pt x="204" y="528"/>
                  </a:lnTo>
                  <a:lnTo>
                    <a:pt x="204" y="510"/>
                  </a:lnTo>
                  <a:lnTo>
                    <a:pt x="204" y="486"/>
                  </a:lnTo>
                  <a:lnTo>
                    <a:pt x="210" y="468"/>
                  </a:lnTo>
                  <a:lnTo>
                    <a:pt x="210" y="450"/>
                  </a:lnTo>
                  <a:lnTo>
                    <a:pt x="210" y="426"/>
                  </a:lnTo>
                  <a:lnTo>
                    <a:pt x="210" y="402"/>
                  </a:lnTo>
                  <a:lnTo>
                    <a:pt x="210" y="384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10" y="330"/>
                  </a:lnTo>
                  <a:lnTo>
                    <a:pt x="210" y="312"/>
                  </a:lnTo>
                  <a:lnTo>
                    <a:pt x="210" y="294"/>
                  </a:lnTo>
                  <a:lnTo>
                    <a:pt x="210" y="270"/>
                  </a:lnTo>
                  <a:lnTo>
                    <a:pt x="210" y="252"/>
                  </a:lnTo>
                  <a:lnTo>
                    <a:pt x="210" y="234"/>
                  </a:lnTo>
                  <a:lnTo>
                    <a:pt x="210" y="216"/>
                  </a:lnTo>
                  <a:lnTo>
                    <a:pt x="210" y="198"/>
                  </a:lnTo>
                  <a:lnTo>
                    <a:pt x="210" y="174"/>
                  </a:lnTo>
                  <a:lnTo>
                    <a:pt x="216" y="156"/>
                  </a:lnTo>
                  <a:lnTo>
                    <a:pt x="216" y="132"/>
                  </a:lnTo>
                  <a:lnTo>
                    <a:pt x="216" y="114"/>
                  </a:lnTo>
                  <a:lnTo>
                    <a:pt x="216" y="96"/>
                  </a:lnTo>
                  <a:lnTo>
                    <a:pt x="216" y="78"/>
                  </a:lnTo>
                  <a:lnTo>
                    <a:pt x="210" y="60"/>
                  </a:lnTo>
                  <a:lnTo>
                    <a:pt x="210" y="42"/>
                  </a:lnTo>
                  <a:lnTo>
                    <a:pt x="210" y="24"/>
                  </a:lnTo>
                  <a:lnTo>
                    <a:pt x="210" y="6"/>
                  </a:lnTo>
                  <a:lnTo>
                    <a:pt x="216" y="0"/>
                  </a:lnTo>
                </a:path>
              </a:pathLst>
            </a:custGeom>
            <a:solidFill>
              <a:srgbClr val="FD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114" y="3509"/>
              <a:ext cx="526" cy="734"/>
            </a:xfrm>
            <a:custGeom>
              <a:avLst/>
              <a:gdLst>
                <a:gd name="T0" fmla="*/ 1 w 913"/>
                <a:gd name="T1" fmla="*/ 5 h 1258"/>
                <a:gd name="T2" fmla="*/ 2 w 913"/>
                <a:gd name="T3" fmla="*/ 4 h 1258"/>
                <a:gd name="T4" fmla="*/ 4 w 913"/>
                <a:gd name="T5" fmla="*/ 3 h 1258"/>
                <a:gd name="T6" fmla="*/ 6 w 913"/>
                <a:gd name="T7" fmla="*/ 2 h 1258"/>
                <a:gd name="T8" fmla="*/ 7 w 913"/>
                <a:gd name="T9" fmla="*/ 1 h 1258"/>
                <a:gd name="T10" fmla="*/ 8 w 913"/>
                <a:gd name="T11" fmla="*/ 0 h 1258"/>
                <a:gd name="T12" fmla="*/ 10 w 913"/>
                <a:gd name="T13" fmla="*/ 1 h 1258"/>
                <a:gd name="T14" fmla="*/ 12 w 913"/>
                <a:gd name="T15" fmla="*/ 2 h 1258"/>
                <a:gd name="T16" fmla="*/ 13 w 913"/>
                <a:gd name="T17" fmla="*/ 3 h 1258"/>
                <a:gd name="T18" fmla="*/ 14 w 913"/>
                <a:gd name="T19" fmla="*/ 5 h 1258"/>
                <a:gd name="T20" fmla="*/ 16 w 913"/>
                <a:gd name="T21" fmla="*/ 6 h 1258"/>
                <a:gd name="T22" fmla="*/ 17 w 913"/>
                <a:gd name="T23" fmla="*/ 8 h 1258"/>
                <a:gd name="T24" fmla="*/ 18 w 913"/>
                <a:gd name="T25" fmla="*/ 9 h 1258"/>
                <a:gd name="T26" fmla="*/ 18 w 913"/>
                <a:gd name="T27" fmla="*/ 11 h 1258"/>
                <a:gd name="T28" fmla="*/ 19 w 913"/>
                <a:gd name="T29" fmla="*/ 12 h 1258"/>
                <a:gd name="T30" fmla="*/ 19 w 913"/>
                <a:gd name="T31" fmla="*/ 14 h 1258"/>
                <a:gd name="T32" fmla="*/ 18 w 913"/>
                <a:gd name="T33" fmla="*/ 15 h 1258"/>
                <a:gd name="T34" fmla="*/ 17 w 913"/>
                <a:gd name="T35" fmla="*/ 16 h 1258"/>
                <a:gd name="T36" fmla="*/ 15 w 913"/>
                <a:gd name="T37" fmla="*/ 18 h 1258"/>
                <a:gd name="T38" fmla="*/ 14 w 913"/>
                <a:gd name="T39" fmla="*/ 20 h 1258"/>
                <a:gd name="T40" fmla="*/ 13 w 913"/>
                <a:gd name="T41" fmla="*/ 21 h 1258"/>
                <a:gd name="T42" fmla="*/ 12 w 913"/>
                <a:gd name="T43" fmla="*/ 23 h 1258"/>
                <a:gd name="T44" fmla="*/ 10 w 913"/>
                <a:gd name="T45" fmla="*/ 25 h 1258"/>
                <a:gd name="T46" fmla="*/ 9 w 913"/>
                <a:gd name="T47" fmla="*/ 26 h 1258"/>
                <a:gd name="T48" fmla="*/ 8 w 913"/>
                <a:gd name="T49" fmla="*/ 28 h 1258"/>
                <a:gd name="T50" fmla="*/ 7 w 913"/>
                <a:gd name="T51" fmla="*/ 29 h 1258"/>
                <a:gd name="T52" fmla="*/ 5 w 913"/>
                <a:gd name="T53" fmla="*/ 29 h 1258"/>
                <a:gd name="T54" fmla="*/ 3 w 913"/>
                <a:gd name="T55" fmla="*/ 27 h 1258"/>
                <a:gd name="T56" fmla="*/ 3 w 913"/>
                <a:gd name="T57" fmla="*/ 26 h 1258"/>
                <a:gd name="T58" fmla="*/ 2 w 913"/>
                <a:gd name="T59" fmla="*/ 23 h 1258"/>
                <a:gd name="T60" fmla="*/ 2 w 913"/>
                <a:gd name="T61" fmla="*/ 22 h 1258"/>
                <a:gd name="T62" fmla="*/ 2 w 913"/>
                <a:gd name="T63" fmla="*/ 20 h 1258"/>
                <a:gd name="T64" fmla="*/ 2 w 913"/>
                <a:gd name="T65" fmla="*/ 18 h 1258"/>
                <a:gd name="T66" fmla="*/ 2 w 913"/>
                <a:gd name="T67" fmla="*/ 16 h 1258"/>
                <a:gd name="T68" fmla="*/ 2 w 913"/>
                <a:gd name="T69" fmla="*/ 15 h 1258"/>
                <a:gd name="T70" fmla="*/ 2 w 913"/>
                <a:gd name="T71" fmla="*/ 13 h 1258"/>
                <a:gd name="T72" fmla="*/ 2 w 913"/>
                <a:gd name="T73" fmla="*/ 11 h 1258"/>
                <a:gd name="T74" fmla="*/ 1 w 913"/>
                <a:gd name="T75" fmla="*/ 9 h 1258"/>
                <a:gd name="T76" fmla="*/ 1 w 913"/>
                <a:gd name="T77" fmla="*/ 8 h 1258"/>
                <a:gd name="T78" fmla="*/ 1 w 913"/>
                <a:gd name="T79" fmla="*/ 6 h 1258"/>
                <a:gd name="T80" fmla="*/ 1 w 913"/>
                <a:gd name="T81" fmla="*/ 5 h 12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13" h="1258">
                  <a:moveTo>
                    <a:pt x="0" y="199"/>
                  </a:moveTo>
                  <a:lnTo>
                    <a:pt x="36" y="187"/>
                  </a:lnTo>
                  <a:lnTo>
                    <a:pt x="39" y="156"/>
                  </a:lnTo>
                  <a:lnTo>
                    <a:pt x="111" y="144"/>
                  </a:lnTo>
                  <a:lnTo>
                    <a:pt x="153" y="141"/>
                  </a:lnTo>
                  <a:lnTo>
                    <a:pt x="192" y="126"/>
                  </a:lnTo>
                  <a:lnTo>
                    <a:pt x="225" y="108"/>
                  </a:lnTo>
                  <a:lnTo>
                    <a:pt x="261" y="90"/>
                  </a:lnTo>
                  <a:lnTo>
                    <a:pt x="291" y="66"/>
                  </a:lnTo>
                  <a:lnTo>
                    <a:pt x="327" y="36"/>
                  </a:lnTo>
                  <a:lnTo>
                    <a:pt x="372" y="12"/>
                  </a:lnTo>
                  <a:lnTo>
                    <a:pt x="399" y="0"/>
                  </a:lnTo>
                  <a:lnTo>
                    <a:pt x="444" y="56"/>
                  </a:lnTo>
                  <a:lnTo>
                    <a:pt x="480" y="56"/>
                  </a:lnTo>
                  <a:lnTo>
                    <a:pt x="528" y="68"/>
                  </a:lnTo>
                  <a:lnTo>
                    <a:pt x="564" y="68"/>
                  </a:lnTo>
                  <a:lnTo>
                    <a:pt x="588" y="104"/>
                  </a:lnTo>
                  <a:lnTo>
                    <a:pt x="600" y="140"/>
                  </a:lnTo>
                  <a:lnTo>
                    <a:pt x="636" y="163"/>
                  </a:lnTo>
                  <a:lnTo>
                    <a:pt x="672" y="187"/>
                  </a:lnTo>
                  <a:lnTo>
                    <a:pt x="696" y="223"/>
                  </a:lnTo>
                  <a:lnTo>
                    <a:pt x="732" y="247"/>
                  </a:lnTo>
                  <a:lnTo>
                    <a:pt x="768" y="282"/>
                  </a:lnTo>
                  <a:lnTo>
                    <a:pt x="792" y="318"/>
                  </a:lnTo>
                  <a:lnTo>
                    <a:pt x="828" y="354"/>
                  </a:lnTo>
                  <a:lnTo>
                    <a:pt x="864" y="389"/>
                  </a:lnTo>
                  <a:lnTo>
                    <a:pt x="888" y="425"/>
                  </a:lnTo>
                  <a:lnTo>
                    <a:pt x="888" y="461"/>
                  </a:lnTo>
                  <a:lnTo>
                    <a:pt x="900" y="496"/>
                  </a:lnTo>
                  <a:lnTo>
                    <a:pt x="912" y="532"/>
                  </a:lnTo>
                  <a:lnTo>
                    <a:pt x="912" y="568"/>
                  </a:lnTo>
                  <a:lnTo>
                    <a:pt x="912" y="603"/>
                  </a:lnTo>
                  <a:lnTo>
                    <a:pt x="888" y="639"/>
                  </a:lnTo>
                  <a:lnTo>
                    <a:pt x="840" y="663"/>
                  </a:lnTo>
                  <a:lnTo>
                    <a:pt x="816" y="698"/>
                  </a:lnTo>
                  <a:lnTo>
                    <a:pt x="780" y="710"/>
                  </a:lnTo>
                  <a:lnTo>
                    <a:pt x="744" y="734"/>
                  </a:lnTo>
                  <a:lnTo>
                    <a:pt x="708" y="782"/>
                  </a:lnTo>
                  <a:lnTo>
                    <a:pt x="684" y="817"/>
                  </a:lnTo>
                  <a:lnTo>
                    <a:pt x="660" y="853"/>
                  </a:lnTo>
                  <a:lnTo>
                    <a:pt x="648" y="889"/>
                  </a:lnTo>
                  <a:lnTo>
                    <a:pt x="600" y="924"/>
                  </a:lnTo>
                  <a:lnTo>
                    <a:pt x="576" y="960"/>
                  </a:lnTo>
                  <a:lnTo>
                    <a:pt x="540" y="995"/>
                  </a:lnTo>
                  <a:lnTo>
                    <a:pt x="504" y="1031"/>
                  </a:lnTo>
                  <a:lnTo>
                    <a:pt x="480" y="1067"/>
                  </a:lnTo>
                  <a:lnTo>
                    <a:pt x="456" y="1102"/>
                  </a:lnTo>
                  <a:lnTo>
                    <a:pt x="432" y="1138"/>
                  </a:lnTo>
                  <a:lnTo>
                    <a:pt x="408" y="1174"/>
                  </a:lnTo>
                  <a:lnTo>
                    <a:pt x="384" y="1209"/>
                  </a:lnTo>
                  <a:lnTo>
                    <a:pt x="360" y="1245"/>
                  </a:lnTo>
                  <a:lnTo>
                    <a:pt x="312" y="1257"/>
                  </a:lnTo>
                  <a:lnTo>
                    <a:pt x="264" y="1257"/>
                  </a:lnTo>
                  <a:lnTo>
                    <a:pt x="216" y="1257"/>
                  </a:lnTo>
                  <a:lnTo>
                    <a:pt x="180" y="1233"/>
                  </a:lnTo>
                  <a:lnTo>
                    <a:pt x="156" y="1186"/>
                  </a:lnTo>
                  <a:lnTo>
                    <a:pt x="144" y="1138"/>
                  </a:lnTo>
                  <a:lnTo>
                    <a:pt x="132" y="1102"/>
                  </a:lnTo>
                  <a:lnTo>
                    <a:pt x="120" y="1055"/>
                  </a:lnTo>
                  <a:lnTo>
                    <a:pt x="120" y="1019"/>
                  </a:lnTo>
                  <a:lnTo>
                    <a:pt x="120" y="972"/>
                  </a:lnTo>
                  <a:lnTo>
                    <a:pt x="120" y="936"/>
                  </a:lnTo>
                  <a:lnTo>
                    <a:pt x="120" y="900"/>
                  </a:lnTo>
                  <a:lnTo>
                    <a:pt x="120" y="853"/>
                  </a:lnTo>
                  <a:lnTo>
                    <a:pt x="120" y="817"/>
                  </a:lnTo>
                  <a:lnTo>
                    <a:pt x="120" y="782"/>
                  </a:lnTo>
                  <a:lnTo>
                    <a:pt x="120" y="746"/>
                  </a:lnTo>
                  <a:lnTo>
                    <a:pt x="120" y="710"/>
                  </a:lnTo>
                  <a:lnTo>
                    <a:pt x="120" y="663"/>
                  </a:lnTo>
                  <a:lnTo>
                    <a:pt x="120" y="627"/>
                  </a:lnTo>
                  <a:lnTo>
                    <a:pt x="120" y="591"/>
                  </a:lnTo>
                  <a:lnTo>
                    <a:pt x="120" y="556"/>
                  </a:lnTo>
                  <a:lnTo>
                    <a:pt x="108" y="520"/>
                  </a:lnTo>
                  <a:lnTo>
                    <a:pt x="84" y="472"/>
                  </a:lnTo>
                  <a:lnTo>
                    <a:pt x="72" y="437"/>
                  </a:lnTo>
                  <a:lnTo>
                    <a:pt x="60" y="401"/>
                  </a:lnTo>
                  <a:lnTo>
                    <a:pt x="48" y="366"/>
                  </a:lnTo>
                  <a:lnTo>
                    <a:pt x="48" y="330"/>
                  </a:lnTo>
                  <a:lnTo>
                    <a:pt x="24" y="294"/>
                  </a:lnTo>
                  <a:lnTo>
                    <a:pt x="24" y="259"/>
                  </a:lnTo>
                  <a:lnTo>
                    <a:pt x="24" y="223"/>
                  </a:lnTo>
                  <a:lnTo>
                    <a:pt x="36" y="187"/>
                  </a:lnTo>
                  <a:lnTo>
                    <a:pt x="0" y="199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778" y="2542"/>
              <a:ext cx="766" cy="1057"/>
            </a:xfrm>
            <a:custGeom>
              <a:avLst/>
              <a:gdLst>
                <a:gd name="T0" fmla="*/ 11 w 1333"/>
                <a:gd name="T1" fmla="*/ 41 h 1813"/>
                <a:gd name="T2" fmla="*/ 13 w 1333"/>
                <a:gd name="T3" fmla="*/ 41 h 1813"/>
                <a:gd name="T4" fmla="*/ 15 w 1333"/>
                <a:gd name="T5" fmla="*/ 41 h 1813"/>
                <a:gd name="T6" fmla="*/ 17 w 1333"/>
                <a:gd name="T7" fmla="*/ 40 h 1813"/>
                <a:gd name="T8" fmla="*/ 18 w 1333"/>
                <a:gd name="T9" fmla="*/ 38 h 1813"/>
                <a:gd name="T10" fmla="*/ 20 w 1333"/>
                <a:gd name="T11" fmla="*/ 38 h 1813"/>
                <a:gd name="T12" fmla="*/ 22 w 1333"/>
                <a:gd name="T13" fmla="*/ 37 h 1813"/>
                <a:gd name="T14" fmla="*/ 24 w 1333"/>
                <a:gd name="T15" fmla="*/ 36 h 1813"/>
                <a:gd name="T16" fmla="*/ 25 w 1333"/>
                <a:gd name="T17" fmla="*/ 35 h 1813"/>
                <a:gd name="T18" fmla="*/ 26 w 1333"/>
                <a:gd name="T19" fmla="*/ 33 h 1813"/>
                <a:gd name="T20" fmla="*/ 26 w 1333"/>
                <a:gd name="T21" fmla="*/ 31 h 1813"/>
                <a:gd name="T22" fmla="*/ 26 w 1333"/>
                <a:gd name="T23" fmla="*/ 30 h 1813"/>
                <a:gd name="T24" fmla="*/ 26 w 1333"/>
                <a:gd name="T25" fmla="*/ 28 h 1813"/>
                <a:gd name="T26" fmla="*/ 28 w 1333"/>
                <a:gd name="T27" fmla="*/ 26 h 1813"/>
                <a:gd name="T28" fmla="*/ 28 w 1333"/>
                <a:gd name="T29" fmla="*/ 24 h 1813"/>
                <a:gd name="T30" fmla="*/ 27 w 1333"/>
                <a:gd name="T31" fmla="*/ 23 h 1813"/>
                <a:gd name="T32" fmla="*/ 26 w 1333"/>
                <a:gd name="T33" fmla="*/ 21 h 1813"/>
                <a:gd name="T34" fmla="*/ 26 w 1333"/>
                <a:gd name="T35" fmla="*/ 19 h 1813"/>
                <a:gd name="T36" fmla="*/ 25 w 1333"/>
                <a:gd name="T37" fmla="*/ 17 h 1813"/>
                <a:gd name="T38" fmla="*/ 25 w 1333"/>
                <a:gd name="T39" fmla="*/ 16 h 1813"/>
                <a:gd name="T40" fmla="*/ 25 w 1333"/>
                <a:gd name="T41" fmla="*/ 14 h 1813"/>
                <a:gd name="T42" fmla="*/ 25 w 1333"/>
                <a:gd name="T43" fmla="*/ 12 h 1813"/>
                <a:gd name="T44" fmla="*/ 25 w 1333"/>
                <a:gd name="T45" fmla="*/ 10 h 1813"/>
                <a:gd name="T46" fmla="*/ 25 w 1333"/>
                <a:gd name="T47" fmla="*/ 9 h 1813"/>
                <a:gd name="T48" fmla="*/ 25 w 1333"/>
                <a:gd name="T49" fmla="*/ 8 h 1813"/>
                <a:gd name="T50" fmla="*/ 25 w 1333"/>
                <a:gd name="T51" fmla="*/ 5 h 1813"/>
                <a:gd name="T52" fmla="*/ 25 w 1333"/>
                <a:gd name="T53" fmla="*/ 3 h 1813"/>
                <a:gd name="T54" fmla="*/ 25 w 1333"/>
                <a:gd name="T55" fmla="*/ 2 h 1813"/>
                <a:gd name="T56" fmla="*/ 24 w 1333"/>
                <a:gd name="T57" fmla="*/ 1 h 1813"/>
                <a:gd name="T58" fmla="*/ 20 w 1333"/>
                <a:gd name="T59" fmla="*/ 1 h 1813"/>
                <a:gd name="T60" fmla="*/ 16 w 1333"/>
                <a:gd name="T61" fmla="*/ 1 h 1813"/>
                <a:gd name="T62" fmla="*/ 13 w 1333"/>
                <a:gd name="T63" fmla="*/ 1 h 1813"/>
                <a:gd name="T64" fmla="*/ 10 w 1333"/>
                <a:gd name="T65" fmla="*/ 1 h 1813"/>
                <a:gd name="T66" fmla="*/ 8 w 1333"/>
                <a:gd name="T67" fmla="*/ 1 h 1813"/>
                <a:gd name="T68" fmla="*/ 6 w 1333"/>
                <a:gd name="T69" fmla="*/ 1 h 1813"/>
                <a:gd name="T70" fmla="*/ 4 w 1333"/>
                <a:gd name="T71" fmla="*/ 1 h 1813"/>
                <a:gd name="T72" fmla="*/ 2 w 1333"/>
                <a:gd name="T73" fmla="*/ 3 h 1813"/>
                <a:gd name="T74" fmla="*/ 2 w 1333"/>
                <a:gd name="T75" fmla="*/ 4 h 1813"/>
                <a:gd name="T76" fmla="*/ 1 w 1333"/>
                <a:gd name="T77" fmla="*/ 6 h 1813"/>
                <a:gd name="T78" fmla="*/ 1 w 1333"/>
                <a:gd name="T79" fmla="*/ 8 h 1813"/>
                <a:gd name="T80" fmla="*/ 0 w 1333"/>
                <a:gd name="T81" fmla="*/ 9 h 1813"/>
                <a:gd name="T82" fmla="*/ 2 w 1333"/>
                <a:gd name="T83" fmla="*/ 10 h 1813"/>
                <a:gd name="T84" fmla="*/ 3 w 1333"/>
                <a:gd name="T85" fmla="*/ 11 h 1813"/>
                <a:gd name="T86" fmla="*/ 3 w 1333"/>
                <a:gd name="T87" fmla="*/ 13 h 1813"/>
                <a:gd name="T88" fmla="*/ 3 w 1333"/>
                <a:gd name="T89" fmla="*/ 14 h 1813"/>
                <a:gd name="T90" fmla="*/ 3 w 1333"/>
                <a:gd name="T91" fmla="*/ 16 h 1813"/>
                <a:gd name="T92" fmla="*/ 3 w 1333"/>
                <a:gd name="T93" fmla="*/ 17 h 1813"/>
                <a:gd name="T94" fmla="*/ 3 w 1333"/>
                <a:gd name="T95" fmla="*/ 20 h 1813"/>
                <a:gd name="T96" fmla="*/ 2 w 1333"/>
                <a:gd name="T97" fmla="*/ 22 h 1813"/>
                <a:gd name="T98" fmla="*/ 2 w 1333"/>
                <a:gd name="T99" fmla="*/ 23 h 1813"/>
                <a:gd name="T100" fmla="*/ 2 w 1333"/>
                <a:gd name="T101" fmla="*/ 24 h 1813"/>
                <a:gd name="T102" fmla="*/ 2 w 1333"/>
                <a:gd name="T103" fmla="*/ 26 h 1813"/>
                <a:gd name="T104" fmla="*/ 3 w 1333"/>
                <a:gd name="T105" fmla="*/ 28 h 1813"/>
                <a:gd name="T106" fmla="*/ 3 w 1333"/>
                <a:gd name="T107" fmla="*/ 30 h 1813"/>
                <a:gd name="T108" fmla="*/ 3 w 1333"/>
                <a:gd name="T109" fmla="*/ 32 h 1813"/>
                <a:gd name="T110" fmla="*/ 4 w 1333"/>
                <a:gd name="T111" fmla="*/ 34 h 1813"/>
                <a:gd name="T112" fmla="*/ 5 w 1333"/>
                <a:gd name="T113" fmla="*/ 35 h 1813"/>
                <a:gd name="T114" fmla="*/ 6 w 1333"/>
                <a:gd name="T115" fmla="*/ 37 h 1813"/>
                <a:gd name="T116" fmla="*/ 7 w 1333"/>
                <a:gd name="T117" fmla="*/ 37 h 1813"/>
                <a:gd name="T118" fmla="*/ 10 w 1333"/>
                <a:gd name="T119" fmla="*/ 38 h 1813"/>
                <a:gd name="T120" fmla="*/ 10 w 1333"/>
                <a:gd name="T121" fmla="*/ 40 h 1813"/>
                <a:gd name="T122" fmla="*/ 10 w 1333"/>
                <a:gd name="T123" fmla="*/ 41 h 1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33" h="1813">
                  <a:moveTo>
                    <a:pt x="504" y="1800"/>
                  </a:moveTo>
                  <a:lnTo>
                    <a:pt x="540" y="1800"/>
                  </a:lnTo>
                  <a:lnTo>
                    <a:pt x="588" y="1812"/>
                  </a:lnTo>
                  <a:lnTo>
                    <a:pt x="636" y="1812"/>
                  </a:lnTo>
                  <a:lnTo>
                    <a:pt x="684" y="1800"/>
                  </a:lnTo>
                  <a:lnTo>
                    <a:pt x="732" y="1800"/>
                  </a:lnTo>
                  <a:lnTo>
                    <a:pt x="780" y="1776"/>
                  </a:lnTo>
                  <a:lnTo>
                    <a:pt x="828" y="1753"/>
                  </a:lnTo>
                  <a:lnTo>
                    <a:pt x="876" y="1729"/>
                  </a:lnTo>
                  <a:lnTo>
                    <a:pt x="900" y="1694"/>
                  </a:lnTo>
                  <a:lnTo>
                    <a:pt x="936" y="1682"/>
                  </a:lnTo>
                  <a:lnTo>
                    <a:pt x="972" y="1658"/>
                  </a:lnTo>
                  <a:lnTo>
                    <a:pt x="1020" y="1646"/>
                  </a:lnTo>
                  <a:lnTo>
                    <a:pt x="1068" y="1623"/>
                  </a:lnTo>
                  <a:lnTo>
                    <a:pt x="1116" y="1599"/>
                  </a:lnTo>
                  <a:lnTo>
                    <a:pt x="1140" y="1563"/>
                  </a:lnTo>
                  <a:lnTo>
                    <a:pt x="1176" y="1551"/>
                  </a:lnTo>
                  <a:lnTo>
                    <a:pt x="1212" y="1528"/>
                  </a:lnTo>
                  <a:lnTo>
                    <a:pt x="1236" y="1492"/>
                  </a:lnTo>
                  <a:lnTo>
                    <a:pt x="1260" y="1457"/>
                  </a:lnTo>
                  <a:lnTo>
                    <a:pt x="1272" y="1421"/>
                  </a:lnTo>
                  <a:lnTo>
                    <a:pt x="1272" y="1386"/>
                  </a:lnTo>
                  <a:lnTo>
                    <a:pt x="1272" y="1350"/>
                  </a:lnTo>
                  <a:lnTo>
                    <a:pt x="1284" y="1315"/>
                  </a:lnTo>
                  <a:lnTo>
                    <a:pt x="1284" y="1279"/>
                  </a:lnTo>
                  <a:lnTo>
                    <a:pt x="1284" y="1232"/>
                  </a:lnTo>
                  <a:lnTo>
                    <a:pt x="1320" y="1184"/>
                  </a:lnTo>
                  <a:lnTo>
                    <a:pt x="1332" y="1149"/>
                  </a:lnTo>
                  <a:lnTo>
                    <a:pt x="1332" y="1113"/>
                  </a:lnTo>
                  <a:lnTo>
                    <a:pt x="1332" y="1078"/>
                  </a:lnTo>
                  <a:lnTo>
                    <a:pt x="1320" y="1042"/>
                  </a:lnTo>
                  <a:lnTo>
                    <a:pt x="1308" y="1007"/>
                  </a:lnTo>
                  <a:lnTo>
                    <a:pt x="1284" y="971"/>
                  </a:lnTo>
                  <a:lnTo>
                    <a:pt x="1284" y="900"/>
                  </a:lnTo>
                  <a:lnTo>
                    <a:pt x="1272" y="865"/>
                  </a:lnTo>
                  <a:lnTo>
                    <a:pt x="1260" y="829"/>
                  </a:lnTo>
                  <a:lnTo>
                    <a:pt x="1236" y="793"/>
                  </a:lnTo>
                  <a:lnTo>
                    <a:pt x="1236" y="758"/>
                  </a:lnTo>
                  <a:lnTo>
                    <a:pt x="1236" y="722"/>
                  </a:lnTo>
                  <a:lnTo>
                    <a:pt x="1224" y="687"/>
                  </a:lnTo>
                  <a:lnTo>
                    <a:pt x="1224" y="651"/>
                  </a:lnTo>
                  <a:lnTo>
                    <a:pt x="1212" y="616"/>
                  </a:lnTo>
                  <a:lnTo>
                    <a:pt x="1212" y="580"/>
                  </a:lnTo>
                  <a:lnTo>
                    <a:pt x="1212" y="533"/>
                  </a:lnTo>
                  <a:lnTo>
                    <a:pt x="1212" y="497"/>
                  </a:lnTo>
                  <a:lnTo>
                    <a:pt x="1224" y="462"/>
                  </a:lnTo>
                  <a:lnTo>
                    <a:pt x="1224" y="426"/>
                  </a:lnTo>
                  <a:lnTo>
                    <a:pt x="1224" y="391"/>
                  </a:lnTo>
                  <a:lnTo>
                    <a:pt x="1224" y="355"/>
                  </a:lnTo>
                  <a:lnTo>
                    <a:pt x="1224" y="320"/>
                  </a:lnTo>
                  <a:lnTo>
                    <a:pt x="1224" y="272"/>
                  </a:lnTo>
                  <a:lnTo>
                    <a:pt x="1224" y="237"/>
                  </a:lnTo>
                  <a:lnTo>
                    <a:pt x="1224" y="201"/>
                  </a:lnTo>
                  <a:lnTo>
                    <a:pt x="1212" y="166"/>
                  </a:lnTo>
                  <a:lnTo>
                    <a:pt x="1212" y="130"/>
                  </a:lnTo>
                  <a:lnTo>
                    <a:pt x="1188" y="95"/>
                  </a:lnTo>
                  <a:lnTo>
                    <a:pt x="1188" y="59"/>
                  </a:lnTo>
                  <a:lnTo>
                    <a:pt x="1140" y="24"/>
                  </a:lnTo>
                  <a:lnTo>
                    <a:pt x="1056" y="0"/>
                  </a:lnTo>
                  <a:lnTo>
                    <a:pt x="972" y="12"/>
                  </a:lnTo>
                  <a:lnTo>
                    <a:pt x="852" y="12"/>
                  </a:lnTo>
                  <a:lnTo>
                    <a:pt x="756" y="12"/>
                  </a:lnTo>
                  <a:lnTo>
                    <a:pt x="684" y="12"/>
                  </a:lnTo>
                  <a:lnTo>
                    <a:pt x="612" y="12"/>
                  </a:lnTo>
                  <a:lnTo>
                    <a:pt x="564" y="12"/>
                  </a:lnTo>
                  <a:lnTo>
                    <a:pt x="516" y="12"/>
                  </a:lnTo>
                  <a:lnTo>
                    <a:pt x="420" y="12"/>
                  </a:lnTo>
                  <a:lnTo>
                    <a:pt x="384" y="12"/>
                  </a:lnTo>
                  <a:lnTo>
                    <a:pt x="336" y="36"/>
                  </a:lnTo>
                  <a:lnTo>
                    <a:pt x="288" y="36"/>
                  </a:lnTo>
                  <a:lnTo>
                    <a:pt x="240" y="47"/>
                  </a:lnTo>
                  <a:lnTo>
                    <a:pt x="192" y="59"/>
                  </a:lnTo>
                  <a:lnTo>
                    <a:pt x="144" y="83"/>
                  </a:lnTo>
                  <a:lnTo>
                    <a:pt x="120" y="130"/>
                  </a:lnTo>
                  <a:lnTo>
                    <a:pt x="84" y="142"/>
                  </a:lnTo>
                  <a:lnTo>
                    <a:pt x="72" y="178"/>
                  </a:lnTo>
                  <a:lnTo>
                    <a:pt x="48" y="213"/>
                  </a:lnTo>
                  <a:lnTo>
                    <a:pt x="36" y="249"/>
                  </a:lnTo>
                  <a:lnTo>
                    <a:pt x="24" y="284"/>
                  </a:lnTo>
                  <a:lnTo>
                    <a:pt x="12" y="320"/>
                  </a:lnTo>
                  <a:lnTo>
                    <a:pt x="0" y="355"/>
                  </a:lnTo>
                  <a:lnTo>
                    <a:pt x="0" y="391"/>
                  </a:lnTo>
                  <a:lnTo>
                    <a:pt x="36" y="415"/>
                  </a:lnTo>
                  <a:lnTo>
                    <a:pt x="72" y="438"/>
                  </a:lnTo>
                  <a:lnTo>
                    <a:pt x="96" y="474"/>
                  </a:lnTo>
                  <a:lnTo>
                    <a:pt x="132" y="486"/>
                  </a:lnTo>
                  <a:lnTo>
                    <a:pt x="144" y="521"/>
                  </a:lnTo>
                  <a:lnTo>
                    <a:pt x="168" y="557"/>
                  </a:lnTo>
                  <a:lnTo>
                    <a:pt x="168" y="592"/>
                  </a:lnTo>
                  <a:lnTo>
                    <a:pt x="168" y="628"/>
                  </a:lnTo>
                  <a:lnTo>
                    <a:pt x="168" y="663"/>
                  </a:lnTo>
                  <a:lnTo>
                    <a:pt x="168" y="699"/>
                  </a:lnTo>
                  <a:lnTo>
                    <a:pt x="168" y="734"/>
                  </a:lnTo>
                  <a:lnTo>
                    <a:pt x="144" y="782"/>
                  </a:lnTo>
                  <a:lnTo>
                    <a:pt x="144" y="817"/>
                  </a:lnTo>
                  <a:lnTo>
                    <a:pt x="132" y="853"/>
                  </a:lnTo>
                  <a:lnTo>
                    <a:pt x="120" y="888"/>
                  </a:lnTo>
                  <a:lnTo>
                    <a:pt x="96" y="936"/>
                  </a:lnTo>
                  <a:lnTo>
                    <a:pt x="84" y="971"/>
                  </a:lnTo>
                  <a:lnTo>
                    <a:pt x="84" y="1007"/>
                  </a:lnTo>
                  <a:lnTo>
                    <a:pt x="96" y="1042"/>
                  </a:lnTo>
                  <a:lnTo>
                    <a:pt x="96" y="1078"/>
                  </a:lnTo>
                  <a:lnTo>
                    <a:pt x="120" y="1113"/>
                  </a:lnTo>
                  <a:lnTo>
                    <a:pt x="120" y="1149"/>
                  </a:lnTo>
                  <a:lnTo>
                    <a:pt x="132" y="1184"/>
                  </a:lnTo>
                  <a:lnTo>
                    <a:pt x="132" y="1220"/>
                  </a:lnTo>
                  <a:lnTo>
                    <a:pt x="144" y="1267"/>
                  </a:lnTo>
                  <a:lnTo>
                    <a:pt x="144" y="1315"/>
                  </a:lnTo>
                  <a:lnTo>
                    <a:pt x="144" y="1362"/>
                  </a:lnTo>
                  <a:lnTo>
                    <a:pt x="168" y="1397"/>
                  </a:lnTo>
                  <a:lnTo>
                    <a:pt x="192" y="1433"/>
                  </a:lnTo>
                  <a:lnTo>
                    <a:pt x="192" y="1469"/>
                  </a:lnTo>
                  <a:lnTo>
                    <a:pt x="216" y="1504"/>
                  </a:lnTo>
                  <a:lnTo>
                    <a:pt x="252" y="1528"/>
                  </a:lnTo>
                  <a:lnTo>
                    <a:pt x="276" y="1563"/>
                  </a:lnTo>
                  <a:lnTo>
                    <a:pt x="288" y="1599"/>
                  </a:lnTo>
                  <a:lnTo>
                    <a:pt x="324" y="1611"/>
                  </a:lnTo>
                  <a:lnTo>
                    <a:pt x="360" y="1634"/>
                  </a:lnTo>
                  <a:lnTo>
                    <a:pt x="408" y="1670"/>
                  </a:lnTo>
                  <a:lnTo>
                    <a:pt x="456" y="1694"/>
                  </a:lnTo>
                  <a:lnTo>
                    <a:pt x="480" y="1729"/>
                  </a:lnTo>
                  <a:lnTo>
                    <a:pt x="504" y="1765"/>
                  </a:lnTo>
                  <a:lnTo>
                    <a:pt x="516" y="1800"/>
                  </a:lnTo>
                  <a:lnTo>
                    <a:pt x="504" y="1800"/>
                  </a:lnTo>
                </a:path>
              </a:pathLst>
            </a:custGeom>
            <a:solidFill>
              <a:srgbClr val="FDC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495" y="2632"/>
              <a:ext cx="179" cy="337"/>
            </a:xfrm>
            <a:custGeom>
              <a:avLst/>
              <a:gdLst>
                <a:gd name="T0" fmla="*/ 1 w 310"/>
                <a:gd name="T1" fmla="*/ 3 h 580"/>
                <a:gd name="T2" fmla="*/ 1 w 310"/>
                <a:gd name="T3" fmla="*/ 3 h 580"/>
                <a:gd name="T4" fmla="*/ 2 w 310"/>
                <a:gd name="T5" fmla="*/ 4 h 580"/>
                <a:gd name="T6" fmla="*/ 2 w 310"/>
                <a:gd name="T7" fmla="*/ 5 h 580"/>
                <a:gd name="T8" fmla="*/ 2 w 310"/>
                <a:gd name="T9" fmla="*/ 6 h 580"/>
                <a:gd name="T10" fmla="*/ 2 w 310"/>
                <a:gd name="T11" fmla="*/ 7 h 580"/>
                <a:gd name="T12" fmla="*/ 2 w 310"/>
                <a:gd name="T13" fmla="*/ 7 h 580"/>
                <a:gd name="T14" fmla="*/ 2 w 310"/>
                <a:gd name="T15" fmla="*/ 8 h 580"/>
                <a:gd name="T16" fmla="*/ 2 w 310"/>
                <a:gd name="T17" fmla="*/ 8 h 580"/>
                <a:gd name="T18" fmla="*/ 2 w 310"/>
                <a:gd name="T19" fmla="*/ 9 h 580"/>
                <a:gd name="T20" fmla="*/ 1 w 310"/>
                <a:gd name="T21" fmla="*/ 9 h 580"/>
                <a:gd name="T22" fmla="*/ 1 w 310"/>
                <a:gd name="T23" fmla="*/ 12 h 580"/>
                <a:gd name="T24" fmla="*/ 2 w 310"/>
                <a:gd name="T25" fmla="*/ 12 h 580"/>
                <a:gd name="T26" fmla="*/ 2 w 310"/>
                <a:gd name="T27" fmla="*/ 12 h 580"/>
                <a:gd name="T28" fmla="*/ 2 w 310"/>
                <a:gd name="T29" fmla="*/ 13 h 580"/>
                <a:gd name="T30" fmla="*/ 3 w 310"/>
                <a:gd name="T31" fmla="*/ 12 h 580"/>
                <a:gd name="T32" fmla="*/ 3 w 310"/>
                <a:gd name="T33" fmla="*/ 12 h 580"/>
                <a:gd name="T34" fmla="*/ 3 w 310"/>
                <a:gd name="T35" fmla="*/ 10 h 580"/>
                <a:gd name="T36" fmla="*/ 3 w 310"/>
                <a:gd name="T37" fmla="*/ 9 h 580"/>
                <a:gd name="T38" fmla="*/ 5 w 310"/>
                <a:gd name="T39" fmla="*/ 9 h 580"/>
                <a:gd name="T40" fmla="*/ 6 w 310"/>
                <a:gd name="T41" fmla="*/ 8 h 580"/>
                <a:gd name="T42" fmla="*/ 6 w 310"/>
                <a:gd name="T43" fmla="*/ 8 h 580"/>
                <a:gd name="T44" fmla="*/ 6 w 310"/>
                <a:gd name="T45" fmla="*/ 7 h 580"/>
                <a:gd name="T46" fmla="*/ 6 w 310"/>
                <a:gd name="T47" fmla="*/ 7 h 580"/>
                <a:gd name="T48" fmla="*/ 6 w 310"/>
                <a:gd name="T49" fmla="*/ 6 h 580"/>
                <a:gd name="T50" fmla="*/ 7 w 310"/>
                <a:gd name="T51" fmla="*/ 7 h 580"/>
                <a:gd name="T52" fmla="*/ 7 w 310"/>
                <a:gd name="T53" fmla="*/ 6 h 580"/>
                <a:gd name="T54" fmla="*/ 6 w 310"/>
                <a:gd name="T55" fmla="*/ 6 h 580"/>
                <a:gd name="T56" fmla="*/ 6 w 310"/>
                <a:gd name="T57" fmla="*/ 5 h 580"/>
                <a:gd name="T58" fmla="*/ 6 w 310"/>
                <a:gd name="T59" fmla="*/ 5 h 580"/>
                <a:gd name="T60" fmla="*/ 6 w 310"/>
                <a:gd name="T61" fmla="*/ 5 h 580"/>
                <a:gd name="T62" fmla="*/ 5 w 310"/>
                <a:gd name="T63" fmla="*/ 3 h 580"/>
                <a:gd name="T64" fmla="*/ 6 w 310"/>
                <a:gd name="T65" fmla="*/ 2 h 580"/>
                <a:gd name="T66" fmla="*/ 5 w 310"/>
                <a:gd name="T67" fmla="*/ 2 h 580"/>
                <a:gd name="T68" fmla="*/ 5 w 310"/>
                <a:gd name="T69" fmla="*/ 2 h 580"/>
                <a:gd name="T70" fmla="*/ 5 w 310"/>
                <a:gd name="T71" fmla="*/ 1 h 580"/>
                <a:gd name="T72" fmla="*/ 5 w 310"/>
                <a:gd name="T73" fmla="*/ 1 h 580"/>
                <a:gd name="T74" fmla="*/ 5 w 310"/>
                <a:gd name="T75" fmla="*/ 1 h 580"/>
                <a:gd name="T76" fmla="*/ 5 w 310"/>
                <a:gd name="T77" fmla="*/ 1 h 580"/>
                <a:gd name="T78" fmla="*/ 5 w 310"/>
                <a:gd name="T79" fmla="*/ 1 h 580"/>
                <a:gd name="T80" fmla="*/ 4 w 310"/>
                <a:gd name="T81" fmla="*/ 1 h 580"/>
                <a:gd name="T82" fmla="*/ 3 w 310"/>
                <a:gd name="T83" fmla="*/ 1 h 580"/>
                <a:gd name="T84" fmla="*/ 5 w 310"/>
                <a:gd name="T85" fmla="*/ 1 h 580"/>
                <a:gd name="T86" fmla="*/ 5 w 310"/>
                <a:gd name="T87" fmla="*/ 0 h 580"/>
                <a:gd name="T88" fmla="*/ 3 w 310"/>
                <a:gd name="T89" fmla="*/ 0 h 580"/>
                <a:gd name="T90" fmla="*/ 3 w 310"/>
                <a:gd name="T91" fmla="*/ 1 h 580"/>
                <a:gd name="T92" fmla="*/ 3 w 310"/>
                <a:gd name="T93" fmla="*/ 0 h 580"/>
                <a:gd name="T94" fmla="*/ 2 w 310"/>
                <a:gd name="T95" fmla="*/ 1 h 580"/>
                <a:gd name="T96" fmla="*/ 2 w 310"/>
                <a:gd name="T97" fmla="*/ 1 h 580"/>
                <a:gd name="T98" fmla="*/ 1 w 310"/>
                <a:gd name="T99" fmla="*/ 1 h 580"/>
                <a:gd name="T100" fmla="*/ 1 w 310"/>
                <a:gd name="T101" fmla="*/ 1 h 580"/>
                <a:gd name="T102" fmla="*/ 1 w 310"/>
                <a:gd name="T103" fmla="*/ 2 h 580"/>
                <a:gd name="T104" fmla="*/ 1 w 310"/>
                <a:gd name="T105" fmla="*/ 2 h 580"/>
                <a:gd name="T106" fmla="*/ 0 w 310"/>
                <a:gd name="T107" fmla="*/ 2 h 580"/>
                <a:gd name="T108" fmla="*/ 1 w 310"/>
                <a:gd name="T109" fmla="*/ 3 h 580"/>
                <a:gd name="T110" fmla="*/ 1 w 310"/>
                <a:gd name="T111" fmla="*/ 3 h 5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0" h="580">
                  <a:moveTo>
                    <a:pt x="7" y="118"/>
                  </a:moveTo>
                  <a:lnTo>
                    <a:pt x="26" y="164"/>
                  </a:lnTo>
                  <a:lnTo>
                    <a:pt x="66" y="178"/>
                  </a:lnTo>
                  <a:lnTo>
                    <a:pt x="86" y="243"/>
                  </a:lnTo>
                  <a:lnTo>
                    <a:pt x="66" y="283"/>
                  </a:lnTo>
                  <a:lnTo>
                    <a:pt x="92" y="309"/>
                  </a:lnTo>
                  <a:lnTo>
                    <a:pt x="72" y="329"/>
                  </a:lnTo>
                  <a:lnTo>
                    <a:pt x="72" y="342"/>
                  </a:lnTo>
                  <a:lnTo>
                    <a:pt x="92" y="342"/>
                  </a:lnTo>
                  <a:lnTo>
                    <a:pt x="92" y="375"/>
                  </a:lnTo>
                  <a:lnTo>
                    <a:pt x="59" y="421"/>
                  </a:lnTo>
                  <a:lnTo>
                    <a:pt x="59" y="514"/>
                  </a:lnTo>
                  <a:lnTo>
                    <a:pt x="66" y="527"/>
                  </a:lnTo>
                  <a:lnTo>
                    <a:pt x="86" y="560"/>
                  </a:lnTo>
                  <a:lnTo>
                    <a:pt x="99" y="579"/>
                  </a:lnTo>
                  <a:lnTo>
                    <a:pt x="118" y="553"/>
                  </a:lnTo>
                  <a:lnTo>
                    <a:pt x="118" y="514"/>
                  </a:lnTo>
                  <a:lnTo>
                    <a:pt x="151" y="474"/>
                  </a:lnTo>
                  <a:lnTo>
                    <a:pt x="151" y="428"/>
                  </a:lnTo>
                  <a:lnTo>
                    <a:pt x="204" y="421"/>
                  </a:lnTo>
                  <a:lnTo>
                    <a:pt x="263" y="362"/>
                  </a:lnTo>
                  <a:lnTo>
                    <a:pt x="296" y="342"/>
                  </a:lnTo>
                  <a:lnTo>
                    <a:pt x="296" y="329"/>
                  </a:lnTo>
                  <a:lnTo>
                    <a:pt x="263" y="329"/>
                  </a:lnTo>
                  <a:lnTo>
                    <a:pt x="270" y="283"/>
                  </a:lnTo>
                  <a:lnTo>
                    <a:pt x="309" y="309"/>
                  </a:lnTo>
                  <a:lnTo>
                    <a:pt x="309" y="290"/>
                  </a:lnTo>
                  <a:lnTo>
                    <a:pt x="263" y="257"/>
                  </a:lnTo>
                  <a:lnTo>
                    <a:pt x="270" y="224"/>
                  </a:lnTo>
                  <a:lnTo>
                    <a:pt x="290" y="224"/>
                  </a:lnTo>
                  <a:lnTo>
                    <a:pt x="296" y="204"/>
                  </a:lnTo>
                  <a:lnTo>
                    <a:pt x="257" y="112"/>
                  </a:lnTo>
                  <a:lnTo>
                    <a:pt x="263" y="85"/>
                  </a:lnTo>
                  <a:lnTo>
                    <a:pt x="244" y="79"/>
                  </a:lnTo>
                  <a:lnTo>
                    <a:pt x="230" y="92"/>
                  </a:lnTo>
                  <a:lnTo>
                    <a:pt x="257" y="33"/>
                  </a:lnTo>
                  <a:lnTo>
                    <a:pt x="244" y="26"/>
                  </a:lnTo>
                  <a:lnTo>
                    <a:pt x="224" y="59"/>
                  </a:lnTo>
                  <a:lnTo>
                    <a:pt x="204" y="53"/>
                  </a:lnTo>
                  <a:lnTo>
                    <a:pt x="204" y="33"/>
                  </a:lnTo>
                  <a:lnTo>
                    <a:pt x="184" y="46"/>
                  </a:lnTo>
                  <a:lnTo>
                    <a:pt x="171" y="33"/>
                  </a:lnTo>
                  <a:lnTo>
                    <a:pt x="211" y="6"/>
                  </a:lnTo>
                  <a:lnTo>
                    <a:pt x="204" y="0"/>
                  </a:lnTo>
                  <a:lnTo>
                    <a:pt x="171" y="0"/>
                  </a:lnTo>
                  <a:lnTo>
                    <a:pt x="151" y="26"/>
                  </a:lnTo>
                  <a:lnTo>
                    <a:pt x="118" y="0"/>
                  </a:lnTo>
                  <a:lnTo>
                    <a:pt x="72" y="20"/>
                  </a:lnTo>
                  <a:lnTo>
                    <a:pt x="86" y="46"/>
                  </a:lnTo>
                  <a:lnTo>
                    <a:pt x="59" y="46"/>
                  </a:lnTo>
                  <a:lnTo>
                    <a:pt x="53" y="53"/>
                  </a:lnTo>
                  <a:lnTo>
                    <a:pt x="53" y="79"/>
                  </a:lnTo>
                  <a:lnTo>
                    <a:pt x="7" y="79"/>
                  </a:lnTo>
                  <a:lnTo>
                    <a:pt x="0" y="85"/>
                  </a:lnTo>
                  <a:lnTo>
                    <a:pt x="26" y="112"/>
                  </a:lnTo>
                  <a:lnTo>
                    <a:pt x="7" y="1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644" y="2916"/>
              <a:ext cx="60" cy="50"/>
            </a:xfrm>
            <a:custGeom>
              <a:avLst/>
              <a:gdLst>
                <a:gd name="T0" fmla="*/ 1 w 106"/>
                <a:gd name="T1" fmla="*/ 1 h 87"/>
                <a:gd name="T2" fmla="*/ 0 w 106"/>
                <a:gd name="T3" fmla="*/ 1 h 87"/>
                <a:gd name="T4" fmla="*/ 1 w 106"/>
                <a:gd name="T5" fmla="*/ 1 h 87"/>
                <a:gd name="T6" fmla="*/ 0 w 106"/>
                <a:gd name="T7" fmla="*/ 1 h 87"/>
                <a:gd name="T8" fmla="*/ 1 w 106"/>
                <a:gd name="T9" fmla="*/ 2 h 87"/>
                <a:gd name="T10" fmla="*/ 2 w 106"/>
                <a:gd name="T11" fmla="*/ 2 h 87"/>
                <a:gd name="T12" fmla="*/ 2 w 106"/>
                <a:gd name="T13" fmla="*/ 2 h 87"/>
                <a:gd name="T14" fmla="*/ 2 w 106"/>
                <a:gd name="T15" fmla="*/ 2 h 87"/>
                <a:gd name="T16" fmla="*/ 2 w 106"/>
                <a:gd name="T17" fmla="*/ 1 h 87"/>
                <a:gd name="T18" fmla="*/ 2 w 106"/>
                <a:gd name="T19" fmla="*/ 1 h 87"/>
                <a:gd name="T20" fmla="*/ 2 w 106"/>
                <a:gd name="T21" fmla="*/ 1 h 87"/>
                <a:gd name="T22" fmla="*/ 1 w 106"/>
                <a:gd name="T23" fmla="*/ 1 h 87"/>
                <a:gd name="T24" fmla="*/ 1 w 106"/>
                <a:gd name="T25" fmla="*/ 0 h 87"/>
                <a:gd name="T26" fmla="*/ 1 w 106"/>
                <a:gd name="T27" fmla="*/ 1 h 87"/>
                <a:gd name="T28" fmla="*/ 1 w 106"/>
                <a:gd name="T29" fmla="*/ 1 h 87"/>
                <a:gd name="T30" fmla="*/ 1 w 106"/>
                <a:gd name="T31" fmla="*/ 1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87">
                  <a:moveTo>
                    <a:pt x="6" y="20"/>
                  </a:moveTo>
                  <a:lnTo>
                    <a:pt x="0" y="33"/>
                  </a:lnTo>
                  <a:lnTo>
                    <a:pt x="13" y="46"/>
                  </a:lnTo>
                  <a:lnTo>
                    <a:pt x="0" y="66"/>
                  </a:lnTo>
                  <a:lnTo>
                    <a:pt x="13" y="86"/>
                  </a:lnTo>
                  <a:lnTo>
                    <a:pt x="79" y="86"/>
                  </a:lnTo>
                  <a:lnTo>
                    <a:pt x="85" y="73"/>
                  </a:lnTo>
                  <a:lnTo>
                    <a:pt x="105" y="73"/>
                  </a:lnTo>
                  <a:lnTo>
                    <a:pt x="105" y="59"/>
                  </a:lnTo>
                  <a:lnTo>
                    <a:pt x="85" y="46"/>
                  </a:lnTo>
                  <a:lnTo>
                    <a:pt x="92" y="20"/>
                  </a:lnTo>
                  <a:lnTo>
                    <a:pt x="52" y="27"/>
                  </a:lnTo>
                  <a:lnTo>
                    <a:pt x="33" y="0"/>
                  </a:lnTo>
                  <a:lnTo>
                    <a:pt x="19" y="13"/>
                  </a:lnTo>
                  <a:lnTo>
                    <a:pt x="26" y="33"/>
                  </a:lnTo>
                  <a:lnTo>
                    <a:pt x="6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86" y="2640"/>
              <a:ext cx="12" cy="15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1 h 27"/>
                <a:gd name="T4" fmla="*/ 1 w 21"/>
                <a:gd name="T5" fmla="*/ 1 h 27"/>
                <a:gd name="T6" fmla="*/ 0 w 21"/>
                <a:gd name="T7" fmla="*/ 1 h 27"/>
                <a:gd name="T8" fmla="*/ 1 w 21"/>
                <a:gd name="T9" fmla="*/ 1 h 27"/>
                <a:gd name="T10" fmla="*/ 1 w 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7">
                  <a:moveTo>
                    <a:pt x="13" y="0"/>
                  </a:moveTo>
                  <a:lnTo>
                    <a:pt x="20" y="20"/>
                  </a:lnTo>
                  <a:lnTo>
                    <a:pt x="7" y="26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208" y="3388"/>
              <a:ext cx="88" cy="42"/>
            </a:xfrm>
            <a:custGeom>
              <a:avLst/>
              <a:gdLst>
                <a:gd name="T0" fmla="*/ 0 w 152"/>
                <a:gd name="T1" fmla="*/ 0 h 74"/>
                <a:gd name="T2" fmla="*/ 1 w 152"/>
                <a:gd name="T3" fmla="*/ 0 h 74"/>
                <a:gd name="T4" fmla="*/ 3 w 152"/>
                <a:gd name="T5" fmla="*/ 1 h 74"/>
                <a:gd name="T6" fmla="*/ 3 w 152"/>
                <a:gd name="T7" fmla="*/ 1 h 74"/>
                <a:gd name="T8" fmla="*/ 3 w 152"/>
                <a:gd name="T9" fmla="*/ 1 h 74"/>
                <a:gd name="T10" fmla="*/ 2 w 152"/>
                <a:gd name="T11" fmla="*/ 1 h 74"/>
                <a:gd name="T12" fmla="*/ 2 w 152"/>
                <a:gd name="T13" fmla="*/ 1 h 74"/>
                <a:gd name="T14" fmla="*/ 1 w 152"/>
                <a:gd name="T15" fmla="*/ 1 h 74"/>
                <a:gd name="T16" fmla="*/ 1 w 152"/>
                <a:gd name="T17" fmla="*/ 1 h 74"/>
                <a:gd name="T18" fmla="*/ 0 w 152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74">
                  <a:moveTo>
                    <a:pt x="0" y="0"/>
                  </a:moveTo>
                  <a:lnTo>
                    <a:pt x="39" y="0"/>
                  </a:lnTo>
                  <a:lnTo>
                    <a:pt x="112" y="27"/>
                  </a:lnTo>
                  <a:lnTo>
                    <a:pt x="112" y="33"/>
                  </a:lnTo>
                  <a:lnTo>
                    <a:pt x="151" y="73"/>
                  </a:lnTo>
                  <a:lnTo>
                    <a:pt x="105" y="73"/>
                  </a:lnTo>
                  <a:lnTo>
                    <a:pt x="79" y="46"/>
                  </a:lnTo>
                  <a:lnTo>
                    <a:pt x="33" y="20"/>
                  </a:lnTo>
                  <a:lnTo>
                    <a:pt x="6" y="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93" y="3395"/>
              <a:ext cx="13" cy="10"/>
            </a:xfrm>
            <a:custGeom>
              <a:avLst/>
              <a:gdLst>
                <a:gd name="T0" fmla="*/ 1 w 21"/>
                <a:gd name="T1" fmla="*/ 1 h 17"/>
                <a:gd name="T2" fmla="*/ 1 w 21"/>
                <a:gd name="T3" fmla="*/ 0 h 17"/>
                <a:gd name="T4" fmla="*/ 0 w 21"/>
                <a:gd name="T5" fmla="*/ 1 h 17"/>
                <a:gd name="T6" fmla="*/ 1 w 21"/>
                <a:gd name="T7" fmla="*/ 1 h 17"/>
                <a:gd name="T8" fmla="*/ 1 w 21"/>
                <a:gd name="T9" fmla="*/ 1 h 17"/>
                <a:gd name="T10" fmla="*/ 1 w 21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20" y="8"/>
                  </a:moveTo>
                  <a:lnTo>
                    <a:pt x="13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254" y="3434"/>
              <a:ext cx="23" cy="10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0 h 17"/>
                <a:gd name="T6" fmla="*/ 0 w 40"/>
                <a:gd name="T7" fmla="*/ 0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7">
                  <a:moveTo>
                    <a:pt x="33" y="16"/>
                  </a:moveTo>
                  <a:lnTo>
                    <a:pt x="13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3" y="16"/>
                  </a:lnTo>
                  <a:lnTo>
                    <a:pt x="39" y="16"/>
                  </a:lnTo>
                  <a:lnTo>
                    <a:pt x="33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295" y="3419"/>
              <a:ext cx="66" cy="31"/>
            </a:xfrm>
            <a:custGeom>
              <a:avLst/>
              <a:gdLst>
                <a:gd name="T0" fmla="*/ 1 w 113"/>
                <a:gd name="T1" fmla="*/ 0 h 54"/>
                <a:gd name="T2" fmla="*/ 1 w 113"/>
                <a:gd name="T3" fmla="*/ 1 h 54"/>
                <a:gd name="T4" fmla="*/ 0 w 113"/>
                <a:gd name="T5" fmla="*/ 1 h 54"/>
                <a:gd name="T6" fmla="*/ 1 w 113"/>
                <a:gd name="T7" fmla="*/ 1 h 54"/>
                <a:gd name="T8" fmla="*/ 2 w 113"/>
                <a:gd name="T9" fmla="*/ 1 h 54"/>
                <a:gd name="T10" fmla="*/ 2 w 113"/>
                <a:gd name="T11" fmla="*/ 1 h 54"/>
                <a:gd name="T12" fmla="*/ 3 w 113"/>
                <a:gd name="T13" fmla="*/ 1 h 54"/>
                <a:gd name="T14" fmla="*/ 3 w 113"/>
                <a:gd name="T15" fmla="*/ 1 h 54"/>
                <a:gd name="T16" fmla="*/ 2 w 113"/>
                <a:gd name="T17" fmla="*/ 0 h 54"/>
                <a:gd name="T18" fmla="*/ 1 w 113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54">
                  <a:moveTo>
                    <a:pt x="26" y="0"/>
                  </a:moveTo>
                  <a:lnTo>
                    <a:pt x="40" y="20"/>
                  </a:lnTo>
                  <a:lnTo>
                    <a:pt x="0" y="46"/>
                  </a:lnTo>
                  <a:lnTo>
                    <a:pt x="40" y="53"/>
                  </a:lnTo>
                  <a:lnTo>
                    <a:pt x="72" y="46"/>
                  </a:lnTo>
                  <a:lnTo>
                    <a:pt x="99" y="53"/>
                  </a:lnTo>
                  <a:lnTo>
                    <a:pt x="112" y="46"/>
                  </a:lnTo>
                  <a:lnTo>
                    <a:pt x="112" y="33"/>
                  </a:lnTo>
                  <a:lnTo>
                    <a:pt x="72" y="0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74" y="3445"/>
              <a:ext cx="24" cy="10"/>
            </a:xfrm>
            <a:custGeom>
              <a:avLst/>
              <a:gdLst>
                <a:gd name="T0" fmla="*/ 0 w 41"/>
                <a:gd name="T1" fmla="*/ 1 h 17"/>
                <a:gd name="T2" fmla="*/ 1 w 41"/>
                <a:gd name="T3" fmla="*/ 0 h 17"/>
                <a:gd name="T4" fmla="*/ 1 w 41"/>
                <a:gd name="T5" fmla="*/ 0 h 17"/>
                <a:gd name="T6" fmla="*/ 1 w 41"/>
                <a:gd name="T7" fmla="*/ 1 h 17"/>
                <a:gd name="T8" fmla="*/ 1 w 41"/>
                <a:gd name="T9" fmla="*/ 1 h 17"/>
                <a:gd name="T10" fmla="*/ 1 w 41"/>
                <a:gd name="T11" fmla="*/ 1 h 17"/>
                <a:gd name="T12" fmla="*/ 0 w 41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7">
                  <a:moveTo>
                    <a:pt x="0" y="8"/>
                  </a:moveTo>
                  <a:lnTo>
                    <a:pt x="20" y="0"/>
                  </a:lnTo>
                  <a:lnTo>
                    <a:pt x="33" y="0"/>
                  </a:lnTo>
                  <a:lnTo>
                    <a:pt x="40" y="8"/>
                  </a:lnTo>
                  <a:lnTo>
                    <a:pt x="27" y="16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74" y="3096"/>
              <a:ext cx="43" cy="43"/>
            </a:xfrm>
            <a:custGeom>
              <a:avLst/>
              <a:gdLst>
                <a:gd name="T0" fmla="*/ 1 w 74"/>
                <a:gd name="T1" fmla="*/ 1 h 73"/>
                <a:gd name="T2" fmla="*/ 1 w 74"/>
                <a:gd name="T3" fmla="*/ 1 h 73"/>
                <a:gd name="T4" fmla="*/ 1 w 74"/>
                <a:gd name="T5" fmla="*/ 1 h 73"/>
                <a:gd name="T6" fmla="*/ 1 w 74"/>
                <a:gd name="T7" fmla="*/ 0 h 73"/>
                <a:gd name="T8" fmla="*/ 2 w 74"/>
                <a:gd name="T9" fmla="*/ 0 h 73"/>
                <a:gd name="T10" fmla="*/ 1 w 74"/>
                <a:gd name="T11" fmla="*/ 1 h 73"/>
                <a:gd name="T12" fmla="*/ 1 w 74"/>
                <a:gd name="T13" fmla="*/ 1 h 73"/>
                <a:gd name="T14" fmla="*/ 1 w 74"/>
                <a:gd name="T15" fmla="*/ 1 h 73"/>
                <a:gd name="T16" fmla="*/ 0 w 74"/>
                <a:gd name="T17" fmla="*/ 2 h 73"/>
                <a:gd name="T18" fmla="*/ 0 w 74"/>
                <a:gd name="T19" fmla="*/ 1 h 73"/>
                <a:gd name="T20" fmla="*/ 1 w 74"/>
                <a:gd name="T21" fmla="*/ 1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73">
                  <a:moveTo>
                    <a:pt x="7" y="52"/>
                  </a:moveTo>
                  <a:lnTo>
                    <a:pt x="13" y="33"/>
                  </a:lnTo>
                  <a:lnTo>
                    <a:pt x="53" y="6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60" y="13"/>
                  </a:lnTo>
                  <a:lnTo>
                    <a:pt x="46" y="33"/>
                  </a:lnTo>
                  <a:lnTo>
                    <a:pt x="13" y="5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71" y="3050"/>
              <a:ext cx="16" cy="16"/>
            </a:xfrm>
            <a:custGeom>
              <a:avLst/>
              <a:gdLst>
                <a:gd name="T0" fmla="*/ 1 w 27"/>
                <a:gd name="T1" fmla="*/ 0 h 27"/>
                <a:gd name="T2" fmla="*/ 0 w 27"/>
                <a:gd name="T3" fmla="*/ 1 h 27"/>
                <a:gd name="T4" fmla="*/ 1 w 27"/>
                <a:gd name="T5" fmla="*/ 1 h 27"/>
                <a:gd name="T6" fmla="*/ 1 w 27"/>
                <a:gd name="T7" fmla="*/ 1 h 27"/>
                <a:gd name="T8" fmla="*/ 1 w 27"/>
                <a:gd name="T9" fmla="*/ 1 h 27"/>
                <a:gd name="T10" fmla="*/ 1 w 27"/>
                <a:gd name="T11" fmla="*/ 1 h 27"/>
                <a:gd name="T12" fmla="*/ 1 w 27"/>
                <a:gd name="T13" fmla="*/ 1 h 27"/>
                <a:gd name="T14" fmla="*/ 1 w 27"/>
                <a:gd name="T15" fmla="*/ 0 h 27"/>
                <a:gd name="T16" fmla="*/ 1 w 2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7">
                  <a:moveTo>
                    <a:pt x="6" y="0"/>
                  </a:moveTo>
                  <a:lnTo>
                    <a:pt x="0" y="6"/>
                  </a:lnTo>
                  <a:lnTo>
                    <a:pt x="6" y="26"/>
                  </a:lnTo>
                  <a:lnTo>
                    <a:pt x="13" y="26"/>
                  </a:lnTo>
                  <a:lnTo>
                    <a:pt x="26" y="26"/>
                  </a:lnTo>
                  <a:lnTo>
                    <a:pt x="26" y="13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409" y="3035"/>
              <a:ext cx="42" cy="43"/>
            </a:xfrm>
            <a:custGeom>
              <a:avLst/>
              <a:gdLst>
                <a:gd name="T0" fmla="*/ 1 w 73"/>
                <a:gd name="T1" fmla="*/ 1 h 74"/>
                <a:gd name="T2" fmla="*/ 0 w 73"/>
                <a:gd name="T3" fmla="*/ 1 h 74"/>
                <a:gd name="T4" fmla="*/ 0 w 73"/>
                <a:gd name="T5" fmla="*/ 2 h 74"/>
                <a:gd name="T6" fmla="*/ 1 w 73"/>
                <a:gd name="T7" fmla="*/ 2 h 74"/>
                <a:gd name="T8" fmla="*/ 1 w 73"/>
                <a:gd name="T9" fmla="*/ 1 h 74"/>
                <a:gd name="T10" fmla="*/ 1 w 73"/>
                <a:gd name="T11" fmla="*/ 2 h 74"/>
                <a:gd name="T12" fmla="*/ 1 w 73"/>
                <a:gd name="T13" fmla="*/ 2 h 74"/>
                <a:gd name="T14" fmla="*/ 1 w 73"/>
                <a:gd name="T15" fmla="*/ 1 h 74"/>
                <a:gd name="T16" fmla="*/ 1 w 73"/>
                <a:gd name="T17" fmla="*/ 2 h 74"/>
                <a:gd name="T18" fmla="*/ 2 w 73"/>
                <a:gd name="T19" fmla="*/ 2 h 74"/>
                <a:gd name="T20" fmla="*/ 1 w 73"/>
                <a:gd name="T21" fmla="*/ 1 h 74"/>
                <a:gd name="T22" fmla="*/ 1 w 73"/>
                <a:gd name="T23" fmla="*/ 1 h 74"/>
                <a:gd name="T24" fmla="*/ 1 w 73"/>
                <a:gd name="T25" fmla="*/ 1 h 74"/>
                <a:gd name="T26" fmla="*/ 1 w 73"/>
                <a:gd name="T27" fmla="*/ 1 h 74"/>
                <a:gd name="T28" fmla="*/ 1 w 73"/>
                <a:gd name="T29" fmla="*/ 0 h 74"/>
                <a:gd name="T30" fmla="*/ 1 w 73"/>
                <a:gd name="T31" fmla="*/ 0 h 74"/>
                <a:gd name="T32" fmla="*/ 1 w 73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74">
                  <a:moveTo>
                    <a:pt x="6" y="7"/>
                  </a:moveTo>
                  <a:lnTo>
                    <a:pt x="0" y="60"/>
                  </a:lnTo>
                  <a:lnTo>
                    <a:pt x="0" y="73"/>
                  </a:lnTo>
                  <a:lnTo>
                    <a:pt x="19" y="66"/>
                  </a:lnTo>
                  <a:lnTo>
                    <a:pt x="19" y="60"/>
                  </a:lnTo>
                  <a:lnTo>
                    <a:pt x="26" y="73"/>
                  </a:lnTo>
                  <a:lnTo>
                    <a:pt x="39" y="73"/>
                  </a:lnTo>
                  <a:lnTo>
                    <a:pt x="39" y="60"/>
                  </a:lnTo>
                  <a:lnTo>
                    <a:pt x="52" y="73"/>
                  </a:lnTo>
                  <a:lnTo>
                    <a:pt x="72" y="73"/>
                  </a:lnTo>
                  <a:lnTo>
                    <a:pt x="59" y="46"/>
                  </a:lnTo>
                  <a:lnTo>
                    <a:pt x="52" y="20"/>
                  </a:lnTo>
                  <a:lnTo>
                    <a:pt x="32" y="20"/>
                  </a:lnTo>
                  <a:lnTo>
                    <a:pt x="19" y="2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219" y="2881"/>
              <a:ext cx="35" cy="31"/>
            </a:xfrm>
            <a:custGeom>
              <a:avLst/>
              <a:gdLst>
                <a:gd name="T0" fmla="*/ 1 w 61"/>
                <a:gd name="T1" fmla="*/ 0 h 54"/>
                <a:gd name="T2" fmla="*/ 1 w 61"/>
                <a:gd name="T3" fmla="*/ 0 h 54"/>
                <a:gd name="T4" fmla="*/ 0 w 61"/>
                <a:gd name="T5" fmla="*/ 1 h 54"/>
                <a:gd name="T6" fmla="*/ 1 w 61"/>
                <a:gd name="T7" fmla="*/ 1 h 54"/>
                <a:gd name="T8" fmla="*/ 1 w 61"/>
                <a:gd name="T9" fmla="*/ 1 h 54"/>
                <a:gd name="T10" fmla="*/ 1 w 61"/>
                <a:gd name="T11" fmla="*/ 1 h 54"/>
                <a:gd name="T12" fmla="*/ 1 w 61"/>
                <a:gd name="T13" fmla="*/ 1 h 54"/>
                <a:gd name="T14" fmla="*/ 1 w 61"/>
                <a:gd name="T15" fmla="*/ 1 h 54"/>
                <a:gd name="T16" fmla="*/ 1 w 61"/>
                <a:gd name="T17" fmla="*/ 0 h 54"/>
                <a:gd name="T18" fmla="*/ 1 w 61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54">
                  <a:moveTo>
                    <a:pt x="27" y="0"/>
                  </a:moveTo>
                  <a:lnTo>
                    <a:pt x="14" y="0"/>
                  </a:lnTo>
                  <a:lnTo>
                    <a:pt x="0" y="46"/>
                  </a:lnTo>
                  <a:lnTo>
                    <a:pt x="14" y="53"/>
                  </a:lnTo>
                  <a:lnTo>
                    <a:pt x="27" y="33"/>
                  </a:lnTo>
                  <a:lnTo>
                    <a:pt x="46" y="39"/>
                  </a:lnTo>
                  <a:lnTo>
                    <a:pt x="60" y="26"/>
                  </a:lnTo>
                  <a:lnTo>
                    <a:pt x="40" y="20"/>
                  </a:lnTo>
                  <a:lnTo>
                    <a:pt x="33" y="0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246" y="2747"/>
              <a:ext cx="159" cy="186"/>
            </a:xfrm>
            <a:custGeom>
              <a:avLst/>
              <a:gdLst>
                <a:gd name="T0" fmla="*/ 1 w 278"/>
                <a:gd name="T1" fmla="*/ 2 h 318"/>
                <a:gd name="T2" fmla="*/ 1 w 278"/>
                <a:gd name="T3" fmla="*/ 3 h 318"/>
                <a:gd name="T4" fmla="*/ 2 w 278"/>
                <a:gd name="T5" fmla="*/ 3 h 318"/>
                <a:gd name="T6" fmla="*/ 3 w 278"/>
                <a:gd name="T7" fmla="*/ 3 h 318"/>
                <a:gd name="T8" fmla="*/ 2 w 278"/>
                <a:gd name="T9" fmla="*/ 4 h 318"/>
                <a:gd name="T10" fmla="*/ 3 w 278"/>
                <a:gd name="T11" fmla="*/ 5 h 318"/>
                <a:gd name="T12" fmla="*/ 2 w 278"/>
                <a:gd name="T13" fmla="*/ 5 h 318"/>
                <a:gd name="T14" fmla="*/ 2 w 278"/>
                <a:gd name="T15" fmla="*/ 6 h 318"/>
                <a:gd name="T16" fmla="*/ 3 w 278"/>
                <a:gd name="T17" fmla="*/ 6 h 318"/>
                <a:gd name="T18" fmla="*/ 3 w 278"/>
                <a:gd name="T19" fmla="*/ 6 h 318"/>
                <a:gd name="T20" fmla="*/ 3 w 278"/>
                <a:gd name="T21" fmla="*/ 7 h 318"/>
                <a:gd name="T22" fmla="*/ 4 w 278"/>
                <a:gd name="T23" fmla="*/ 7 h 318"/>
                <a:gd name="T24" fmla="*/ 5 w 278"/>
                <a:gd name="T25" fmla="*/ 8 h 318"/>
                <a:gd name="T26" fmla="*/ 5 w 278"/>
                <a:gd name="T27" fmla="*/ 8 h 318"/>
                <a:gd name="T28" fmla="*/ 6 w 278"/>
                <a:gd name="T29" fmla="*/ 6 h 318"/>
                <a:gd name="T30" fmla="*/ 5 w 278"/>
                <a:gd name="T31" fmla="*/ 6 h 318"/>
                <a:gd name="T32" fmla="*/ 4 w 278"/>
                <a:gd name="T33" fmla="*/ 5 h 318"/>
                <a:gd name="T34" fmla="*/ 3 w 278"/>
                <a:gd name="T35" fmla="*/ 5 h 318"/>
                <a:gd name="T36" fmla="*/ 3 w 278"/>
                <a:gd name="T37" fmla="*/ 4 h 318"/>
                <a:gd name="T38" fmla="*/ 5 w 278"/>
                <a:gd name="T39" fmla="*/ 5 h 318"/>
                <a:gd name="T40" fmla="*/ 5 w 278"/>
                <a:gd name="T41" fmla="*/ 5 h 318"/>
                <a:gd name="T42" fmla="*/ 6 w 278"/>
                <a:gd name="T43" fmla="*/ 5 h 318"/>
                <a:gd name="T44" fmla="*/ 5 w 278"/>
                <a:gd name="T45" fmla="*/ 4 h 318"/>
                <a:gd name="T46" fmla="*/ 5 w 278"/>
                <a:gd name="T47" fmla="*/ 4 h 318"/>
                <a:gd name="T48" fmla="*/ 4 w 278"/>
                <a:gd name="T49" fmla="*/ 3 h 318"/>
                <a:gd name="T50" fmla="*/ 4 w 278"/>
                <a:gd name="T51" fmla="*/ 2 h 318"/>
                <a:gd name="T52" fmla="*/ 3 w 278"/>
                <a:gd name="T53" fmla="*/ 2 h 318"/>
                <a:gd name="T54" fmla="*/ 3 w 278"/>
                <a:gd name="T55" fmla="*/ 1 h 318"/>
                <a:gd name="T56" fmla="*/ 2 w 278"/>
                <a:gd name="T57" fmla="*/ 1 h 318"/>
                <a:gd name="T58" fmla="*/ 2 w 278"/>
                <a:gd name="T59" fmla="*/ 1 h 318"/>
                <a:gd name="T60" fmla="*/ 2 w 278"/>
                <a:gd name="T61" fmla="*/ 1 h 318"/>
                <a:gd name="T62" fmla="*/ 2 w 278"/>
                <a:gd name="T63" fmla="*/ 1 h 318"/>
                <a:gd name="T64" fmla="*/ 1 w 278"/>
                <a:gd name="T65" fmla="*/ 0 h 318"/>
                <a:gd name="T66" fmla="*/ 1 w 278"/>
                <a:gd name="T67" fmla="*/ 1 h 318"/>
                <a:gd name="T68" fmla="*/ 1 w 278"/>
                <a:gd name="T69" fmla="*/ 1 h 318"/>
                <a:gd name="T70" fmla="*/ 0 w 278"/>
                <a:gd name="T71" fmla="*/ 1 h 318"/>
                <a:gd name="T72" fmla="*/ 1 w 278"/>
                <a:gd name="T73" fmla="*/ 1 h 318"/>
                <a:gd name="T74" fmla="*/ 1 w 278"/>
                <a:gd name="T75" fmla="*/ 2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8" h="318">
                  <a:moveTo>
                    <a:pt x="20" y="66"/>
                  </a:moveTo>
                  <a:lnTo>
                    <a:pt x="60" y="112"/>
                  </a:lnTo>
                  <a:lnTo>
                    <a:pt x="112" y="112"/>
                  </a:lnTo>
                  <a:lnTo>
                    <a:pt x="152" y="139"/>
                  </a:lnTo>
                  <a:lnTo>
                    <a:pt x="126" y="158"/>
                  </a:lnTo>
                  <a:lnTo>
                    <a:pt x="139" y="205"/>
                  </a:lnTo>
                  <a:lnTo>
                    <a:pt x="126" y="218"/>
                  </a:lnTo>
                  <a:lnTo>
                    <a:pt x="99" y="264"/>
                  </a:lnTo>
                  <a:lnTo>
                    <a:pt x="139" y="257"/>
                  </a:lnTo>
                  <a:lnTo>
                    <a:pt x="185" y="264"/>
                  </a:lnTo>
                  <a:lnTo>
                    <a:pt x="185" y="297"/>
                  </a:lnTo>
                  <a:lnTo>
                    <a:pt x="211" y="297"/>
                  </a:lnTo>
                  <a:lnTo>
                    <a:pt x="224" y="317"/>
                  </a:lnTo>
                  <a:lnTo>
                    <a:pt x="251" y="317"/>
                  </a:lnTo>
                  <a:lnTo>
                    <a:pt x="270" y="257"/>
                  </a:lnTo>
                  <a:lnTo>
                    <a:pt x="251" y="244"/>
                  </a:lnTo>
                  <a:lnTo>
                    <a:pt x="198" y="205"/>
                  </a:lnTo>
                  <a:lnTo>
                    <a:pt x="172" y="205"/>
                  </a:lnTo>
                  <a:lnTo>
                    <a:pt x="172" y="178"/>
                  </a:lnTo>
                  <a:lnTo>
                    <a:pt x="237" y="198"/>
                  </a:lnTo>
                  <a:lnTo>
                    <a:pt x="251" y="224"/>
                  </a:lnTo>
                  <a:lnTo>
                    <a:pt x="277" y="191"/>
                  </a:lnTo>
                  <a:lnTo>
                    <a:pt x="251" y="158"/>
                  </a:lnTo>
                  <a:lnTo>
                    <a:pt x="224" y="158"/>
                  </a:lnTo>
                  <a:lnTo>
                    <a:pt x="198" y="139"/>
                  </a:lnTo>
                  <a:lnTo>
                    <a:pt x="211" y="93"/>
                  </a:lnTo>
                  <a:lnTo>
                    <a:pt x="172" y="93"/>
                  </a:lnTo>
                  <a:lnTo>
                    <a:pt x="165" y="60"/>
                  </a:lnTo>
                  <a:lnTo>
                    <a:pt x="106" y="33"/>
                  </a:lnTo>
                  <a:lnTo>
                    <a:pt x="106" y="53"/>
                  </a:lnTo>
                  <a:lnTo>
                    <a:pt x="86" y="53"/>
                  </a:lnTo>
                  <a:lnTo>
                    <a:pt x="79" y="7"/>
                  </a:lnTo>
                  <a:lnTo>
                    <a:pt x="60" y="0"/>
                  </a:lnTo>
                  <a:lnTo>
                    <a:pt x="60" y="53"/>
                  </a:lnTo>
                  <a:lnTo>
                    <a:pt x="47" y="7"/>
                  </a:lnTo>
                  <a:lnTo>
                    <a:pt x="0" y="33"/>
                  </a:lnTo>
                  <a:lnTo>
                    <a:pt x="40" y="53"/>
                  </a:lnTo>
                  <a:lnTo>
                    <a:pt x="20" y="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351" y="2708"/>
              <a:ext cx="47" cy="66"/>
            </a:xfrm>
            <a:custGeom>
              <a:avLst/>
              <a:gdLst>
                <a:gd name="T0" fmla="*/ 1 w 80"/>
                <a:gd name="T1" fmla="*/ 0 h 112"/>
                <a:gd name="T2" fmla="*/ 0 w 80"/>
                <a:gd name="T3" fmla="*/ 1 h 112"/>
                <a:gd name="T4" fmla="*/ 1 w 80"/>
                <a:gd name="T5" fmla="*/ 2 h 112"/>
                <a:gd name="T6" fmla="*/ 1 w 80"/>
                <a:gd name="T7" fmla="*/ 3 h 112"/>
                <a:gd name="T8" fmla="*/ 2 w 80"/>
                <a:gd name="T9" fmla="*/ 3 h 112"/>
                <a:gd name="T10" fmla="*/ 2 w 80"/>
                <a:gd name="T11" fmla="*/ 2 h 112"/>
                <a:gd name="T12" fmla="*/ 1 w 80"/>
                <a:gd name="T13" fmla="*/ 1 h 112"/>
                <a:gd name="T14" fmla="*/ 1 w 80"/>
                <a:gd name="T15" fmla="*/ 1 h 112"/>
                <a:gd name="T16" fmla="*/ 1 w 80"/>
                <a:gd name="T17" fmla="*/ 1 h 112"/>
                <a:gd name="T18" fmla="*/ 1 w 80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112">
                  <a:moveTo>
                    <a:pt x="13" y="0"/>
                  </a:moveTo>
                  <a:lnTo>
                    <a:pt x="0" y="46"/>
                  </a:lnTo>
                  <a:lnTo>
                    <a:pt x="33" y="72"/>
                  </a:lnTo>
                  <a:lnTo>
                    <a:pt x="52" y="111"/>
                  </a:lnTo>
                  <a:lnTo>
                    <a:pt x="66" y="111"/>
                  </a:lnTo>
                  <a:lnTo>
                    <a:pt x="79" y="85"/>
                  </a:lnTo>
                  <a:lnTo>
                    <a:pt x="59" y="52"/>
                  </a:lnTo>
                  <a:lnTo>
                    <a:pt x="33" y="39"/>
                  </a:lnTo>
                  <a:lnTo>
                    <a:pt x="33" y="6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382" y="2620"/>
              <a:ext cx="69" cy="116"/>
            </a:xfrm>
            <a:custGeom>
              <a:avLst/>
              <a:gdLst>
                <a:gd name="T0" fmla="*/ 0 w 120"/>
                <a:gd name="T1" fmla="*/ 1 h 199"/>
                <a:gd name="T2" fmla="*/ 1 w 120"/>
                <a:gd name="T3" fmla="*/ 2 h 199"/>
                <a:gd name="T4" fmla="*/ 1 w 120"/>
                <a:gd name="T5" fmla="*/ 2 h 199"/>
                <a:gd name="T6" fmla="*/ 1 w 120"/>
                <a:gd name="T7" fmla="*/ 1 h 199"/>
                <a:gd name="T8" fmla="*/ 1 w 120"/>
                <a:gd name="T9" fmla="*/ 2 h 199"/>
                <a:gd name="T10" fmla="*/ 1 w 120"/>
                <a:gd name="T11" fmla="*/ 2 h 199"/>
                <a:gd name="T12" fmla="*/ 1 w 120"/>
                <a:gd name="T13" fmla="*/ 3 h 199"/>
                <a:gd name="T14" fmla="*/ 1 w 120"/>
                <a:gd name="T15" fmla="*/ 3 h 199"/>
                <a:gd name="T16" fmla="*/ 1 w 120"/>
                <a:gd name="T17" fmla="*/ 3 h 199"/>
                <a:gd name="T18" fmla="*/ 1 w 120"/>
                <a:gd name="T19" fmla="*/ 3 h 199"/>
                <a:gd name="T20" fmla="*/ 2 w 120"/>
                <a:gd name="T21" fmla="*/ 3 h 199"/>
                <a:gd name="T22" fmla="*/ 1 w 120"/>
                <a:gd name="T23" fmla="*/ 4 h 199"/>
                <a:gd name="T24" fmla="*/ 1 w 120"/>
                <a:gd name="T25" fmla="*/ 5 h 199"/>
                <a:gd name="T26" fmla="*/ 2 w 120"/>
                <a:gd name="T27" fmla="*/ 4 h 199"/>
                <a:gd name="T28" fmla="*/ 2 w 120"/>
                <a:gd name="T29" fmla="*/ 5 h 199"/>
                <a:gd name="T30" fmla="*/ 2 w 120"/>
                <a:gd name="T31" fmla="*/ 4 h 199"/>
                <a:gd name="T32" fmla="*/ 2 w 120"/>
                <a:gd name="T33" fmla="*/ 3 h 199"/>
                <a:gd name="T34" fmla="*/ 2 w 120"/>
                <a:gd name="T35" fmla="*/ 3 h 199"/>
                <a:gd name="T36" fmla="*/ 2 w 120"/>
                <a:gd name="T37" fmla="*/ 2 h 199"/>
                <a:gd name="T38" fmla="*/ 2 w 120"/>
                <a:gd name="T39" fmla="*/ 3 h 199"/>
                <a:gd name="T40" fmla="*/ 2 w 120"/>
                <a:gd name="T41" fmla="*/ 2 h 199"/>
                <a:gd name="T42" fmla="*/ 2 w 120"/>
                <a:gd name="T43" fmla="*/ 1 h 199"/>
                <a:gd name="T44" fmla="*/ 2 w 120"/>
                <a:gd name="T45" fmla="*/ 1 h 199"/>
                <a:gd name="T46" fmla="*/ 2 w 120"/>
                <a:gd name="T47" fmla="*/ 0 h 199"/>
                <a:gd name="T48" fmla="*/ 1 w 120"/>
                <a:gd name="T49" fmla="*/ 1 h 199"/>
                <a:gd name="T50" fmla="*/ 0 w 120"/>
                <a:gd name="T51" fmla="*/ 1 h 1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199">
                  <a:moveTo>
                    <a:pt x="0" y="53"/>
                  </a:moveTo>
                  <a:lnTo>
                    <a:pt x="27" y="79"/>
                  </a:lnTo>
                  <a:lnTo>
                    <a:pt x="53" y="73"/>
                  </a:lnTo>
                  <a:lnTo>
                    <a:pt x="60" y="53"/>
                  </a:lnTo>
                  <a:lnTo>
                    <a:pt x="66" y="73"/>
                  </a:lnTo>
                  <a:lnTo>
                    <a:pt x="53" y="105"/>
                  </a:lnTo>
                  <a:lnTo>
                    <a:pt x="53" y="125"/>
                  </a:lnTo>
                  <a:lnTo>
                    <a:pt x="66" y="112"/>
                  </a:lnTo>
                  <a:lnTo>
                    <a:pt x="66" y="125"/>
                  </a:lnTo>
                  <a:lnTo>
                    <a:pt x="60" y="138"/>
                  </a:lnTo>
                  <a:lnTo>
                    <a:pt x="73" y="158"/>
                  </a:lnTo>
                  <a:lnTo>
                    <a:pt x="53" y="178"/>
                  </a:lnTo>
                  <a:lnTo>
                    <a:pt x="53" y="198"/>
                  </a:lnTo>
                  <a:lnTo>
                    <a:pt x="86" y="184"/>
                  </a:lnTo>
                  <a:lnTo>
                    <a:pt x="99" y="198"/>
                  </a:lnTo>
                  <a:lnTo>
                    <a:pt x="119" y="178"/>
                  </a:lnTo>
                  <a:lnTo>
                    <a:pt x="99" y="158"/>
                  </a:lnTo>
                  <a:lnTo>
                    <a:pt x="119" y="112"/>
                  </a:lnTo>
                  <a:lnTo>
                    <a:pt x="119" y="99"/>
                  </a:lnTo>
                  <a:lnTo>
                    <a:pt x="93" y="112"/>
                  </a:lnTo>
                  <a:lnTo>
                    <a:pt x="93" y="73"/>
                  </a:lnTo>
                  <a:lnTo>
                    <a:pt x="112" y="46"/>
                  </a:lnTo>
                  <a:lnTo>
                    <a:pt x="112" y="13"/>
                  </a:lnTo>
                  <a:lnTo>
                    <a:pt x="93" y="0"/>
                  </a:lnTo>
                  <a:lnTo>
                    <a:pt x="27" y="26"/>
                  </a:lnTo>
                  <a:lnTo>
                    <a:pt x="0" y="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140" y="2743"/>
              <a:ext cx="66" cy="58"/>
            </a:xfrm>
            <a:custGeom>
              <a:avLst/>
              <a:gdLst>
                <a:gd name="T0" fmla="*/ 0 w 113"/>
                <a:gd name="T1" fmla="*/ 1 h 100"/>
                <a:gd name="T2" fmla="*/ 1 w 113"/>
                <a:gd name="T3" fmla="*/ 2 h 100"/>
                <a:gd name="T4" fmla="*/ 2 w 113"/>
                <a:gd name="T5" fmla="*/ 2 h 100"/>
                <a:gd name="T6" fmla="*/ 2 w 113"/>
                <a:gd name="T7" fmla="*/ 2 h 100"/>
                <a:gd name="T8" fmla="*/ 2 w 113"/>
                <a:gd name="T9" fmla="*/ 2 h 100"/>
                <a:gd name="T10" fmla="*/ 2 w 113"/>
                <a:gd name="T11" fmla="*/ 2 h 100"/>
                <a:gd name="T12" fmla="*/ 3 w 113"/>
                <a:gd name="T13" fmla="*/ 2 h 100"/>
                <a:gd name="T14" fmla="*/ 2 w 113"/>
                <a:gd name="T15" fmla="*/ 1 h 100"/>
                <a:gd name="T16" fmla="*/ 2 w 113"/>
                <a:gd name="T17" fmla="*/ 1 h 100"/>
                <a:gd name="T18" fmla="*/ 1 w 113"/>
                <a:gd name="T19" fmla="*/ 0 h 100"/>
                <a:gd name="T20" fmla="*/ 1 w 113"/>
                <a:gd name="T21" fmla="*/ 1 h 100"/>
                <a:gd name="T22" fmla="*/ 1 w 113"/>
                <a:gd name="T23" fmla="*/ 1 h 100"/>
                <a:gd name="T24" fmla="*/ 0 w 113"/>
                <a:gd name="T25" fmla="*/ 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00">
                  <a:moveTo>
                    <a:pt x="0" y="59"/>
                  </a:moveTo>
                  <a:lnTo>
                    <a:pt x="33" y="92"/>
                  </a:lnTo>
                  <a:lnTo>
                    <a:pt x="66" y="85"/>
                  </a:lnTo>
                  <a:lnTo>
                    <a:pt x="73" y="99"/>
                  </a:lnTo>
                  <a:lnTo>
                    <a:pt x="92" y="99"/>
                  </a:lnTo>
                  <a:lnTo>
                    <a:pt x="92" y="92"/>
                  </a:lnTo>
                  <a:lnTo>
                    <a:pt x="112" y="72"/>
                  </a:lnTo>
                  <a:lnTo>
                    <a:pt x="86" y="6"/>
                  </a:lnTo>
                  <a:lnTo>
                    <a:pt x="66" y="13"/>
                  </a:lnTo>
                  <a:lnTo>
                    <a:pt x="33" y="0"/>
                  </a:lnTo>
                  <a:lnTo>
                    <a:pt x="7" y="33"/>
                  </a:lnTo>
                  <a:lnTo>
                    <a:pt x="33" y="39"/>
                  </a:lnTo>
                  <a:lnTo>
                    <a:pt x="0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110" y="2708"/>
              <a:ext cx="45" cy="47"/>
            </a:xfrm>
            <a:custGeom>
              <a:avLst/>
              <a:gdLst>
                <a:gd name="T0" fmla="*/ 1 w 80"/>
                <a:gd name="T1" fmla="*/ 1 h 80"/>
                <a:gd name="T2" fmla="*/ 2 w 80"/>
                <a:gd name="T3" fmla="*/ 1 h 80"/>
                <a:gd name="T4" fmla="*/ 1 w 80"/>
                <a:gd name="T5" fmla="*/ 1 h 80"/>
                <a:gd name="T6" fmla="*/ 1 w 80"/>
                <a:gd name="T7" fmla="*/ 0 h 80"/>
                <a:gd name="T8" fmla="*/ 0 w 80"/>
                <a:gd name="T9" fmla="*/ 2 h 80"/>
                <a:gd name="T10" fmla="*/ 1 w 80"/>
                <a:gd name="T11" fmla="*/ 2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80">
                  <a:moveTo>
                    <a:pt x="53" y="32"/>
                  </a:moveTo>
                  <a:lnTo>
                    <a:pt x="79" y="39"/>
                  </a:lnTo>
                  <a:lnTo>
                    <a:pt x="66" y="6"/>
                  </a:lnTo>
                  <a:lnTo>
                    <a:pt x="27" y="0"/>
                  </a:lnTo>
                  <a:lnTo>
                    <a:pt x="0" y="65"/>
                  </a:lnTo>
                  <a:lnTo>
                    <a:pt x="20" y="79"/>
                  </a:lnTo>
                  <a:lnTo>
                    <a:pt x="27" y="59"/>
                  </a:lnTo>
                  <a:lnTo>
                    <a:pt x="40" y="52"/>
                  </a:lnTo>
                  <a:lnTo>
                    <a:pt x="47" y="32"/>
                  </a:lnTo>
                  <a:lnTo>
                    <a:pt x="53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302" y="2750"/>
              <a:ext cx="13" cy="10"/>
            </a:xfrm>
            <a:custGeom>
              <a:avLst/>
              <a:gdLst>
                <a:gd name="T0" fmla="*/ 1 w 21"/>
                <a:gd name="T1" fmla="*/ 0 h 17"/>
                <a:gd name="T2" fmla="*/ 0 w 21"/>
                <a:gd name="T3" fmla="*/ 1 h 17"/>
                <a:gd name="T4" fmla="*/ 1 w 21"/>
                <a:gd name="T5" fmla="*/ 1 h 17"/>
                <a:gd name="T6" fmla="*/ 1 w 21"/>
                <a:gd name="T7" fmla="*/ 0 h 17"/>
                <a:gd name="T8" fmla="*/ 1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13" y="0"/>
                  </a:moveTo>
                  <a:lnTo>
                    <a:pt x="0" y="8"/>
                  </a:lnTo>
                  <a:lnTo>
                    <a:pt x="13" y="16"/>
                  </a:lnTo>
                  <a:lnTo>
                    <a:pt x="20" y="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249" y="2719"/>
              <a:ext cx="16" cy="20"/>
            </a:xfrm>
            <a:custGeom>
              <a:avLst/>
              <a:gdLst>
                <a:gd name="T0" fmla="*/ 0 w 27"/>
                <a:gd name="T1" fmla="*/ 0 h 34"/>
                <a:gd name="T2" fmla="*/ 0 w 27"/>
                <a:gd name="T3" fmla="*/ 1 h 34"/>
                <a:gd name="T4" fmla="*/ 1 w 27"/>
                <a:gd name="T5" fmla="*/ 1 h 34"/>
                <a:gd name="T6" fmla="*/ 1 w 27"/>
                <a:gd name="T7" fmla="*/ 1 h 34"/>
                <a:gd name="T8" fmla="*/ 1 w 27"/>
                <a:gd name="T9" fmla="*/ 1 h 34"/>
                <a:gd name="T10" fmla="*/ 1 w 27"/>
                <a:gd name="T11" fmla="*/ 0 h 34"/>
                <a:gd name="T12" fmla="*/ 0 w 2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34">
                  <a:moveTo>
                    <a:pt x="0" y="0"/>
                  </a:moveTo>
                  <a:lnTo>
                    <a:pt x="0" y="13"/>
                  </a:lnTo>
                  <a:lnTo>
                    <a:pt x="13" y="33"/>
                  </a:lnTo>
                  <a:lnTo>
                    <a:pt x="26" y="27"/>
                  </a:ln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223" y="2724"/>
              <a:ext cx="19" cy="35"/>
            </a:xfrm>
            <a:custGeom>
              <a:avLst/>
              <a:gdLst>
                <a:gd name="T0" fmla="*/ 1 w 34"/>
                <a:gd name="T1" fmla="*/ 1 h 60"/>
                <a:gd name="T2" fmla="*/ 1 w 34"/>
                <a:gd name="T3" fmla="*/ 1 h 60"/>
                <a:gd name="T4" fmla="*/ 1 w 34"/>
                <a:gd name="T5" fmla="*/ 1 h 60"/>
                <a:gd name="T6" fmla="*/ 0 w 34"/>
                <a:gd name="T7" fmla="*/ 1 h 60"/>
                <a:gd name="T8" fmla="*/ 1 w 34"/>
                <a:gd name="T9" fmla="*/ 0 h 60"/>
                <a:gd name="T10" fmla="*/ 1 w 34"/>
                <a:gd name="T11" fmla="*/ 0 h 60"/>
                <a:gd name="T12" fmla="*/ 1 w 34"/>
                <a:gd name="T13" fmla="*/ 1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0">
                  <a:moveTo>
                    <a:pt x="33" y="26"/>
                  </a:moveTo>
                  <a:lnTo>
                    <a:pt x="33" y="39"/>
                  </a:lnTo>
                  <a:lnTo>
                    <a:pt x="26" y="59"/>
                  </a:lnTo>
                  <a:lnTo>
                    <a:pt x="0" y="39"/>
                  </a:lnTo>
                  <a:lnTo>
                    <a:pt x="7" y="0"/>
                  </a:lnTo>
                  <a:lnTo>
                    <a:pt x="20" y="0"/>
                  </a:lnTo>
                  <a:lnTo>
                    <a:pt x="33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257" y="2671"/>
              <a:ext cx="50" cy="38"/>
            </a:xfrm>
            <a:custGeom>
              <a:avLst/>
              <a:gdLst>
                <a:gd name="T0" fmla="*/ 0 w 87"/>
                <a:gd name="T1" fmla="*/ 1 h 67"/>
                <a:gd name="T2" fmla="*/ 1 w 87"/>
                <a:gd name="T3" fmla="*/ 1 h 67"/>
                <a:gd name="T4" fmla="*/ 0 w 87"/>
                <a:gd name="T5" fmla="*/ 1 h 67"/>
                <a:gd name="T6" fmla="*/ 1 w 87"/>
                <a:gd name="T7" fmla="*/ 1 h 67"/>
                <a:gd name="T8" fmla="*/ 1 w 87"/>
                <a:gd name="T9" fmla="*/ 1 h 67"/>
                <a:gd name="T10" fmla="*/ 1 w 87"/>
                <a:gd name="T11" fmla="*/ 1 h 67"/>
                <a:gd name="T12" fmla="*/ 2 w 87"/>
                <a:gd name="T13" fmla="*/ 1 h 67"/>
                <a:gd name="T14" fmla="*/ 2 w 87"/>
                <a:gd name="T15" fmla="*/ 1 h 67"/>
                <a:gd name="T16" fmla="*/ 1 w 87"/>
                <a:gd name="T17" fmla="*/ 0 h 67"/>
                <a:gd name="T18" fmla="*/ 1 w 87"/>
                <a:gd name="T19" fmla="*/ 1 h 67"/>
                <a:gd name="T20" fmla="*/ 0 w 87"/>
                <a:gd name="T21" fmla="*/ 1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67">
                  <a:moveTo>
                    <a:pt x="0" y="6"/>
                  </a:moveTo>
                  <a:lnTo>
                    <a:pt x="7" y="13"/>
                  </a:lnTo>
                  <a:lnTo>
                    <a:pt x="0" y="33"/>
                  </a:lnTo>
                  <a:lnTo>
                    <a:pt x="46" y="46"/>
                  </a:lnTo>
                  <a:lnTo>
                    <a:pt x="40" y="66"/>
                  </a:lnTo>
                  <a:lnTo>
                    <a:pt x="66" y="66"/>
                  </a:lnTo>
                  <a:lnTo>
                    <a:pt x="86" y="46"/>
                  </a:lnTo>
                  <a:lnTo>
                    <a:pt x="79" y="6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336" y="2697"/>
              <a:ext cx="11" cy="23"/>
            </a:xfrm>
            <a:custGeom>
              <a:avLst/>
              <a:gdLst>
                <a:gd name="T0" fmla="*/ 1 w 17"/>
                <a:gd name="T1" fmla="*/ 1 h 40"/>
                <a:gd name="T2" fmla="*/ 1 w 17"/>
                <a:gd name="T3" fmla="*/ 0 h 40"/>
                <a:gd name="T4" fmla="*/ 0 w 17"/>
                <a:gd name="T5" fmla="*/ 1 h 40"/>
                <a:gd name="T6" fmla="*/ 0 w 17"/>
                <a:gd name="T7" fmla="*/ 1 h 40"/>
                <a:gd name="T8" fmla="*/ 1 w 17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0">
                  <a:moveTo>
                    <a:pt x="16" y="2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6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249" y="2651"/>
              <a:ext cx="24" cy="13"/>
            </a:xfrm>
            <a:custGeom>
              <a:avLst/>
              <a:gdLst>
                <a:gd name="T0" fmla="*/ 1 w 41"/>
                <a:gd name="T1" fmla="*/ 1 h 21"/>
                <a:gd name="T2" fmla="*/ 1 w 41"/>
                <a:gd name="T3" fmla="*/ 0 h 21"/>
                <a:gd name="T4" fmla="*/ 0 w 41"/>
                <a:gd name="T5" fmla="*/ 1 h 21"/>
                <a:gd name="T6" fmla="*/ 0 w 41"/>
                <a:gd name="T7" fmla="*/ 1 h 21"/>
                <a:gd name="T8" fmla="*/ 1 w 41"/>
                <a:gd name="T9" fmla="*/ 1 h 21"/>
                <a:gd name="T10" fmla="*/ 1 w 41"/>
                <a:gd name="T11" fmla="*/ 1 h 21"/>
                <a:gd name="T12" fmla="*/ 1 w 41"/>
                <a:gd name="T13" fmla="*/ 1 h 21"/>
                <a:gd name="T14" fmla="*/ 1 w 41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21">
                  <a:moveTo>
                    <a:pt x="40" y="6"/>
                  </a:moveTo>
                  <a:lnTo>
                    <a:pt x="33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26" y="6"/>
                  </a:lnTo>
                  <a:lnTo>
                    <a:pt x="26" y="20"/>
                  </a:lnTo>
                  <a:lnTo>
                    <a:pt x="40" y="13"/>
                  </a:lnTo>
                  <a:lnTo>
                    <a:pt x="4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284" y="2646"/>
              <a:ext cx="12" cy="13"/>
            </a:xfrm>
            <a:custGeom>
              <a:avLst/>
              <a:gdLst>
                <a:gd name="T0" fmla="*/ 1 w 21"/>
                <a:gd name="T1" fmla="*/ 0 h 21"/>
                <a:gd name="T2" fmla="*/ 0 w 21"/>
                <a:gd name="T3" fmla="*/ 1 h 21"/>
                <a:gd name="T4" fmla="*/ 0 w 21"/>
                <a:gd name="T5" fmla="*/ 1 h 21"/>
                <a:gd name="T6" fmla="*/ 1 w 21"/>
                <a:gd name="T7" fmla="*/ 1 h 21"/>
                <a:gd name="T8" fmla="*/ 1 w 21"/>
                <a:gd name="T9" fmla="*/ 1 h 21"/>
                <a:gd name="T10" fmla="*/ 1 w 21"/>
                <a:gd name="T11" fmla="*/ 1 h 21"/>
                <a:gd name="T12" fmla="*/ 1 w 21"/>
                <a:gd name="T13" fmla="*/ 0 h 21"/>
                <a:gd name="T14" fmla="*/ 1 w 21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13" y="2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13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299" y="2634"/>
              <a:ext cx="16" cy="25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1 h 41"/>
                <a:gd name="T4" fmla="*/ 1 w 27"/>
                <a:gd name="T5" fmla="*/ 1 h 41"/>
                <a:gd name="T6" fmla="*/ 1 w 27"/>
                <a:gd name="T7" fmla="*/ 1 h 41"/>
                <a:gd name="T8" fmla="*/ 1 w 27"/>
                <a:gd name="T9" fmla="*/ 1 h 41"/>
                <a:gd name="T10" fmla="*/ 1 w 27"/>
                <a:gd name="T11" fmla="*/ 1 h 41"/>
                <a:gd name="T12" fmla="*/ 0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3" y="33"/>
                  </a:lnTo>
                  <a:lnTo>
                    <a:pt x="13" y="40"/>
                  </a:lnTo>
                  <a:lnTo>
                    <a:pt x="26" y="40"/>
                  </a:lnTo>
                  <a:lnTo>
                    <a:pt x="26" y="27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50" y="3284"/>
              <a:ext cx="588" cy="664"/>
            </a:xfrm>
            <a:custGeom>
              <a:avLst/>
              <a:gdLst>
                <a:gd name="T0" fmla="*/ 0 w 1021"/>
                <a:gd name="T1" fmla="*/ 8 h 1141"/>
                <a:gd name="T2" fmla="*/ 2 w 1021"/>
                <a:gd name="T3" fmla="*/ 11 h 1141"/>
                <a:gd name="T4" fmla="*/ 2 w 1021"/>
                <a:gd name="T5" fmla="*/ 12 h 1141"/>
                <a:gd name="T6" fmla="*/ 3 w 1021"/>
                <a:gd name="T7" fmla="*/ 11 h 1141"/>
                <a:gd name="T8" fmla="*/ 4 w 1021"/>
                <a:gd name="T9" fmla="*/ 12 h 1141"/>
                <a:gd name="T10" fmla="*/ 5 w 1021"/>
                <a:gd name="T11" fmla="*/ 11 h 1141"/>
                <a:gd name="T12" fmla="*/ 6 w 1021"/>
                <a:gd name="T13" fmla="*/ 10 h 1141"/>
                <a:gd name="T14" fmla="*/ 8 w 1021"/>
                <a:gd name="T15" fmla="*/ 12 h 1141"/>
                <a:gd name="T16" fmla="*/ 8 w 1021"/>
                <a:gd name="T17" fmla="*/ 13 h 1141"/>
                <a:gd name="T18" fmla="*/ 10 w 1021"/>
                <a:gd name="T19" fmla="*/ 17 h 1141"/>
                <a:gd name="T20" fmla="*/ 10 w 1021"/>
                <a:gd name="T21" fmla="*/ 18 h 1141"/>
                <a:gd name="T22" fmla="*/ 9 w 1021"/>
                <a:gd name="T23" fmla="*/ 19 h 1141"/>
                <a:gd name="T24" fmla="*/ 9 w 1021"/>
                <a:gd name="T25" fmla="*/ 20 h 1141"/>
                <a:gd name="T26" fmla="*/ 10 w 1021"/>
                <a:gd name="T27" fmla="*/ 20 h 1141"/>
                <a:gd name="T28" fmla="*/ 10 w 1021"/>
                <a:gd name="T29" fmla="*/ 23 h 1141"/>
                <a:gd name="T30" fmla="*/ 10 w 1021"/>
                <a:gd name="T31" fmla="*/ 23 h 1141"/>
                <a:gd name="T32" fmla="*/ 10 w 1021"/>
                <a:gd name="T33" fmla="*/ 24 h 1141"/>
                <a:gd name="T34" fmla="*/ 10 w 1021"/>
                <a:gd name="T35" fmla="*/ 24 h 1141"/>
                <a:gd name="T36" fmla="*/ 11 w 1021"/>
                <a:gd name="T37" fmla="*/ 26 h 1141"/>
                <a:gd name="T38" fmla="*/ 13 w 1021"/>
                <a:gd name="T39" fmla="*/ 26 h 1141"/>
                <a:gd name="T40" fmla="*/ 15 w 1021"/>
                <a:gd name="T41" fmla="*/ 24 h 1141"/>
                <a:gd name="T42" fmla="*/ 15 w 1021"/>
                <a:gd name="T43" fmla="*/ 22 h 1141"/>
                <a:gd name="T44" fmla="*/ 16 w 1021"/>
                <a:gd name="T45" fmla="*/ 22 h 1141"/>
                <a:gd name="T46" fmla="*/ 16 w 1021"/>
                <a:gd name="T47" fmla="*/ 20 h 1141"/>
                <a:gd name="T48" fmla="*/ 18 w 1021"/>
                <a:gd name="T49" fmla="*/ 19 h 1141"/>
                <a:gd name="T50" fmla="*/ 18 w 1021"/>
                <a:gd name="T51" fmla="*/ 17 h 1141"/>
                <a:gd name="T52" fmla="*/ 17 w 1021"/>
                <a:gd name="T53" fmla="*/ 17 h 1141"/>
                <a:gd name="T54" fmla="*/ 17 w 1021"/>
                <a:gd name="T55" fmla="*/ 15 h 1141"/>
                <a:gd name="T56" fmla="*/ 18 w 1021"/>
                <a:gd name="T57" fmla="*/ 13 h 1141"/>
                <a:gd name="T58" fmla="*/ 20 w 1021"/>
                <a:gd name="T59" fmla="*/ 13 h 1141"/>
                <a:gd name="T60" fmla="*/ 21 w 1021"/>
                <a:gd name="T61" fmla="*/ 10 h 1141"/>
                <a:gd name="T62" fmla="*/ 21 w 1021"/>
                <a:gd name="T63" fmla="*/ 9 h 1141"/>
                <a:gd name="T64" fmla="*/ 21 w 1021"/>
                <a:gd name="T65" fmla="*/ 9 h 1141"/>
                <a:gd name="T66" fmla="*/ 21 w 1021"/>
                <a:gd name="T67" fmla="*/ 9 h 1141"/>
                <a:gd name="T68" fmla="*/ 18 w 1021"/>
                <a:gd name="T69" fmla="*/ 9 h 1141"/>
                <a:gd name="T70" fmla="*/ 18 w 1021"/>
                <a:gd name="T71" fmla="*/ 8 h 1141"/>
                <a:gd name="T72" fmla="*/ 17 w 1021"/>
                <a:gd name="T73" fmla="*/ 7 h 1141"/>
                <a:gd name="T74" fmla="*/ 17 w 1021"/>
                <a:gd name="T75" fmla="*/ 6 h 1141"/>
                <a:gd name="T76" fmla="*/ 16 w 1021"/>
                <a:gd name="T77" fmla="*/ 5 h 1141"/>
                <a:gd name="T78" fmla="*/ 16 w 1021"/>
                <a:gd name="T79" fmla="*/ 5 h 1141"/>
                <a:gd name="T80" fmla="*/ 15 w 1021"/>
                <a:gd name="T81" fmla="*/ 3 h 1141"/>
                <a:gd name="T82" fmla="*/ 16 w 1021"/>
                <a:gd name="T83" fmla="*/ 3 h 1141"/>
                <a:gd name="T84" fmla="*/ 16 w 1021"/>
                <a:gd name="T85" fmla="*/ 2 h 1141"/>
                <a:gd name="T86" fmla="*/ 14 w 1021"/>
                <a:gd name="T87" fmla="*/ 2 h 1141"/>
                <a:gd name="T88" fmla="*/ 14 w 1021"/>
                <a:gd name="T89" fmla="*/ 2 h 1141"/>
                <a:gd name="T90" fmla="*/ 12 w 1021"/>
                <a:gd name="T91" fmla="*/ 2 h 1141"/>
                <a:gd name="T92" fmla="*/ 12 w 1021"/>
                <a:gd name="T93" fmla="*/ 2 h 1141"/>
                <a:gd name="T94" fmla="*/ 12 w 1021"/>
                <a:gd name="T95" fmla="*/ 3 h 1141"/>
                <a:gd name="T96" fmla="*/ 10 w 1021"/>
                <a:gd name="T97" fmla="*/ 2 h 1141"/>
                <a:gd name="T98" fmla="*/ 9 w 1021"/>
                <a:gd name="T99" fmla="*/ 1 h 1141"/>
                <a:gd name="T100" fmla="*/ 10 w 1021"/>
                <a:gd name="T101" fmla="*/ 1 h 1141"/>
                <a:gd name="T102" fmla="*/ 9 w 1021"/>
                <a:gd name="T103" fmla="*/ 0 h 1141"/>
                <a:gd name="T104" fmla="*/ 6 w 1021"/>
                <a:gd name="T105" fmla="*/ 0 h 1141"/>
                <a:gd name="T106" fmla="*/ 6 w 1021"/>
                <a:gd name="T107" fmla="*/ 1 h 1141"/>
                <a:gd name="T108" fmla="*/ 5 w 1021"/>
                <a:gd name="T109" fmla="*/ 0 h 1141"/>
                <a:gd name="T110" fmla="*/ 4 w 1021"/>
                <a:gd name="T111" fmla="*/ 1 h 1141"/>
                <a:gd name="T112" fmla="*/ 4 w 1021"/>
                <a:gd name="T113" fmla="*/ 1 h 1141"/>
                <a:gd name="T114" fmla="*/ 3 w 1021"/>
                <a:gd name="T115" fmla="*/ 1 h 1141"/>
                <a:gd name="T116" fmla="*/ 2 w 1021"/>
                <a:gd name="T117" fmla="*/ 3 h 1141"/>
                <a:gd name="T118" fmla="*/ 1 w 1021"/>
                <a:gd name="T119" fmla="*/ 3 h 1141"/>
                <a:gd name="T120" fmla="*/ 1 w 1021"/>
                <a:gd name="T121" fmla="*/ 5 h 1141"/>
                <a:gd name="T122" fmla="*/ 1 w 1021"/>
                <a:gd name="T123" fmla="*/ 6 h 1141"/>
                <a:gd name="T124" fmla="*/ 0 w 1021"/>
                <a:gd name="T125" fmla="*/ 8 h 11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1" h="1141">
                  <a:moveTo>
                    <a:pt x="0" y="349"/>
                  </a:moveTo>
                  <a:lnTo>
                    <a:pt x="79" y="475"/>
                  </a:lnTo>
                  <a:lnTo>
                    <a:pt x="112" y="501"/>
                  </a:lnTo>
                  <a:lnTo>
                    <a:pt x="158" y="475"/>
                  </a:lnTo>
                  <a:lnTo>
                    <a:pt x="211" y="507"/>
                  </a:lnTo>
                  <a:lnTo>
                    <a:pt x="250" y="488"/>
                  </a:lnTo>
                  <a:lnTo>
                    <a:pt x="276" y="461"/>
                  </a:lnTo>
                  <a:lnTo>
                    <a:pt x="395" y="514"/>
                  </a:lnTo>
                  <a:lnTo>
                    <a:pt x="388" y="586"/>
                  </a:lnTo>
                  <a:lnTo>
                    <a:pt x="467" y="745"/>
                  </a:lnTo>
                  <a:lnTo>
                    <a:pt x="461" y="791"/>
                  </a:lnTo>
                  <a:lnTo>
                    <a:pt x="421" y="817"/>
                  </a:lnTo>
                  <a:lnTo>
                    <a:pt x="434" y="883"/>
                  </a:lnTo>
                  <a:lnTo>
                    <a:pt x="461" y="909"/>
                  </a:lnTo>
                  <a:lnTo>
                    <a:pt x="474" y="1015"/>
                  </a:lnTo>
                  <a:lnTo>
                    <a:pt x="494" y="1021"/>
                  </a:lnTo>
                  <a:lnTo>
                    <a:pt x="494" y="1054"/>
                  </a:lnTo>
                  <a:lnTo>
                    <a:pt x="507" y="1067"/>
                  </a:lnTo>
                  <a:lnTo>
                    <a:pt x="520" y="1140"/>
                  </a:lnTo>
                  <a:lnTo>
                    <a:pt x="619" y="1126"/>
                  </a:lnTo>
                  <a:lnTo>
                    <a:pt x="711" y="1047"/>
                  </a:lnTo>
                  <a:lnTo>
                    <a:pt x="724" y="988"/>
                  </a:lnTo>
                  <a:lnTo>
                    <a:pt x="757" y="968"/>
                  </a:lnTo>
                  <a:lnTo>
                    <a:pt x="770" y="883"/>
                  </a:lnTo>
                  <a:lnTo>
                    <a:pt x="856" y="830"/>
                  </a:lnTo>
                  <a:lnTo>
                    <a:pt x="856" y="758"/>
                  </a:lnTo>
                  <a:lnTo>
                    <a:pt x="829" y="738"/>
                  </a:lnTo>
                  <a:lnTo>
                    <a:pt x="829" y="672"/>
                  </a:lnTo>
                  <a:lnTo>
                    <a:pt x="862" y="600"/>
                  </a:lnTo>
                  <a:lnTo>
                    <a:pt x="948" y="547"/>
                  </a:lnTo>
                  <a:lnTo>
                    <a:pt x="1020" y="435"/>
                  </a:lnTo>
                  <a:lnTo>
                    <a:pt x="1020" y="376"/>
                  </a:lnTo>
                  <a:lnTo>
                    <a:pt x="981" y="376"/>
                  </a:lnTo>
                  <a:lnTo>
                    <a:pt x="968" y="395"/>
                  </a:lnTo>
                  <a:lnTo>
                    <a:pt x="889" y="402"/>
                  </a:lnTo>
                  <a:lnTo>
                    <a:pt x="843" y="343"/>
                  </a:lnTo>
                  <a:lnTo>
                    <a:pt x="796" y="310"/>
                  </a:lnTo>
                  <a:lnTo>
                    <a:pt x="796" y="251"/>
                  </a:lnTo>
                  <a:lnTo>
                    <a:pt x="777" y="205"/>
                  </a:lnTo>
                  <a:lnTo>
                    <a:pt x="744" y="185"/>
                  </a:lnTo>
                  <a:lnTo>
                    <a:pt x="724" y="119"/>
                  </a:lnTo>
                  <a:lnTo>
                    <a:pt x="750" y="125"/>
                  </a:lnTo>
                  <a:lnTo>
                    <a:pt x="744" y="73"/>
                  </a:lnTo>
                  <a:lnTo>
                    <a:pt x="698" y="73"/>
                  </a:lnTo>
                  <a:lnTo>
                    <a:pt x="685" y="93"/>
                  </a:lnTo>
                  <a:lnTo>
                    <a:pt x="579" y="66"/>
                  </a:lnTo>
                  <a:lnTo>
                    <a:pt x="553" y="73"/>
                  </a:lnTo>
                  <a:lnTo>
                    <a:pt x="546" y="112"/>
                  </a:lnTo>
                  <a:lnTo>
                    <a:pt x="500" y="66"/>
                  </a:lnTo>
                  <a:lnTo>
                    <a:pt x="441" y="53"/>
                  </a:lnTo>
                  <a:lnTo>
                    <a:pt x="467" y="7"/>
                  </a:lnTo>
                  <a:lnTo>
                    <a:pt x="434" y="0"/>
                  </a:lnTo>
                  <a:lnTo>
                    <a:pt x="276" y="0"/>
                  </a:lnTo>
                  <a:lnTo>
                    <a:pt x="270" y="7"/>
                  </a:lnTo>
                  <a:lnTo>
                    <a:pt x="224" y="0"/>
                  </a:lnTo>
                  <a:lnTo>
                    <a:pt x="204" y="7"/>
                  </a:lnTo>
                  <a:lnTo>
                    <a:pt x="204" y="33"/>
                  </a:lnTo>
                  <a:lnTo>
                    <a:pt x="158" y="53"/>
                  </a:lnTo>
                  <a:lnTo>
                    <a:pt x="112" y="125"/>
                  </a:lnTo>
                  <a:lnTo>
                    <a:pt x="66" y="145"/>
                  </a:lnTo>
                  <a:lnTo>
                    <a:pt x="13" y="205"/>
                  </a:lnTo>
                  <a:lnTo>
                    <a:pt x="20" y="277"/>
                  </a:lnTo>
                  <a:lnTo>
                    <a:pt x="0" y="3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143" y="3745"/>
              <a:ext cx="84" cy="123"/>
            </a:xfrm>
            <a:custGeom>
              <a:avLst/>
              <a:gdLst>
                <a:gd name="T0" fmla="*/ 1 w 146"/>
                <a:gd name="T1" fmla="*/ 1 h 211"/>
                <a:gd name="T2" fmla="*/ 1 w 146"/>
                <a:gd name="T3" fmla="*/ 2 h 211"/>
                <a:gd name="T4" fmla="*/ 1 w 146"/>
                <a:gd name="T5" fmla="*/ 2 h 211"/>
                <a:gd name="T6" fmla="*/ 1 w 146"/>
                <a:gd name="T7" fmla="*/ 3 h 211"/>
                <a:gd name="T8" fmla="*/ 0 w 146"/>
                <a:gd name="T9" fmla="*/ 3 h 211"/>
                <a:gd name="T10" fmla="*/ 1 w 146"/>
                <a:gd name="T11" fmla="*/ 4 h 211"/>
                <a:gd name="T12" fmla="*/ 1 w 146"/>
                <a:gd name="T13" fmla="*/ 5 h 211"/>
                <a:gd name="T14" fmla="*/ 2 w 146"/>
                <a:gd name="T15" fmla="*/ 5 h 211"/>
                <a:gd name="T16" fmla="*/ 2 w 146"/>
                <a:gd name="T17" fmla="*/ 3 h 211"/>
                <a:gd name="T18" fmla="*/ 3 w 146"/>
                <a:gd name="T19" fmla="*/ 2 h 211"/>
                <a:gd name="T20" fmla="*/ 3 w 146"/>
                <a:gd name="T21" fmla="*/ 1 h 211"/>
                <a:gd name="T22" fmla="*/ 3 w 146"/>
                <a:gd name="T23" fmla="*/ 1 h 211"/>
                <a:gd name="T24" fmla="*/ 3 w 146"/>
                <a:gd name="T25" fmla="*/ 0 h 211"/>
                <a:gd name="T26" fmla="*/ 2 w 146"/>
                <a:gd name="T27" fmla="*/ 1 h 211"/>
                <a:gd name="T28" fmla="*/ 2 w 146"/>
                <a:gd name="T29" fmla="*/ 1 h 211"/>
                <a:gd name="T30" fmla="*/ 1 w 146"/>
                <a:gd name="T31" fmla="*/ 1 h 2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6" h="211">
                  <a:moveTo>
                    <a:pt x="33" y="59"/>
                  </a:moveTo>
                  <a:lnTo>
                    <a:pt x="26" y="92"/>
                  </a:lnTo>
                  <a:lnTo>
                    <a:pt x="26" y="105"/>
                  </a:lnTo>
                  <a:lnTo>
                    <a:pt x="13" y="145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59" y="210"/>
                  </a:lnTo>
                  <a:lnTo>
                    <a:pt x="85" y="197"/>
                  </a:lnTo>
                  <a:lnTo>
                    <a:pt x="85" y="138"/>
                  </a:lnTo>
                  <a:lnTo>
                    <a:pt x="125" y="85"/>
                  </a:lnTo>
                  <a:lnTo>
                    <a:pt x="125" y="52"/>
                  </a:lnTo>
                  <a:lnTo>
                    <a:pt x="145" y="39"/>
                  </a:lnTo>
                  <a:lnTo>
                    <a:pt x="145" y="0"/>
                  </a:lnTo>
                  <a:lnTo>
                    <a:pt x="118" y="6"/>
                  </a:lnTo>
                  <a:lnTo>
                    <a:pt x="98" y="39"/>
                  </a:lnTo>
                  <a:lnTo>
                    <a:pt x="33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643" y="3726"/>
              <a:ext cx="311" cy="284"/>
            </a:xfrm>
            <a:custGeom>
              <a:avLst/>
              <a:gdLst>
                <a:gd name="T0" fmla="*/ 1 w 541"/>
                <a:gd name="T1" fmla="*/ 3 h 488"/>
                <a:gd name="T2" fmla="*/ 1 w 541"/>
                <a:gd name="T3" fmla="*/ 4 h 488"/>
                <a:gd name="T4" fmla="*/ 0 w 541"/>
                <a:gd name="T5" fmla="*/ 4 h 488"/>
                <a:gd name="T6" fmla="*/ 1 w 541"/>
                <a:gd name="T7" fmla="*/ 6 h 488"/>
                <a:gd name="T8" fmla="*/ 1 w 541"/>
                <a:gd name="T9" fmla="*/ 7 h 488"/>
                <a:gd name="T10" fmla="*/ 1 w 541"/>
                <a:gd name="T11" fmla="*/ 8 h 488"/>
                <a:gd name="T12" fmla="*/ 2 w 541"/>
                <a:gd name="T13" fmla="*/ 8 h 488"/>
                <a:gd name="T14" fmla="*/ 2 w 541"/>
                <a:gd name="T15" fmla="*/ 8 h 488"/>
                <a:gd name="T16" fmla="*/ 3 w 541"/>
                <a:gd name="T17" fmla="*/ 8 h 488"/>
                <a:gd name="T18" fmla="*/ 3 w 541"/>
                <a:gd name="T19" fmla="*/ 7 h 488"/>
                <a:gd name="T20" fmla="*/ 3 w 541"/>
                <a:gd name="T21" fmla="*/ 8 h 488"/>
                <a:gd name="T22" fmla="*/ 5 w 541"/>
                <a:gd name="T23" fmla="*/ 7 h 488"/>
                <a:gd name="T24" fmla="*/ 6 w 541"/>
                <a:gd name="T25" fmla="*/ 8 h 488"/>
                <a:gd name="T26" fmla="*/ 6 w 541"/>
                <a:gd name="T27" fmla="*/ 8 h 488"/>
                <a:gd name="T28" fmla="*/ 6 w 541"/>
                <a:gd name="T29" fmla="*/ 8 h 488"/>
                <a:gd name="T30" fmla="*/ 6 w 541"/>
                <a:gd name="T31" fmla="*/ 8 h 488"/>
                <a:gd name="T32" fmla="*/ 6 w 541"/>
                <a:gd name="T33" fmla="*/ 9 h 488"/>
                <a:gd name="T34" fmla="*/ 6 w 541"/>
                <a:gd name="T35" fmla="*/ 9 h 488"/>
                <a:gd name="T36" fmla="*/ 7 w 541"/>
                <a:gd name="T37" fmla="*/ 9 h 488"/>
                <a:gd name="T38" fmla="*/ 7 w 541"/>
                <a:gd name="T39" fmla="*/ 9 h 488"/>
                <a:gd name="T40" fmla="*/ 6 w 541"/>
                <a:gd name="T41" fmla="*/ 9 h 488"/>
                <a:gd name="T42" fmla="*/ 6 w 541"/>
                <a:gd name="T43" fmla="*/ 10 h 488"/>
                <a:gd name="T44" fmla="*/ 8 w 541"/>
                <a:gd name="T45" fmla="*/ 11 h 488"/>
                <a:gd name="T46" fmla="*/ 10 w 541"/>
                <a:gd name="T47" fmla="*/ 10 h 488"/>
                <a:gd name="T48" fmla="*/ 11 w 541"/>
                <a:gd name="T49" fmla="*/ 8 h 488"/>
                <a:gd name="T50" fmla="*/ 11 w 541"/>
                <a:gd name="T51" fmla="*/ 6 h 488"/>
                <a:gd name="T52" fmla="*/ 10 w 541"/>
                <a:gd name="T53" fmla="*/ 3 h 488"/>
                <a:gd name="T54" fmla="*/ 9 w 541"/>
                <a:gd name="T55" fmla="*/ 1 h 488"/>
                <a:gd name="T56" fmla="*/ 9 w 541"/>
                <a:gd name="T57" fmla="*/ 1 h 488"/>
                <a:gd name="T58" fmla="*/ 9 w 541"/>
                <a:gd name="T59" fmla="*/ 2 h 488"/>
                <a:gd name="T60" fmla="*/ 9 w 541"/>
                <a:gd name="T61" fmla="*/ 3 h 488"/>
                <a:gd name="T62" fmla="*/ 7 w 541"/>
                <a:gd name="T63" fmla="*/ 2 h 488"/>
                <a:gd name="T64" fmla="*/ 7 w 541"/>
                <a:gd name="T65" fmla="*/ 1 h 488"/>
                <a:gd name="T66" fmla="*/ 6 w 541"/>
                <a:gd name="T67" fmla="*/ 0 h 488"/>
                <a:gd name="T68" fmla="*/ 6 w 541"/>
                <a:gd name="T69" fmla="*/ 1 h 488"/>
                <a:gd name="T70" fmla="*/ 6 w 541"/>
                <a:gd name="T71" fmla="*/ 1 h 488"/>
                <a:gd name="T72" fmla="*/ 6 w 541"/>
                <a:gd name="T73" fmla="*/ 1 h 488"/>
                <a:gd name="T74" fmla="*/ 5 w 541"/>
                <a:gd name="T75" fmla="*/ 1 h 488"/>
                <a:gd name="T76" fmla="*/ 5 w 541"/>
                <a:gd name="T77" fmla="*/ 1 h 488"/>
                <a:gd name="T78" fmla="*/ 5 w 541"/>
                <a:gd name="T79" fmla="*/ 1 h 488"/>
                <a:gd name="T80" fmla="*/ 3 w 541"/>
                <a:gd name="T81" fmla="*/ 2 h 488"/>
                <a:gd name="T82" fmla="*/ 3 w 541"/>
                <a:gd name="T83" fmla="*/ 2 h 488"/>
                <a:gd name="T84" fmla="*/ 3 w 541"/>
                <a:gd name="T85" fmla="*/ 3 h 488"/>
                <a:gd name="T86" fmla="*/ 2 w 541"/>
                <a:gd name="T87" fmla="*/ 3 h 488"/>
                <a:gd name="T88" fmla="*/ 1 w 541"/>
                <a:gd name="T89" fmla="*/ 3 h 4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1" h="488">
                  <a:moveTo>
                    <a:pt x="33" y="112"/>
                  </a:moveTo>
                  <a:lnTo>
                    <a:pt x="26" y="184"/>
                  </a:lnTo>
                  <a:lnTo>
                    <a:pt x="0" y="184"/>
                  </a:lnTo>
                  <a:lnTo>
                    <a:pt x="26" y="270"/>
                  </a:lnTo>
                  <a:lnTo>
                    <a:pt x="6" y="309"/>
                  </a:lnTo>
                  <a:lnTo>
                    <a:pt x="26" y="355"/>
                  </a:lnTo>
                  <a:lnTo>
                    <a:pt x="92" y="322"/>
                  </a:lnTo>
                  <a:lnTo>
                    <a:pt x="105" y="342"/>
                  </a:lnTo>
                  <a:lnTo>
                    <a:pt x="125" y="336"/>
                  </a:lnTo>
                  <a:lnTo>
                    <a:pt x="125" y="316"/>
                  </a:lnTo>
                  <a:lnTo>
                    <a:pt x="171" y="322"/>
                  </a:lnTo>
                  <a:lnTo>
                    <a:pt x="230" y="316"/>
                  </a:lnTo>
                  <a:lnTo>
                    <a:pt x="263" y="336"/>
                  </a:lnTo>
                  <a:lnTo>
                    <a:pt x="263" y="362"/>
                  </a:lnTo>
                  <a:lnTo>
                    <a:pt x="289" y="368"/>
                  </a:lnTo>
                  <a:lnTo>
                    <a:pt x="322" y="349"/>
                  </a:lnTo>
                  <a:lnTo>
                    <a:pt x="289" y="395"/>
                  </a:lnTo>
                  <a:lnTo>
                    <a:pt x="309" y="401"/>
                  </a:lnTo>
                  <a:lnTo>
                    <a:pt x="329" y="395"/>
                  </a:lnTo>
                  <a:lnTo>
                    <a:pt x="342" y="401"/>
                  </a:lnTo>
                  <a:lnTo>
                    <a:pt x="322" y="421"/>
                  </a:lnTo>
                  <a:lnTo>
                    <a:pt x="322" y="454"/>
                  </a:lnTo>
                  <a:lnTo>
                    <a:pt x="401" y="487"/>
                  </a:lnTo>
                  <a:lnTo>
                    <a:pt x="461" y="467"/>
                  </a:lnTo>
                  <a:lnTo>
                    <a:pt x="540" y="342"/>
                  </a:lnTo>
                  <a:lnTo>
                    <a:pt x="540" y="270"/>
                  </a:lnTo>
                  <a:lnTo>
                    <a:pt x="480" y="138"/>
                  </a:lnTo>
                  <a:lnTo>
                    <a:pt x="447" y="33"/>
                  </a:lnTo>
                  <a:lnTo>
                    <a:pt x="434" y="33"/>
                  </a:lnTo>
                  <a:lnTo>
                    <a:pt x="447" y="98"/>
                  </a:lnTo>
                  <a:lnTo>
                    <a:pt x="428" y="145"/>
                  </a:lnTo>
                  <a:lnTo>
                    <a:pt x="355" y="66"/>
                  </a:lnTo>
                  <a:lnTo>
                    <a:pt x="355" y="46"/>
                  </a:lnTo>
                  <a:lnTo>
                    <a:pt x="316" y="0"/>
                  </a:lnTo>
                  <a:lnTo>
                    <a:pt x="309" y="13"/>
                  </a:lnTo>
                  <a:lnTo>
                    <a:pt x="283" y="13"/>
                  </a:lnTo>
                  <a:lnTo>
                    <a:pt x="263" y="33"/>
                  </a:lnTo>
                  <a:lnTo>
                    <a:pt x="256" y="59"/>
                  </a:lnTo>
                  <a:lnTo>
                    <a:pt x="237" y="46"/>
                  </a:lnTo>
                  <a:lnTo>
                    <a:pt x="230" y="26"/>
                  </a:lnTo>
                  <a:lnTo>
                    <a:pt x="177" y="72"/>
                  </a:lnTo>
                  <a:lnTo>
                    <a:pt x="151" y="66"/>
                  </a:lnTo>
                  <a:lnTo>
                    <a:pt x="131" y="112"/>
                  </a:lnTo>
                  <a:lnTo>
                    <a:pt x="85" y="125"/>
                  </a:lnTo>
                  <a:lnTo>
                    <a:pt x="33" y="1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854" y="4029"/>
              <a:ext cx="43" cy="51"/>
            </a:xfrm>
            <a:custGeom>
              <a:avLst/>
              <a:gdLst>
                <a:gd name="T0" fmla="*/ 1 w 74"/>
                <a:gd name="T1" fmla="*/ 1 h 87"/>
                <a:gd name="T2" fmla="*/ 1 w 74"/>
                <a:gd name="T3" fmla="*/ 1 h 87"/>
                <a:gd name="T4" fmla="*/ 1 w 74"/>
                <a:gd name="T5" fmla="*/ 0 h 87"/>
                <a:gd name="T6" fmla="*/ 0 w 74"/>
                <a:gd name="T7" fmla="*/ 1 h 87"/>
                <a:gd name="T8" fmla="*/ 1 w 74"/>
                <a:gd name="T9" fmla="*/ 1 h 87"/>
                <a:gd name="T10" fmla="*/ 1 w 74"/>
                <a:gd name="T11" fmla="*/ 2 h 87"/>
                <a:gd name="T12" fmla="*/ 1 w 74"/>
                <a:gd name="T13" fmla="*/ 2 h 87"/>
                <a:gd name="T14" fmla="*/ 1 w 74"/>
                <a:gd name="T15" fmla="*/ 2 h 87"/>
                <a:gd name="T16" fmla="*/ 1 w 74"/>
                <a:gd name="T17" fmla="*/ 1 h 87"/>
                <a:gd name="T18" fmla="*/ 2 w 74"/>
                <a:gd name="T19" fmla="*/ 1 h 87"/>
                <a:gd name="T20" fmla="*/ 2 w 74"/>
                <a:gd name="T21" fmla="*/ 0 h 87"/>
                <a:gd name="T22" fmla="*/ 1 w 74"/>
                <a:gd name="T23" fmla="*/ 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87">
                  <a:moveTo>
                    <a:pt x="33" y="7"/>
                  </a:moveTo>
                  <a:lnTo>
                    <a:pt x="27" y="7"/>
                  </a:lnTo>
                  <a:lnTo>
                    <a:pt x="7" y="0"/>
                  </a:lnTo>
                  <a:lnTo>
                    <a:pt x="0" y="13"/>
                  </a:lnTo>
                  <a:lnTo>
                    <a:pt x="20" y="39"/>
                  </a:lnTo>
                  <a:lnTo>
                    <a:pt x="20" y="72"/>
                  </a:lnTo>
                  <a:lnTo>
                    <a:pt x="27" y="86"/>
                  </a:lnTo>
                  <a:lnTo>
                    <a:pt x="60" y="79"/>
                  </a:lnTo>
                  <a:lnTo>
                    <a:pt x="60" y="53"/>
                  </a:lnTo>
                  <a:lnTo>
                    <a:pt x="73" y="13"/>
                  </a:lnTo>
                  <a:lnTo>
                    <a:pt x="66" y="0"/>
                  </a:lnTo>
                  <a:lnTo>
                    <a:pt x="3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438" y="3530"/>
              <a:ext cx="19" cy="27"/>
            </a:xfrm>
            <a:custGeom>
              <a:avLst/>
              <a:gdLst>
                <a:gd name="T0" fmla="*/ 1 w 34"/>
                <a:gd name="T1" fmla="*/ 0 h 47"/>
                <a:gd name="T2" fmla="*/ 0 w 34"/>
                <a:gd name="T3" fmla="*/ 1 h 47"/>
                <a:gd name="T4" fmla="*/ 0 w 34"/>
                <a:gd name="T5" fmla="*/ 1 h 47"/>
                <a:gd name="T6" fmla="*/ 1 w 34"/>
                <a:gd name="T7" fmla="*/ 1 h 47"/>
                <a:gd name="T8" fmla="*/ 1 w 34"/>
                <a:gd name="T9" fmla="*/ 1 h 47"/>
                <a:gd name="T10" fmla="*/ 1 w 34"/>
                <a:gd name="T11" fmla="*/ 1 h 47"/>
                <a:gd name="T12" fmla="*/ 1 w 34"/>
                <a:gd name="T13" fmla="*/ 1 h 47"/>
                <a:gd name="T14" fmla="*/ 1 w 34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47">
                  <a:moveTo>
                    <a:pt x="7" y="0"/>
                  </a:moveTo>
                  <a:lnTo>
                    <a:pt x="0" y="20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33" y="33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002" y="3296"/>
              <a:ext cx="24" cy="12"/>
            </a:xfrm>
            <a:custGeom>
              <a:avLst/>
              <a:gdLst>
                <a:gd name="T0" fmla="*/ 1 w 41"/>
                <a:gd name="T1" fmla="*/ 0 h 21"/>
                <a:gd name="T2" fmla="*/ 0 w 41"/>
                <a:gd name="T3" fmla="*/ 1 h 21"/>
                <a:gd name="T4" fmla="*/ 1 w 41"/>
                <a:gd name="T5" fmla="*/ 1 h 21"/>
                <a:gd name="T6" fmla="*/ 1 w 41"/>
                <a:gd name="T7" fmla="*/ 1 h 21"/>
                <a:gd name="T8" fmla="*/ 1 w 41"/>
                <a:gd name="T9" fmla="*/ 1 h 21"/>
                <a:gd name="T10" fmla="*/ 1 w 41"/>
                <a:gd name="T11" fmla="*/ 1 h 21"/>
                <a:gd name="T12" fmla="*/ 1 w 4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1">
                  <a:moveTo>
                    <a:pt x="13" y="0"/>
                  </a:moveTo>
                  <a:lnTo>
                    <a:pt x="0" y="13"/>
                  </a:lnTo>
                  <a:lnTo>
                    <a:pt x="7" y="20"/>
                  </a:lnTo>
                  <a:lnTo>
                    <a:pt x="26" y="20"/>
                  </a:lnTo>
                  <a:lnTo>
                    <a:pt x="40" y="20"/>
                  </a:lnTo>
                  <a:lnTo>
                    <a:pt x="40" y="7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551" y="3575"/>
              <a:ext cx="77" cy="89"/>
            </a:xfrm>
            <a:custGeom>
              <a:avLst/>
              <a:gdLst>
                <a:gd name="T0" fmla="*/ 0 w 132"/>
                <a:gd name="T1" fmla="*/ 1 h 152"/>
                <a:gd name="T2" fmla="*/ 1 w 132"/>
                <a:gd name="T3" fmla="*/ 2 h 152"/>
                <a:gd name="T4" fmla="*/ 1 w 132"/>
                <a:gd name="T5" fmla="*/ 2 h 152"/>
                <a:gd name="T6" fmla="*/ 3 w 132"/>
                <a:gd name="T7" fmla="*/ 4 h 152"/>
                <a:gd name="T8" fmla="*/ 3 w 132"/>
                <a:gd name="T9" fmla="*/ 4 h 152"/>
                <a:gd name="T10" fmla="*/ 3 w 132"/>
                <a:gd name="T11" fmla="*/ 2 h 152"/>
                <a:gd name="T12" fmla="*/ 1 w 132"/>
                <a:gd name="T13" fmla="*/ 1 h 152"/>
                <a:gd name="T14" fmla="*/ 1 w 132"/>
                <a:gd name="T15" fmla="*/ 1 h 152"/>
                <a:gd name="T16" fmla="*/ 1 w 132"/>
                <a:gd name="T17" fmla="*/ 0 h 152"/>
                <a:gd name="T18" fmla="*/ 0 w 132"/>
                <a:gd name="T19" fmla="*/ 1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152">
                  <a:moveTo>
                    <a:pt x="0" y="6"/>
                  </a:moveTo>
                  <a:lnTo>
                    <a:pt x="52" y="72"/>
                  </a:lnTo>
                  <a:lnTo>
                    <a:pt x="52" y="99"/>
                  </a:lnTo>
                  <a:lnTo>
                    <a:pt x="118" y="151"/>
                  </a:lnTo>
                  <a:lnTo>
                    <a:pt x="131" y="151"/>
                  </a:lnTo>
                  <a:lnTo>
                    <a:pt x="112" y="99"/>
                  </a:lnTo>
                  <a:lnTo>
                    <a:pt x="52" y="39"/>
                  </a:lnTo>
                  <a:lnTo>
                    <a:pt x="52" y="33"/>
                  </a:lnTo>
                  <a:lnTo>
                    <a:pt x="19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828" y="3633"/>
              <a:ext cx="129" cy="120"/>
            </a:xfrm>
            <a:custGeom>
              <a:avLst/>
              <a:gdLst>
                <a:gd name="T0" fmla="*/ 0 w 225"/>
                <a:gd name="T1" fmla="*/ 1 h 205"/>
                <a:gd name="T2" fmla="*/ 1 w 225"/>
                <a:gd name="T3" fmla="*/ 1 h 205"/>
                <a:gd name="T4" fmla="*/ 0 w 225"/>
                <a:gd name="T5" fmla="*/ 1 h 205"/>
                <a:gd name="T6" fmla="*/ 1 w 225"/>
                <a:gd name="T7" fmla="*/ 1 h 205"/>
                <a:gd name="T8" fmla="*/ 2 w 225"/>
                <a:gd name="T9" fmla="*/ 2 h 205"/>
                <a:gd name="T10" fmla="*/ 2 w 225"/>
                <a:gd name="T11" fmla="*/ 2 h 205"/>
                <a:gd name="T12" fmla="*/ 2 w 225"/>
                <a:gd name="T13" fmla="*/ 4 h 205"/>
                <a:gd name="T14" fmla="*/ 3 w 225"/>
                <a:gd name="T15" fmla="*/ 4 h 205"/>
                <a:gd name="T16" fmla="*/ 3 w 225"/>
                <a:gd name="T17" fmla="*/ 4 h 205"/>
                <a:gd name="T18" fmla="*/ 3 w 225"/>
                <a:gd name="T19" fmla="*/ 4 h 205"/>
                <a:gd name="T20" fmla="*/ 4 w 225"/>
                <a:gd name="T21" fmla="*/ 5 h 205"/>
                <a:gd name="T22" fmla="*/ 5 w 225"/>
                <a:gd name="T23" fmla="*/ 5 h 205"/>
                <a:gd name="T24" fmla="*/ 4 w 225"/>
                <a:gd name="T25" fmla="*/ 4 h 205"/>
                <a:gd name="T26" fmla="*/ 4 w 225"/>
                <a:gd name="T27" fmla="*/ 3 h 205"/>
                <a:gd name="T28" fmla="*/ 3 w 225"/>
                <a:gd name="T29" fmla="*/ 3 h 205"/>
                <a:gd name="T30" fmla="*/ 3 w 225"/>
                <a:gd name="T31" fmla="*/ 2 h 205"/>
                <a:gd name="T32" fmla="*/ 2 w 225"/>
                <a:gd name="T33" fmla="*/ 1 h 205"/>
                <a:gd name="T34" fmla="*/ 1 w 225"/>
                <a:gd name="T35" fmla="*/ 1 h 205"/>
                <a:gd name="T36" fmla="*/ 1 w 225"/>
                <a:gd name="T37" fmla="*/ 0 h 205"/>
                <a:gd name="T38" fmla="*/ 0 w 225"/>
                <a:gd name="T39" fmla="*/ 1 h 2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5" h="205">
                  <a:moveTo>
                    <a:pt x="0" y="19"/>
                  </a:moveTo>
                  <a:lnTo>
                    <a:pt x="20" y="33"/>
                  </a:lnTo>
                  <a:lnTo>
                    <a:pt x="0" y="59"/>
                  </a:lnTo>
                  <a:lnTo>
                    <a:pt x="46" y="59"/>
                  </a:lnTo>
                  <a:lnTo>
                    <a:pt x="79" y="98"/>
                  </a:lnTo>
                  <a:lnTo>
                    <a:pt x="73" y="105"/>
                  </a:lnTo>
                  <a:lnTo>
                    <a:pt x="106" y="164"/>
                  </a:lnTo>
                  <a:lnTo>
                    <a:pt x="139" y="171"/>
                  </a:lnTo>
                  <a:lnTo>
                    <a:pt x="145" y="145"/>
                  </a:lnTo>
                  <a:lnTo>
                    <a:pt x="158" y="145"/>
                  </a:lnTo>
                  <a:lnTo>
                    <a:pt x="204" y="204"/>
                  </a:lnTo>
                  <a:lnTo>
                    <a:pt x="224" y="204"/>
                  </a:lnTo>
                  <a:lnTo>
                    <a:pt x="198" y="145"/>
                  </a:lnTo>
                  <a:lnTo>
                    <a:pt x="198" y="131"/>
                  </a:lnTo>
                  <a:lnTo>
                    <a:pt x="178" y="112"/>
                  </a:lnTo>
                  <a:lnTo>
                    <a:pt x="165" y="79"/>
                  </a:lnTo>
                  <a:lnTo>
                    <a:pt x="106" y="46"/>
                  </a:lnTo>
                  <a:lnTo>
                    <a:pt x="60" y="46"/>
                  </a:lnTo>
                  <a:lnTo>
                    <a:pt x="27" y="0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957" y="3690"/>
              <a:ext cx="38" cy="25"/>
            </a:xfrm>
            <a:custGeom>
              <a:avLst/>
              <a:gdLst>
                <a:gd name="T0" fmla="*/ 0 w 67"/>
                <a:gd name="T1" fmla="*/ 1 h 41"/>
                <a:gd name="T2" fmla="*/ 1 w 67"/>
                <a:gd name="T3" fmla="*/ 1 h 41"/>
                <a:gd name="T4" fmla="*/ 1 w 67"/>
                <a:gd name="T5" fmla="*/ 1 h 41"/>
                <a:gd name="T6" fmla="*/ 1 w 67"/>
                <a:gd name="T7" fmla="*/ 1 h 41"/>
                <a:gd name="T8" fmla="*/ 1 w 67"/>
                <a:gd name="T9" fmla="*/ 0 h 41"/>
                <a:gd name="T10" fmla="*/ 1 w 67"/>
                <a:gd name="T11" fmla="*/ 1 h 41"/>
                <a:gd name="T12" fmla="*/ 1 w 67"/>
                <a:gd name="T13" fmla="*/ 1 h 41"/>
                <a:gd name="T14" fmla="*/ 1 w 67"/>
                <a:gd name="T15" fmla="*/ 0 h 41"/>
                <a:gd name="T16" fmla="*/ 0 w 67"/>
                <a:gd name="T17" fmla="*/ 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41">
                  <a:moveTo>
                    <a:pt x="0" y="27"/>
                  </a:moveTo>
                  <a:lnTo>
                    <a:pt x="20" y="40"/>
                  </a:lnTo>
                  <a:lnTo>
                    <a:pt x="53" y="40"/>
                  </a:lnTo>
                  <a:lnTo>
                    <a:pt x="66" y="7"/>
                  </a:lnTo>
                  <a:lnTo>
                    <a:pt x="46" y="0"/>
                  </a:lnTo>
                  <a:lnTo>
                    <a:pt x="33" y="27"/>
                  </a:lnTo>
                  <a:lnTo>
                    <a:pt x="20" y="20"/>
                  </a:lnTo>
                  <a:lnTo>
                    <a:pt x="7" y="0"/>
                  </a:lnTo>
                  <a:lnTo>
                    <a:pt x="0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009" y="4060"/>
              <a:ext cx="84" cy="65"/>
            </a:xfrm>
            <a:custGeom>
              <a:avLst/>
              <a:gdLst>
                <a:gd name="T0" fmla="*/ 3 w 146"/>
                <a:gd name="T1" fmla="*/ 0 h 113"/>
                <a:gd name="T2" fmla="*/ 2 w 146"/>
                <a:gd name="T3" fmla="*/ 1 h 113"/>
                <a:gd name="T4" fmla="*/ 1 w 146"/>
                <a:gd name="T5" fmla="*/ 1 h 113"/>
                <a:gd name="T6" fmla="*/ 1 w 146"/>
                <a:gd name="T7" fmla="*/ 1 h 113"/>
                <a:gd name="T8" fmla="*/ 0 w 146"/>
                <a:gd name="T9" fmla="*/ 2 h 113"/>
                <a:gd name="T10" fmla="*/ 1 w 146"/>
                <a:gd name="T11" fmla="*/ 2 h 113"/>
                <a:gd name="T12" fmla="*/ 1 w 146"/>
                <a:gd name="T13" fmla="*/ 2 h 113"/>
                <a:gd name="T14" fmla="*/ 2 w 146"/>
                <a:gd name="T15" fmla="*/ 2 h 113"/>
                <a:gd name="T16" fmla="*/ 2 w 146"/>
                <a:gd name="T17" fmla="*/ 1 h 113"/>
                <a:gd name="T18" fmla="*/ 2 w 146"/>
                <a:gd name="T19" fmla="*/ 1 h 113"/>
                <a:gd name="T20" fmla="*/ 3 w 146"/>
                <a:gd name="T21" fmla="*/ 1 h 113"/>
                <a:gd name="T22" fmla="*/ 3 w 146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6" h="113">
                  <a:moveTo>
                    <a:pt x="132" y="0"/>
                  </a:moveTo>
                  <a:lnTo>
                    <a:pt x="79" y="39"/>
                  </a:lnTo>
                  <a:lnTo>
                    <a:pt x="60" y="33"/>
                  </a:lnTo>
                  <a:lnTo>
                    <a:pt x="46" y="59"/>
                  </a:lnTo>
                  <a:lnTo>
                    <a:pt x="0" y="79"/>
                  </a:lnTo>
                  <a:lnTo>
                    <a:pt x="27" y="112"/>
                  </a:lnTo>
                  <a:lnTo>
                    <a:pt x="53" y="105"/>
                  </a:lnTo>
                  <a:lnTo>
                    <a:pt x="73" y="112"/>
                  </a:lnTo>
                  <a:lnTo>
                    <a:pt x="99" y="52"/>
                  </a:lnTo>
                  <a:lnTo>
                    <a:pt x="112" y="52"/>
                  </a:lnTo>
                  <a:lnTo>
                    <a:pt x="145" y="19"/>
                  </a:lnTo>
                  <a:lnTo>
                    <a:pt x="1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093" y="4014"/>
              <a:ext cx="38" cy="54"/>
            </a:xfrm>
            <a:custGeom>
              <a:avLst/>
              <a:gdLst>
                <a:gd name="T0" fmla="*/ 1 w 67"/>
                <a:gd name="T1" fmla="*/ 0 h 93"/>
                <a:gd name="T2" fmla="*/ 1 w 67"/>
                <a:gd name="T3" fmla="*/ 1 h 93"/>
                <a:gd name="T4" fmla="*/ 1 w 67"/>
                <a:gd name="T5" fmla="*/ 1 h 93"/>
                <a:gd name="T6" fmla="*/ 0 w 67"/>
                <a:gd name="T7" fmla="*/ 2 h 93"/>
                <a:gd name="T8" fmla="*/ 1 w 67"/>
                <a:gd name="T9" fmla="*/ 2 h 93"/>
                <a:gd name="T10" fmla="*/ 1 w 67"/>
                <a:gd name="T11" fmla="*/ 2 h 93"/>
                <a:gd name="T12" fmla="*/ 1 w 67"/>
                <a:gd name="T13" fmla="*/ 1 h 93"/>
                <a:gd name="T14" fmla="*/ 1 w 67"/>
                <a:gd name="T15" fmla="*/ 1 h 93"/>
                <a:gd name="T16" fmla="*/ 1 w 67"/>
                <a:gd name="T17" fmla="*/ 1 h 93"/>
                <a:gd name="T18" fmla="*/ 1 w 67"/>
                <a:gd name="T19" fmla="*/ 0 h 93"/>
                <a:gd name="T20" fmla="*/ 1 w 67"/>
                <a:gd name="T21" fmla="*/ 0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93">
                  <a:moveTo>
                    <a:pt x="20" y="0"/>
                  </a:moveTo>
                  <a:lnTo>
                    <a:pt x="13" y="46"/>
                  </a:lnTo>
                  <a:lnTo>
                    <a:pt x="7" y="52"/>
                  </a:lnTo>
                  <a:lnTo>
                    <a:pt x="0" y="79"/>
                  </a:lnTo>
                  <a:lnTo>
                    <a:pt x="13" y="92"/>
                  </a:lnTo>
                  <a:lnTo>
                    <a:pt x="40" y="85"/>
                  </a:lnTo>
                  <a:lnTo>
                    <a:pt x="66" y="59"/>
                  </a:lnTo>
                  <a:lnTo>
                    <a:pt x="59" y="33"/>
                  </a:lnTo>
                  <a:lnTo>
                    <a:pt x="46" y="39"/>
                  </a:lnTo>
                  <a:lnTo>
                    <a:pt x="33" y="0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761" y="3038"/>
              <a:ext cx="26" cy="36"/>
            </a:xfrm>
            <a:custGeom>
              <a:avLst/>
              <a:gdLst>
                <a:gd name="T0" fmla="*/ 1 w 47"/>
                <a:gd name="T1" fmla="*/ 0 h 60"/>
                <a:gd name="T2" fmla="*/ 0 w 47"/>
                <a:gd name="T3" fmla="*/ 1 h 60"/>
                <a:gd name="T4" fmla="*/ 1 w 47"/>
                <a:gd name="T5" fmla="*/ 2 h 60"/>
                <a:gd name="T6" fmla="*/ 1 w 47"/>
                <a:gd name="T7" fmla="*/ 2 h 60"/>
                <a:gd name="T8" fmla="*/ 1 w 47"/>
                <a:gd name="T9" fmla="*/ 1 h 60"/>
                <a:gd name="T10" fmla="*/ 1 w 47"/>
                <a:gd name="T11" fmla="*/ 1 h 60"/>
                <a:gd name="T12" fmla="*/ 1 w 47"/>
                <a:gd name="T13" fmla="*/ 1 h 60"/>
                <a:gd name="T14" fmla="*/ 1 w 47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60">
                  <a:moveTo>
                    <a:pt x="13" y="0"/>
                  </a:moveTo>
                  <a:lnTo>
                    <a:pt x="0" y="53"/>
                  </a:lnTo>
                  <a:lnTo>
                    <a:pt x="26" y="59"/>
                  </a:lnTo>
                  <a:lnTo>
                    <a:pt x="46" y="59"/>
                  </a:lnTo>
                  <a:lnTo>
                    <a:pt x="46" y="33"/>
                  </a:lnTo>
                  <a:lnTo>
                    <a:pt x="46" y="13"/>
                  </a:lnTo>
                  <a:lnTo>
                    <a:pt x="33" y="6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780" y="3016"/>
              <a:ext cx="49" cy="92"/>
            </a:xfrm>
            <a:custGeom>
              <a:avLst/>
              <a:gdLst>
                <a:gd name="T0" fmla="*/ 1 w 86"/>
                <a:gd name="T1" fmla="*/ 1 h 159"/>
                <a:gd name="T2" fmla="*/ 1 w 86"/>
                <a:gd name="T3" fmla="*/ 1 h 159"/>
                <a:gd name="T4" fmla="*/ 1 w 86"/>
                <a:gd name="T5" fmla="*/ 1 h 159"/>
                <a:gd name="T6" fmla="*/ 1 w 86"/>
                <a:gd name="T7" fmla="*/ 2 h 159"/>
                <a:gd name="T8" fmla="*/ 1 w 86"/>
                <a:gd name="T9" fmla="*/ 2 h 159"/>
                <a:gd name="T10" fmla="*/ 1 w 86"/>
                <a:gd name="T11" fmla="*/ 2 h 159"/>
                <a:gd name="T12" fmla="*/ 1 w 86"/>
                <a:gd name="T13" fmla="*/ 2 h 159"/>
                <a:gd name="T14" fmla="*/ 0 w 86"/>
                <a:gd name="T15" fmla="*/ 3 h 159"/>
                <a:gd name="T16" fmla="*/ 1 w 86"/>
                <a:gd name="T17" fmla="*/ 3 h 159"/>
                <a:gd name="T18" fmla="*/ 1 w 86"/>
                <a:gd name="T19" fmla="*/ 3 h 159"/>
                <a:gd name="T20" fmla="*/ 1 w 86"/>
                <a:gd name="T21" fmla="*/ 3 h 159"/>
                <a:gd name="T22" fmla="*/ 2 w 86"/>
                <a:gd name="T23" fmla="*/ 3 h 159"/>
                <a:gd name="T24" fmla="*/ 1 w 86"/>
                <a:gd name="T25" fmla="*/ 3 h 159"/>
                <a:gd name="T26" fmla="*/ 2 w 86"/>
                <a:gd name="T27" fmla="*/ 3 h 159"/>
                <a:gd name="T28" fmla="*/ 2 w 86"/>
                <a:gd name="T29" fmla="*/ 2 h 159"/>
                <a:gd name="T30" fmla="*/ 2 w 86"/>
                <a:gd name="T31" fmla="*/ 2 h 159"/>
                <a:gd name="T32" fmla="*/ 1 w 86"/>
                <a:gd name="T33" fmla="*/ 2 h 159"/>
                <a:gd name="T34" fmla="*/ 1 w 86"/>
                <a:gd name="T35" fmla="*/ 1 h 159"/>
                <a:gd name="T36" fmla="*/ 1 w 86"/>
                <a:gd name="T37" fmla="*/ 1 h 159"/>
                <a:gd name="T38" fmla="*/ 1 w 86"/>
                <a:gd name="T39" fmla="*/ 0 h 159"/>
                <a:gd name="T40" fmla="*/ 1 w 86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6" h="159">
                  <a:moveTo>
                    <a:pt x="39" y="7"/>
                  </a:moveTo>
                  <a:lnTo>
                    <a:pt x="26" y="20"/>
                  </a:lnTo>
                  <a:lnTo>
                    <a:pt x="26" y="46"/>
                  </a:lnTo>
                  <a:lnTo>
                    <a:pt x="46" y="73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9" y="99"/>
                  </a:lnTo>
                  <a:lnTo>
                    <a:pt x="0" y="132"/>
                  </a:lnTo>
                  <a:lnTo>
                    <a:pt x="13" y="139"/>
                  </a:lnTo>
                  <a:lnTo>
                    <a:pt x="39" y="139"/>
                  </a:lnTo>
                  <a:lnTo>
                    <a:pt x="66" y="158"/>
                  </a:lnTo>
                  <a:lnTo>
                    <a:pt x="79" y="152"/>
                  </a:lnTo>
                  <a:lnTo>
                    <a:pt x="72" y="126"/>
                  </a:lnTo>
                  <a:lnTo>
                    <a:pt x="85" y="126"/>
                  </a:lnTo>
                  <a:lnTo>
                    <a:pt x="85" y="106"/>
                  </a:lnTo>
                  <a:lnTo>
                    <a:pt x="79" y="99"/>
                  </a:lnTo>
                  <a:lnTo>
                    <a:pt x="72" y="73"/>
                  </a:lnTo>
                  <a:lnTo>
                    <a:pt x="72" y="53"/>
                  </a:lnTo>
                  <a:lnTo>
                    <a:pt x="59" y="33"/>
                  </a:lnTo>
                  <a:lnTo>
                    <a:pt x="59" y="0"/>
                  </a:lnTo>
                  <a:lnTo>
                    <a:pt x="3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650" y="3549"/>
              <a:ext cx="68" cy="100"/>
            </a:xfrm>
            <a:custGeom>
              <a:avLst/>
              <a:gdLst>
                <a:gd name="T0" fmla="*/ 1 w 119"/>
                <a:gd name="T1" fmla="*/ 1 h 172"/>
                <a:gd name="T2" fmla="*/ 2 w 119"/>
                <a:gd name="T3" fmla="*/ 1 h 172"/>
                <a:gd name="T4" fmla="*/ 2 w 119"/>
                <a:gd name="T5" fmla="*/ 0 h 172"/>
                <a:gd name="T6" fmla="*/ 2 w 119"/>
                <a:gd name="T7" fmla="*/ 1 h 172"/>
                <a:gd name="T8" fmla="*/ 2 w 119"/>
                <a:gd name="T9" fmla="*/ 1 h 172"/>
                <a:gd name="T10" fmla="*/ 2 w 119"/>
                <a:gd name="T11" fmla="*/ 2 h 172"/>
                <a:gd name="T12" fmla="*/ 2 w 119"/>
                <a:gd name="T13" fmla="*/ 3 h 172"/>
                <a:gd name="T14" fmla="*/ 1 w 119"/>
                <a:gd name="T15" fmla="*/ 3 h 172"/>
                <a:gd name="T16" fmla="*/ 1 w 119"/>
                <a:gd name="T17" fmla="*/ 4 h 172"/>
                <a:gd name="T18" fmla="*/ 1 w 119"/>
                <a:gd name="T19" fmla="*/ 4 h 172"/>
                <a:gd name="T20" fmla="*/ 1 w 119"/>
                <a:gd name="T21" fmla="*/ 3 h 172"/>
                <a:gd name="T22" fmla="*/ 0 w 119"/>
                <a:gd name="T23" fmla="*/ 3 h 172"/>
                <a:gd name="T24" fmla="*/ 1 w 119"/>
                <a:gd name="T25" fmla="*/ 2 h 172"/>
                <a:gd name="T26" fmla="*/ 1 w 119"/>
                <a:gd name="T27" fmla="*/ 2 h 172"/>
                <a:gd name="T28" fmla="*/ 1 w 119"/>
                <a:gd name="T29" fmla="*/ 2 h 172"/>
                <a:gd name="T30" fmla="*/ 1 w 119"/>
                <a:gd name="T31" fmla="*/ 1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9" h="172">
                  <a:moveTo>
                    <a:pt x="46" y="59"/>
                  </a:moveTo>
                  <a:lnTo>
                    <a:pt x="79" y="46"/>
                  </a:lnTo>
                  <a:lnTo>
                    <a:pt x="105" y="0"/>
                  </a:lnTo>
                  <a:lnTo>
                    <a:pt x="118" y="20"/>
                  </a:lnTo>
                  <a:lnTo>
                    <a:pt x="118" y="46"/>
                  </a:lnTo>
                  <a:lnTo>
                    <a:pt x="118" y="79"/>
                  </a:lnTo>
                  <a:lnTo>
                    <a:pt x="92" y="164"/>
                  </a:lnTo>
                  <a:lnTo>
                    <a:pt x="46" y="164"/>
                  </a:lnTo>
                  <a:lnTo>
                    <a:pt x="33" y="171"/>
                  </a:lnTo>
                  <a:lnTo>
                    <a:pt x="13" y="171"/>
                  </a:lnTo>
                  <a:lnTo>
                    <a:pt x="13" y="145"/>
                  </a:lnTo>
                  <a:lnTo>
                    <a:pt x="0" y="145"/>
                  </a:lnTo>
                  <a:lnTo>
                    <a:pt x="13" y="85"/>
                  </a:lnTo>
                  <a:lnTo>
                    <a:pt x="26" y="85"/>
                  </a:lnTo>
                  <a:lnTo>
                    <a:pt x="46" y="79"/>
                  </a:lnTo>
                  <a:lnTo>
                    <a:pt x="46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632" y="3671"/>
              <a:ext cx="9" cy="13"/>
            </a:xfrm>
            <a:custGeom>
              <a:avLst/>
              <a:gdLst>
                <a:gd name="T0" fmla="*/ 1 w 17"/>
                <a:gd name="T1" fmla="*/ 0 h 21"/>
                <a:gd name="T2" fmla="*/ 0 w 17"/>
                <a:gd name="T3" fmla="*/ 1 h 21"/>
                <a:gd name="T4" fmla="*/ 1 w 17"/>
                <a:gd name="T5" fmla="*/ 1 h 21"/>
                <a:gd name="T6" fmla="*/ 1 w 17"/>
                <a:gd name="T7" fmla="*/ 1 h 21"/>
                <a:gd name="T8" fmla="*/ 1 w 17"/>
                <a:gd name="T9" fmla="*/ 1 h 21"/>
                <a:gd name="T10" fmla="*/ 1 w 1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0" y="7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717" y="3596"/>
              <a:ext cx="55" cy="61"/>
            </a:xfrm>
            <a:custGeom>
              <a:avLst/>
              <a:gdLst>
                <a:gd name="T0" fmla="*/ 0 w 94"/>
                <a:gd name="T1" fmla="*/ 2 h 106"/>
                <a:gd name="T2" fmla="*/ 1 w 94"/>
                <a:gd name="T3" fmla="*/ 1 h 106"/>
                <a:gd name="T4" fmla="*/ 1 w 94"/>
                <a:gd name="T5" fmla="*/ 1 h 106"/>
                <a:gd name="T6" fmla="*/ 2 w 94"/>
                <a:gd name="T7" fmla="*/ 0 h 106"/>
                <a:gd name="T8" fmla="*/ 2 w 94"/>
                <a:gd name="T9" fmla="*/ 0 h 106"/>
                <a:gd name="T10" fmla="*/ 2 w 94"/>
                <a:gd name="T11" fmla="*/ 1 h 106"/>
                <a:gd name="T12" fmla="*/ 1 w 94"/>
                <a:gd name="T13" fmla="*/ 1 h 106"/>
                <a:gd name="T14" fmla="*/ 1 w 94"/>
                <a:gd name="T15" fmla="*/ 1 h 106"/>
                <a:gd name="T16" fmla="*/ 2 w 94"/>
                <a:gd name="T17" fmla="*/ 1 h 106"/>
                <a:gd name="T18" fmla="*/ 1 w 94"/>
                <a:gd name="T19" fmla="*/ 1 h 106"/>
                <a:gd name="T20" fmla="*/ 1 w 94"/>
                <a:gd name="T21" fmla="*/ 2 h 106"/>
                <a:gd name="T22" fmla="*/ 1 w 94"/>
                <a:gd name="T23" fmla="*/ 2 h 106"/>
                <a:gd name="T24" fmla="*/ 0 w 94"/>
                <a:gd name="T25" fmla="*/ 2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6">
                  <a:moveTo>
                    <a:pt x="0" y="105"/>
                  </a:moveTo>
                  <a:lnTo>
                    <a:pt x="7" y="66"/>
                  </a:lnTo>
                  <a:lnTo>
                    <a:pt x="20" y="26"/>
                  </a:lnTo>
                  <a:lnTo>
                    <a:pt x="73" y="0"/>
                  </a:lnTo>
                  <a:lnTo>
                    <a:pt x="93" y="0"/>
                  </a:lnTo>
                  <a:lnTo>
                    <a:pt x="86" y="13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6" y="39"/>
                  </a:lnTo>
                  <a:lnTo>
                    <a:pt x="60" y="66"/>
                  </a:lnTo>
                  <a:lnTo>
                    <a:pt x="27" y="79"/>
                  </a:lnTo>
                  <a:lnTo>
                    <a:pt x="20" y="99"/>
                  </a:lnTo>
                  <a:lnTo>
                    <a:pt x="0" y="10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646" y="3675"/>
              <a:ext cx="54" cy="16"/>
            </a:xfrm>
            <a:custGeom>
              <a:avLst/>
              <a:gdLst>
                <a:gd name="T0" fmla="*/ 1 w 93"/>
                <a:gd name="T1" fmla="*/ 1 h 27"/>
                <a:gd name="T2" fmla="*/ 1 w 93"/>
                <a:gd name="T3" fmla="*/ 0 h 27"/>
                <a:gd name="T4" fmla="*/ 2 w 93"/>
                <a:gd name="T5" fmla="*/ 1 h 27"/>
                <a:gd name="T6" fmla="*/ 2 w 93"/>
                <a:gd name="T7" fmla="*/ 1 h 27"/>
                <a:gd name="T8" fmla="*/ 2 w 93"/>
                <a:gd name="T9" fmla="*/ 1 h 27"/>
                <a:gd name="T10" fmla="*/ 2 w 93"/>
                <a:gd name="T11" fmla="*/ 1 h 27"/>
                <a:gd name="T12" fmla="*/ 1 w 93"/>
                <a:gd name="T13" fmla="*/ 1 h 27"/>
                <a:gd name="T14" fmla="*/ 1 w 93"/>
                <a:gd name="T15" fmla="*/ 1 h 27"/>
                <a:gd name="T16" fmla="*/ 1 w 93"/>
                <a:gd name="T17" fmla="*/ 1 h 27"/>
                <a:gd name="T18" fmla="*/ 0 w 93"/>
                <a:gd name="T19" fmla="*/ 1 h 27"/>
                <a:gd name="T20" fmla="*/ 1 w 93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27">
                  <a:moveTo>
                    <a:pt x="7" y="7"/>
                  </a:moveTo>
                  <a:lnTo>
                    <a:pt x="46" y="0"/>
                  </a:lnTo>
                  <a:lnTo>
                    <a:pt x="79" y="13"/>
                  </a:lnTo>
                  <a:lnTo>
                    <a:pt x="92" y="13"/>
                  </a:lnTo>
                  <a:lnTo>
                    <a:pt x="92" y="20"/>
                  </a:lnTo>
                  <a:lnTo>
                    <a:pt x="79" y="20"/>
                  </a:lnTo>
                  <a:lnTo>
                    <a:pt x="60" y="20"/>
                  </a:lnTo>
                  <a:lnTo>
                    <a:pt x="27" y="26"/>
                  </a:lnTo>
                  <a:lnTo>
                    <a:pt x="7" y="26"/>
                  </a:lnTo>
                  <a:lnTo>
                    <a:pt x="0" y="13"/>
                  </a:lnTo>
                  <a:lnTo>
                    <a:pt x="7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744" y="3518"/>
              <a:ext cx="46" cy="36"/>
            </a:xfrm>
            <a:custGeom>
              <a:avLst/>
              <a:gdLst>
                <a:gd name="T0" fmla="*/ 0 w 80"/>
                <a:gd name="T1" fmla="*/ 1 h 60"/>
                <a:gd name="T2" fmla="*/ 1 w 80"/>
                <a:gd name="T3" fmla="*/ 1 h 60"/>
                <a:gd name="T4" fmla="*/ 1 w 80"/>
                <a:gd name="T5" fmla="*/ 1 h 60"/>
                <a:gd name="T6" fmla="*/ 1 w 80"/>
                <a:gd name="T7" fmla="*/ 0 h 60"/>
                <a:gd name="T8" fmla="*/ 2 w 80"/>
                <a:gd name="T9" fmla="*/ 0 h 60"/>
                <a:gd name="T10" fmla="*/ 1 w 80"/>
                <a:gd name="T11" fmla="*/ 2 h 60"/>
                <a:gd name="T12" fmla="*/ 1 w 80"/>
                <a:gd name="T13" fmla="*/ 1 h 60"/>
                <a:gd name="T14" fmla="*/ 0 w 80"/>
                <a:gd name="T15" fmla="*/ 1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60">
                  <a:moveTo>
                    <a:pt x="0" y="33"/>
                  </a:moveTo>
                  <a:lnTo>
                    <a:pt x="7" y="20"/>
                  </a:lnTo>
                  <a:lnTo>
                    <a:pt x="47" y="7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53" y="59"/>
                  </a:lnTo>
                  <a:lnTo>
                    <a:pt x="47" y="33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726" y="3445"/>
              <a:ext cx="22" cy="43"/>
            </a:xfrm>
            <a:custGeom>
              <a:avLst/>
              <a:gdLst>
                <a:gd name="T0" fmla="*/ 1 w 40"/>
                <a:gd name="T1" fmla="*/ 0 h 73"/>
                <a:gd name="T2" fmla="*/ 1 w 40"/>
                <a:gd name="T3" fmla="*/ 1 h 73"/>
                <a:gd name="T4" fmla="*/ 0 w 40"/>
                <a:gd name="T5" fmla="*/ 1 h 73"/>
                <a:gd name="T6" fmla="*/ 0 w 40"/>
                <a:gd name="T7" fmla="*/ 2 h 73"/>
                <a:gd name="T8" fmla="*/ 1 w 40"/>
                <a:gd name="T9" fmla="*/ 1 h 73"/>
                <a:gd name="T10" fmla="*/ 1 w 40"/>
                <a:gd name="T11" fmla="*/ 0 h 73"/>
                <a:gd name="T12" fmla="*/ 1 w 40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73">
                  <a:moveTo>
                    <a:pt x="13" y="0"/>
                  </a:moveTo>
                  <a:lnTo>
                    <a:pt x="13" y="33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32" y="39"/>
                  </a:lnTo>
                  <a:lnTo>
                    <a:pt x="39" y="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961" y="2693"/>
              <a:ext cx="23" cy="27"/>
            </a:xfrm>
            <a:custGeom>
              <a:avLst/>
              <a:gdLst>
                <a:gd name="T0" fmla="*/ 0 w 40"/>
                <a:gd name="T1" fmla="*/ 1 h 47"/>
                <a:gd name="T2" fmla="*/ 1 w 40"/>
                <a:gd name="T3" fmla="*/ 1 h 47"/>
                <a:gd name="T4" fmla="*/ 1 w 40"/>
                <a:gd name="T5" fmla="*/ 1 h 47"/>
                <a:gd name="T6" fmla="*/ 1 w 40"/>
                <a:gd name="T7" fmla="*/ 1 h 47"/>
                <a:gd name="T8" fmla="*/ 1 w 40"/>
                <a:gd name="T9" fmla="*/ 1 h 47"/>
                <a:gd name="T10" fmla="*/ 1 w 40"/>
                <a:gd name="T11" fmla="*/ 1 h 47"/>
                <a:gd name="T12" fmla="*/ 1 w 40"/>
                <a:gd name="T13" fmla="*/ 0 h 47"/>
                <a:gd name="T14" fmla="*/ 0 w 40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7">
                  <a:moveTo>
                    <a:pt x="0" y="7"/>
                  </a:moveTo>
                  <a:lnTo>
                    <a:pt x="6" y="46"/>
                  </a:lnTo>
                  <a:lnTo>
                    <a:pt x="19" y="40"/>
                  </a:lnTo>
                  <a:lnTo>
                    <a:pt x="26" y="33"/>
                  </a:lnTo>
                  <a:lnTo>
                    <a:pt x="39" y="27"/>
                  </a:lnTo>
                  <a:lnTo>
                    <a:pt x="39" y="13"/>
                  </a:lnTo>
                  <a:lnTo>
                    <a:pt x="19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905" y="2697"/>
              <a:ext cx="49" cy="81"/>
            </a:xfrm>
            <a:custGeom>
              <a:avLst/>
              <a:gdLst>
                <a:gd name="T0" fmla="*/ 1 w 87"/>
                <a:gd name="T1" fmla="*/ 0 h 139"/>
                <a:gd name="T2" fmla="*/ 1 w 87"/>
                <a:gd name="T3" fmla="*/ 1 h 139"/>
                <a:gd name="T4" fmla="*/ 0 w 87"/>
                <a:gd name="T5" fmla="*/ 0 h 139"/>
                <a:gd name="T6" fmla="*/ 0 w 87"/>
                <a:gd name="T7" fmla="*/ 1 h 139"/>
                <a:gd name="T8" fmla="*/ 1 w 87"/>
                <a:gd name="T9" fmla="*/ 1 h 139"/>
                <a:gd name="T10" fmla="*/ 1 w 87"/>
                <a:gd name="T11" fmla="*/ 1 h 139"/>
                <a:gd name="T12" fmla="*/ 1 w 87"/>
                <a:gd name="T13" fmla="*/ 1 h 139"/>
                <a:gd name="T14" fmla="*/ 1 w 87"/>
                <a:gd name="T15" fmla="*/ 2 h 139"/>
                <a:gd name="T16" fmla="*/ 1 w 87"/>
                <a:gd name="T17" fmla="*/ 2 h 139"/>
                <a:gd name="T18" fmla="*/ 1 w 87"/>
                <a:gd name="T19" fmla="*/ 2 h 139"/>
                <a:gd name="T20" fmla="*/ 1 w 87"/>
                <a:gd name="T21" fmla="*/ 3 h 139"/>
                <a:gd name="T22" fmla="*/ 2 w 87"/>
                <a:gd name="T23" fmla="*/ 1 h 139"/>
                <a:gd name="T24" fmla="*/ 1 w 87"/>
                <a:gd name="T25" fmla="*/ 1 h 139"/>
                <a:gd name="T26" fmla="*/ 1 w 87"/>
                <a:gd name="T27" fmla="*/ 1 h 139"/>
                <a:gd name="T28" fmla="*/ 1 w 87"/>
                <a:gd name="T29" fmla="*/ 0 h 139"/>
                <a:gd name="T30" fmla="*/ 1 w 87"/>
                <a:gd name="T31" fmla="*/ 0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139">
                  <a:moveTo>
                    <a:pt x="26" y="0"/>
                  </a:moveTo>
                  <a:lnTo>
                    <a:pt x="20" y="6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0" y="59"/>
                  </a:lnTo>
                  <a:lnTo>
                    <a:pt x="53" y="52"/>
                  </a:lnTo>
                  <a:lnTo>
                    <a:pt x="59" y="59"/>
                  </a:lnTo>
                  <a:lnTo>
                    <a:pt x="39" y="72"/>
                  </a:lnTo>
                  <a:lnTo>
                    <a:pt x="53" y="79"/>
                  </a:lnTo>
                  <a:lnTo>
                    <a:pt x="39" y="99"/>
                  </a:lnTo>
                  <a:lnTo>
                    <a:pt x="59" y="138"/>
                  </a:lnTo>
                  <a:lnTo>
                    <a:pt x="86" y="39"/>
                  </a:lnTo>
                  <a:lnTo>
                    <a:pt x="59" y="13"/>
                  </a:lnTo>
                  <a:lnTo>
                    <a:pt x="33" y="33"/>
                  </a:lnTo>
                  <a:lnTo>
                    <a:pt x="46" y="0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961" y="2739"/>
              <a:ext cx="12" cy="24"/>
            </a:xfrm>
            <a:custGeom>
              <a:avLst/>
              <a:gdLst>
                <a:gd name="T0" fmla="*/ 0 w 20"/>
                <a:gd name="T1" fmla="*/ 0 h 41"/>
                <a:gd name="T2" fmla="*/ 0 w 20"/>
                <a:gd name="T3" fmla="*/ 1 h 41"/>
                <a:gd name="T4" fmla="*/ 1 w 20"/>
                <a:gd name="T5" fmla="*/ 1 h 41"/>
                <a:gd name="T6" fmla="*/ 1 w 20"/>
                <a:gd name="T7" fmla="*/ 1 h 41"/>
                <a:gd name="T8" fmla="*/ 1 w 20"/>
                <a:gd name="T9" fmla="*/ 1 h 41"/>
                <a:gd name="T10" fmla="*/ 1 w 20"/>
                <a:gd name="T11" fmla="*/ 1 h 41"/>
                <a:gd name="T12" fmla="*/ 0 w 20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lnTo>
                    <a:pt x="0" y="13"/>
                  </a:lnTo>
                  <a:lnTo>
                    <a:pt x="6" y="40"/>
                  </a:lnTo>
                  <a:lnTo>
                    <a:pt x="19" y="27"/>
                  </a:lnTo>
                  <a:lnTo>
                    <a:pt x="6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139" y="2823"/>
              <a:ext cx="46" cy="47"/>
            </a:xfrm>
            <a:custGeom>
              <a:avLst/>
              <a:gdLst>
                <a:gd name="T0" fmla="*/ 1 w 80"/>
                <a:gd name="T1" fmla="*/ 0 h 80"/>
                <a:gd name="T2" fmla="*/ 1 w 80"/>
                <a:gd name="T3" fmla="*/ 1 h 80"/>
                <a:gd name="T4" fmla="*/ 1 w 80"/>
                <a:gd name="T5" fmla="*/ 1 h 80"/>
                <a:gd name="T6" fmla="*/ 0 w 80"/>
                <a:gd name="T7" fmla="*/ 1 h 80"/>
                <a:gd name="T8" fmla="*/ 1 w 80"/>
                <a:gd name="T9" fmla="*/ 2 h 80"/>
                <a:gd name="T10" fmla="*/ 1 w 80"/>
                <a:gd name="T11" fmla="*/ 2 h 80"/>
                <a:gd name="T12" fmla="*/ 1 w 80"/>
                <a:gd name="T13" fmla="*/ 2 h 80"/>
                <a:gd name="T14" fmla="*/ 2 w 80"/>
                <a:gd name="T15" fmla="*/ 2 h 80"/>
                <a:gd name="T16" fmla="*/ 2 w 80"/>
                <a:gd name="T17" fmla="*/ 2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1 h 80"/>
                <a:gd name="T24" fmla="*/ 1 w 80"/>
                <a:gd name="T25" fmla="*/ 1 h 80"/>
                <a:gd name="T26" fmla="*/ 1 w 80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80">
                  <a:moveTo>
                    <a:pt x="20" y="0"/>
                  </a:moveTo>
                  <a:lnTo>
                    <a:pt x="13" y="20"/>
                  </a:lnTo>
                  <a:lnTo>
                    <a:pt x="7" y="33"/>
                  </a:lnTo>
                  <a:lnTo>
                    <a:pt x="0" y="53"/>
                  </a:lnTo>
                  <a:lnTo>
                    <a:pt x="13" y="66"/>
                  </a:lnTo>
                  <a:lnTo>
                    <a:pt x="40" y="66"/>
                  </a:lnTo>
                  <a:lnTo>
                    <a:pt x="53" y="79"/>
                  </a:lnTo>
                  <a:lnTo>
                    <a:pt x="79" y="79"/>
                  </a:lnTo>
                  <a:lnTo>
                    <a:pt x="73" y="73"/>
                  </a:lnTo>
                  <a:lnTo>
                    <a:pt x="59" y="59"/>
                  </a:lnTo>
                  <a:lnTo>
                    <a:pt x="53" y="46"/>
                  </a:lnTo>
                  <a:lnTo>
                    <a:pt x="40" y="40"/>
                  </a:lnTo>
                  <a:lnTo>
                    <a:pt x="40" y="7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151" y="2731"/>
              <a:ext cx="72" cy="81"/>
            </a:xfrm>
            <a:custGeom>
              <a:avLst/>
              <a:gdLst>
                <a:gd name="T0" fmla="*/ 1 w 126"/>
                <a:gd name="T1" fmla="*/ 3 h 139"/>
                <a:gd name="T2" fmla="*/ 2 w 126"/>
                <a:gd name="T3" fmla="*/ 1 h 139"/>
                <a:gd name="T4" fmla="*/ 2 w 126"/>
                <a:gd name="T5" fmla="*/ 1 h 139"/>
                <a:gd name="T6" fmla="*/ 2 w 126"/>
                <a:gd name="T7" fmla="*/ 1 h 139"/>
                <a:gd name="T8" fmla="*/ 2 w 126"/>
                <a:gd name="T9" fmla="*/ 0 h 139"/>
                <a:gd name="T10" fmla="*/ 2 w 126"/>
                <a:gd name="T11" fmla="*/ 1 h 139"/>
                <a:gd name="T12" fmla="*/ 1 w 126"/>
                <a:gd name="T13" fmla="*/ 0 h 139"/>
                <a:gd name="T14" fmla="*/ 1 w 126"/>
                <a:gd name="T15" fmla="*/ 1 h 139"/>
                <a:gd name="T16" fmla="*/ 1 w 126"/>
                <a:gd name="T17" fmla="*/ 1 h 139"/>
                <a:gd name="T18" fmla="*/ 1 w 126"/>
                <a:gd name="T19" fmla="*/ 2 h 139"/>
                <a:gd name="T20" fmla="*/ 1 w 126"/>
                <a:gd name="T21" fmla="*/ 2 h 139"/>
                <a:gd name="T22" fmla="*/ 0 w 126"/>
                <a:gd name="T23" fmla="*/ 2 h 139"/>
                <a:gd name="T24" fmla="*/ 1 w 126"/>
                <a:gd name="T25" fmla="*/ 3 h 139"/>
                <a:gd name="T26" fmla="*/ 1 w 126"/>
                <a:gd name="T27" fmla="*/ 3 h 139"/>
                <a:gd name="T28" fmla="*/ 1 w 126"/>
                <a:gd name="T29" fmla="*/ 3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6" h="139">
                  <a:moveTo>
                    <a:pt x="39" y="138"/>
                  </a:moveTo>
                  <a:lnTo>
                    <a:pt x="79" y="53"/>
                  </a:lnTo>
                  <a:lnTo>
                    <a:pt x="99" y="53"/>
                  </a:lnTo>
                  <a:lnTo>
                    <a:pt x="125" y="33"/>
                  </a:lnTo>
                  <a:lnTo>
                    <a:pt x="99" y="0"/>
                  </a:lnTo>
                  <a:lnTo>
                    <a:pt x="85" y="7"/>
                  </a:lnTo>
                  <a:lnTo>
                    <a:pt x="72" y="0"/>
                  </a:lnTo>
                  <a:lnTo>
                    <a:pt x="53" y="33"/>
                  </a:lnTo>
                  <a:lnTo>
                    <a:pt x="39" y="33"/>
                  </a:lnTo>
                  <a:lnTo>
                    <a:pt x="26" y="79"/>
                  </a:lnTo>
                  <a:lnTo>
                    <a:pt x="6" y="86"/>
                  </a:lnTo>
                  <a:lnTo>
                    <a:pt x="0" y="105"/>
                  </a:lnTo>
                  <a:lnTo>
                    <a:pt x="20" y="119"/>
                  </a:lnTo>
                  <a:lnTo>
                    <a:pt x="13" y="138"/>
                  </a:lnTo>
                  <a:lnTo>
                    <a:pt x="39" y="1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351" y="2640"/>
              <a:ext cx="34" cy="38"/>
            </a:xfrm>
            <a:custGeom>
              <a:avLst/>
              <a:gdLst>
                <a:gd name="T0" fmla="*/ 0 w 60"/>
                <a:gd name="T1" fmla="*/ 1 h 67"/>
                <a:gd name="T2" fmla="*/ 1 w 60"/>
                <a:gd name="T3" fmla="*/ 1 h 67"/>
                <a:gd name="T4" fmla="*/ 1 w 60"/>
                <a:gd name="T5" fmla="*/ 1 h 67"/>
                <a:gd name="T6" fmla="*/ 1 w 60"/>
                <a:gd name="T7" fmla="*/ 1 h 67"/>
                <a:gd name="T8" fmla="*/ 1 w 60"/>
                <a:gd name="T9" fmla="*/ 1 h 67"/>
                <a:gd name="T10" fmla="*/ 1 w 60"/>
                <a:gd name="T11" fmla="*/ 1 h 67"/>
                <a:gd name="T12" fmla="*/ 1 w 60"/>
                <a:gd name="T13" fmla="*/ 1 h 67"/>
                <a:gd name="T14" fmla="*/ 1 w 60"/>
                <a:gd name="T15" fmla="*/ 1 h 67"/>
                <a:gd name="T16" fmla="*/ 1 w 60"/>
                <a:gd name="T17" fmla="*/ 0 h 67"/>
                <a:gd name="T18" fmla="*/ 0 w 60"/>
                <a:gd name="T19" fmla="*/ 1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7">
                  <a:moveTo>
                    <a:pt x="0" y="7"/>
                  </a:moveTo>
                  <a:lnTo>
                    <a:pt x="6" y="26"/>
                  </a:lnTo>
                  <a:lnTo>
                    <a:pt x="6" y="40"/>
                  </a:lnTo>
                  <a:lnTo>
                    <a:pt x="20" y="66"/>
                  </a:lnTo>
                  <a:lnTo>
                    <a:pt x="39" y="46"/>
                  </a:lnTo>
                  <a:lnTo>
                    <a:pt x="59" y="46"/>
                  </a:lnTo>
                  <a:lnTo>
                    <a:pt x="59" y="26"/>
                  </a:lnTo>
                  <a:lnTo>
                    <a:pt x="26" y="20"/>
                  </a:lnTo>
                  <a:lnTo>
                    <a:pt x="6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309" y="2628"/>
              <a:ext cx="31" cy="31"/>
            </a:xfrm>
            <a:custGeom>
              <a:avLst/>
              <a:gdLst>
                <a:gd name="T0" fmla="*/ 1 w 54"/>
                <a:gd name="T1" fmla="*/ 0 h 54"/>
                <a:gd name="T2" fmla="*/ 0 w 54"/>
                <a:gd name="T3" fmla="*/ 1 h 54"/>
                <a:gd name="T4" fmla="*/ 1 w 54"/>
                <a:gd name="T5" fmla="*/ 1 h 54"/>
                <a:gd name="T6" fmla="*/ 1 w 54"/>
                <a:gd name="T7" fmla="*/ 1 h 54"/>
                <a:gd name="T8" fmla="*/ 1 w 54"/>
                <a:gd name="T9" fmla="*/ 1 h 54"/>
                <a:gd name="T10" fmla="*/ 1 w 54"/>
                <a:gd name="T11" fmla="*/ 1 h 54"/>
                <a:gd name="T12" fmla="*/ 1 w 54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0" y="7"/>
                  </a:lnTo>
                  <a:lnTo>
                    <a:pt x="20" y="40"/>
                  </a:lnTo>
                  <a:lnTo>
                    <a:pt x="53" y="53"/>
                  </a:lnTo>
                  <a:lnTo>
                    <a:pt x="53" y="40"/>
                  </a:lnTo>
                  <a:lnTo>
                    <a:pt x="46" y="33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3279" y="2598"/>
              <a:ext cx="27" cy="23"/>
            </a:xfrm>
            <a:custGeom>
              <a:avLst/>
              <a:gdLst>
                <a:gd name="T0" fmla="*/ 1 w 47"/>
                <a:gd name="T1" fmla="*/ 1 h 40"/>
                <a:gd name="T2" fmla="*/ 1 w 47"/>
                <a:gd name="T3" fmla="*/ 1 h 40"/>
                <a:gd name="T4" fmla="*/ 1 w 47"/>
                <a:gd name="T5" fmla="*/ 1 h 40"/>
                <a:gd name="T6" fmla="*/ 0 w 47"/>
                <a:gd name="T7" fmla="*/ 1 h 40"/>
                <a:gd name="T8" fmla="*/ 1 w 47"/>
                <a:gd name="T9" fmla="*/ 1 h 40"/>
                <a:gd name="T10" fmla="*/ 1 w 47"/>
                <a:gd name="T11" fmla="*/ 0 h 40"/>
                <a:gd name="T12" fmla="*/ 1 w 47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40">
                  <a:moveTo>
                    <a:pt x="46" y="26"/>
                  </a:moveTo>
                  <a:lnTo>
                    <a:pt x="46" y="32"/>
                  </a:lnTo>
                  <a:lnTo>
                    <a:pt x="26" y="39"/>
                  </a:lnTo>
                  <a:lnTo>
                    <a:pt x="0" y="26"/>
                  </a:lnTo>
                  <a:lnTo>
                    <a:pt x="13" y="6"/>
                  </a:lnTo>
                  <a:lnTo>
                    <a:pt x="39" y="0"/>
                  </a:lnTo>
                  <a:lnTo>
                    <a:pt x="46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581" y="2646"/>
              <a:ext cx="47" cy="40"/>
            </a:xfrm>
            <a:custGeom>
              <a:avLst/>
              <a:gdLst>
                <a:gd name="T0" fmla="*/ 0 w 80"/>
                <a:gd name="T1" fmla="*/ 1 h 67"/>
                <a:gd name="T2" fmla="*/ 1 w 80"/>
                <a:gd name="T3" fmla="*/ 2 h 67"/>
                <a:gd name="T4" fmla="*/ 1 w 80"/>
                <a:gd name="T5" fmla="*/ 2 h 67"/>
                <a:gd name="T6" fmla="*/ 1 w 80"/>
                <a:gd name="T7" fmla="*/ 2 h 67"/>
                <a:gd name="T8" fmla="*/ 1 w 80"/>
                <a:gd name="T9" fmla="*/ 1 h 67"/>
                <a:gd name="T10" fmla="*/ 2 w 80"/>
                <a:gd name="T11" fmla="*/ 1 h 67"/>
                <a:gd name="T12" fmla="*/ 2 w 80"/>
                <a:gd name="T13" fmla="*/ 0 h 67"/>
                <a:gd name="T14" fmla="*/ 1 w 80"/>
                <a:gd name="T15" fmla="*/ 0 h 67"/>
                <a:gd name="T16" fmla="*/ 0 w 80"/>
                <a:gd name="T17" fmla="*/ 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67">
                  <a:moveTo>
                    <a:pt x="0" y="20"/>
                  </a:moveTo>
                  <a:lnTo>
                    <a:pt x="7" y="66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60" y="27"/>
                  </a:lnTo>
                  <a:lnTo>
                    <a:pt x="79" y="27"/>
                  </a:lnTo>
                  <a:lnTo>
                    <a:pt x="66" y="0"/>
                  </a:lnTo>
                  <a:lnTo>
                    <a:pt x="14" y="0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806" y="3234"/>
              <a:ext cx="65" cy="85"/>
            </a:xfrm>
            <a:custGeom>
              <a:avLst/>
              <a:gdLst>
                <a:gd name="T0" fmla="*/ 0 w 113"/>
                <a:gd name="T1" fmla="*/ 3 h 146"/>
                <a:gd name="T2" fmla="*/ 1 w 113"/>
                <a:gd name="T3" fmla="*/ 2 h 146"/>
                <a:gd name="T4" fmla="*/ 1 w 113"/>
                <a:gd name="T5" fmla="*/ 2 h 146"/>
                <a:gd name="T6" fmla="*/ 1 w 113"/>
                <a:gd name="T7" fmla="*/ 2 h 146"/>
                <a:gd name="T8" fmla="*/ 2 w 113"/>
                <a:gd name="T9" fmla="*/ 1 h 146"/>
                <a:gd name="T10" fmla="*/ 2 w 113"/>
                <a:gd name="T11" fmla="*/ 0 h 146"/>
                <a:gd name="T12" fmla="*/ 2 w 113"/>
                <a:gd name="T13" fmla="*/ 1 h 146"/>
                <a:gd name="T14" fmla="*/ 2 w 113"/>
                <a:gd name="T15" fmla="*/ 1 h 146"/>
                <a:gd name="T16" fmla="*/ 2 w 113"/>
                <a:gd name="T17" fmla="*/ 2 h 146"/>
                <a:gd name="T18" fmla="*/ 2 w 113"/>
                <a:gd name="T19" fmla="*/ 2 h 146"/>
                <a:gd name="T20" fmla="*/ 2 w 113"/>
                <a:gd name="T21" fmla="*/ 2 h 146"/>
                <a:gd name="T22" fmla="*/ 2 w 113"/>
                <a:gd name="T23" fmla="*/ 3 h 146"/>
                <a:gd name="T24" fmla="*/ 1 w 113"/>
                <a:gd name="T25" fmla="*/ 3 h 146"/>
                <a:gd name="T26" fmla="*/ 1 w 113"/>
                <a:gd name="T27" fmla="*/ 3 h 146"/>
                <a:gd name="T28" fmla="*/ 1 w 113"/>
                <a:gd name="T29" fmla="*/ 3 h 146"/>
                <a:gd name="T30" fmla="*/ 1 w 113"/>
                <a:gd name="T31" fmla="*/ 3 h 146"/>
                <a:gd name="T32" fmla="*/ 0 w 113"/>
                <a:gd name="T33" fmla="*/ 3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46">
                  <a:moveTo>
                    <a:pt x="0" y="118"/>
                  </a:moveTo>
                  <a:lnTo>
                    <a:pt x="6" y="99"/>
                  </a:lnTo>
                  <a:lnTo>
                    <a:pt x="39" y="79"/>
                  </a:lnTo>
                  <a:lnTo>
                    <a:pt x="39" y="66"/>
                  </a:lnTo>
                  <a:lnTo>
                    <a:pt x="85" y="52"/>
                  </a:lnTo>
                  <a:lnTo>
                    <a:pt x="85" y="0"/>
                  </a:lnTo>
                  <a:lnTo>
                    <a:pt x="105" y="6"/>
                  </a:lnTo>
                  <a:lnTo>
                    <a:pt x="112" y="33"/>
                  </a:lnTo>
                  <a:lnTo>
                    <a:pt x="99" y="66"/>
                  </a:lnTo>
                  <a:lnTo>
                    <a:pt x="99" y="105"/>
                  </a:lnTo>
                  <a:lnTo>
                    <a:pt x="85" y="105"/>
                  </a:lnTo>
                  <a:lnTo>
                    <a:pt x="79" y="118"/>
                  </a:lnTo>
                  <a:lnTo>
                    <a:pt x="59" y="112"/>
                  </a:lnTo>
                  <a:lnTo>
                    <a:pt x="46" y="138"/>
                  </a:lnTo>
                  <a:lnTo>
                    <a:pt x="26" y="145"/>
                  </a:lnTo>
                  <a:lnTo>
                    <a:pt x="20" y="118"/>
                  </a:lnTo>
                  <a:lnTo>
                    <a:pt x="0" y="1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3794" y="3315"/>
              <a:ext cx="12" cy="15"/>
            </a:xfrm>
            <a:custGeom>
              <a:avLst/>
              <a:gdLst>
                <a:gd name="T0" fmla="*/ 1 w 21"/>
                <a:gd name="T1" fmla="*/ 0 h 27"/>
                <a:gd name="T2" fmla="*/ 1 w 21"/>
                <a:gd name="T3" fmla="*/ 1 h 27"/>
                <a:gd name="T4" fmla="*/ 0 w 21"/>
                <a:gd name="T5" fmla="*/ 1 h 27"/>
                <a:gd name="T6" fmla="*/ 1 w 21"/>
                <a:gd name="T7" fmla="*/ 1 h 27"/>
                <a:gd name="T8" fmla="*/ 1 w 21"/>
                <a:gd name="T9" fmla="*/ 1 h 27"/>
                <a:gd name="T10" fmla="*/ 1 w 21"/>
                <a:gd name="T11" fmla="*/ 1 h 27"/>
                <a:gd name="T12" fmla="*/ 1 w 21"/>
                <a:gd name="T13" fmla="*/ 1 h 27"/>
                <a:gd name="T14" fmla="*/ 1 w 21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7">
                  <a:moveTo>
                    <a:pt x="13" y="0"/>
                  </a:moveTo>
                  <a:lnTo>
                    <a:pt x="7" y="13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20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847" y="3169"/>
              <a:ext cx="42" cy="46"/>
            </a:xfrm>
            <a:custGeom>
              <a:avLst/>
              <a:gdLst>
                <a:gd name="T0" fmla="*/ 1 w 74"/>
                <a:gd name="T1" fmla="*/ 0 h 80"/>
                <a:gd name="T2" fmla="*/ 1 w 74"/>
                <a:gd name="T3" fmla="*/ 1 h 80"/>
                <a:gd name="T4" fmla="*/ 0 w 74"/>
                <a:gd name="T5" fmla="*/ 2 h 80"/>
                <a:gd name="T6" fmla="*/ 1 w 74"/>
                <a:gd name="T7" fmla="*/ 2 h 80"/>
                <a:gd name="T8" fmla="*/ 1 w 74"/>
                <a:gd name="T9" fmla="*/ 1 h 80"/>
                <a:gd name="T10" fmla="*/ 1 w 74"/>
                <a:gd name="T11" fmla="*/ 2 h 80"/>
                <a:gd name="T12" fmla="*/ 1 w 74"/>
                <a:gd name="T13" fmla="*/ 1 h 80"/>
                <a:gd name="T14" fmla="*/ 1 w 74"/>
                <a:gd name="T15" fmla="*/ 1 h 80"/>
                <a:gd name="T16" fmla="*/ 1 w 74"/>
                <a:gd name="T17" fmla="*/ 1 h 80"/>
                <a:gd name="T18" fmla="*/ 1 w 74"/>
                <a:gd name="T19" fmla="*/ 1 h 80"/>
                <a:gd name="T20" fmla="*/ 1 w 74"/>
                <a:gd name="T21" fmla="*/ 1 h 80"/>
                <a:gd name="T22" fmla="*/ 1 w 74"/>
                <a:gd name="T23" fmla="*/ 0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80">
                  <a:moveTo>
                    <a:pt x="13" y="0"/>
                  </a:moveTo>
                  <a:lnTo>
                    <a:pt x="20" y="33"/>
                  </a:lnTo>
                  <a:lnTo>
                    <a:pt x="0" y="79"/>
                  </a:lnTo>
                  <a:lnTo>
                    <a:pt x="20" y="79"/>
                  </a:lnTo>
                  <a:lnTo>
                    <a:pt x="27" y="66"/>
                  </a:lnTo>
                  <a:lnTo>
                    <a:pt x="46" y="79"/>
                  </a:lnTo>
                  <a:lnTo>
                    <a:pt x="53" y="52"/>
                  </a:lnTo>
                  <a:lnTo>
                    <a:pt x="73" y="52"/>
                  </a:lnTo>
                  <a:lnTo>
                    <a:pt x="73" y="33"/>
                  </a:lnTo>
                  <a:lnTo>
                    <a:pt x="40" y="26"/>
                  </a:lnTo>
                  <a:lnTo>
                    <a:pt x="40" y="6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3824" y="3050"/>
              <a:ext cx="47" cy="112"/>
            </a:xfrm>
            <a:custGeom>
              <a:avLst/>
              <a:gdLst>
                <a:gd name="T0" fmla="*/ 0 w 80"/>
                <a:gd name="T1" fmla="*/ 0 h 192"/>
                <a:gd name="T2" fmla="*/ 1 w 80"/>
                <a:gd name="T3" fmla="*/ 2 h 192"/>
                <a:gd name="T4" fmla="*/ 1 w 80"/>
                <a:gd name="T5" fmla="*/ 3 h 192"/>
                <a:gd name="T6" fmla="*/ 1 w 80"/>
                <a:gd name="T7" fmla="*/ 4 h 192"/>
                <a:gd name="T8" fmla="*/ 1 w 80"/>
                <a:gd name="T9" fmla="*/ 4 h 192"/>
                <a:gd name="T10" fmla="*/ 1 w 80"/>
                <a:gd name="T11" fmla="*/ 4 h 192"/>
                <a:gd name="T12" fmla="*/ 2 w 80"/>
                <a:gd name="T13" fmla="*/ 5 h 192"/>
                <a:gd name="T14" fmla="*/ 1 w 80"/>
                <a:gd name="T15" fmla="*/ 3 h 192"/>
                <a:gd name="T16" fmla="*/ 1 w 80"/>
                <a:gd name="T17" fmla="*/ 3 h 192"/>
                <a:gd name="T18" fmla="*/ 2 w 80"/>
                <a:gd name="T19" fmla="*/ 3 h 192"/>
                <a:gd name="T20" fmla="*/ 2 w 80"/>
                <a:gd name="T21" fmla="*/ 2 h 192"/>
                <a:gd name="T22" fmla="*/ 1 w 80"/>
                <a:gd name="T23" fmla="*/ 2 h 192"/>
                <a:gd name="T24" fmla="*/ 1 w 80"/>
                <a:gd name="T25" fmla="*/ 1 h 192"/>
                <a:gd name="T26" fmla="*/ 1 w 80"/>
                <a:gd name="T27" fmla="*/ 0 h 192"/>
                <a:gd name="T28" fmla="*/ 0 w 80"/>
                <a:gd name="T29" fmla="*/ 0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92">
                  <a:moveTo>
                    <a:pt x="0" y="0"/>
                  </a:moveTo>
                  <a:lnTo>
                    <a:pt x="26" y="72"/>
                  </a:lnTo>
                  <a:lnTo>
                    <a:pt x="39" y="118"/>
                  </a:lnTo>
                  <a:lnTo>
                    <a:pt x="26" y="151"/>
                  </a:lnTo>
                  <a:lnTo>
                    <a:pt x="39" y="184"/>
                  </a:lnTo>
                  <a:lnTo>
                    <a:pt x="52" y="177"/>
                  </a:lnTo>
                  <a:lnTo>
                    <a:pt x="79" y="191"/>
                  </a:lnTo>
                  <a:lnTo>
                    <a:pt x="52" y="138"/>
                  </a:lnTo>
                  <a:lnTo>
                    <a:pt x="59" y="125"/>
                  </a:lnTo>
                  <a:lnTo>
                    <a:pt x="72" y="118"/>
                  </a:lnTo>
                  <a:lnTo>
                    <a:pt x="66" y="98"/>
                  </a:lnTo>
                  <a:lnTo>
                    <a:pt x="52" y="85"/>
                  </a:lnTo>
                  <a:lnTo>
                    <a:pt x="33" y="3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749" y="2681"/>
              <a:ext cx="1284" cy="922"/>
            </a:xfrm>
            <a:custGeom>
              <a:avLst/>
              <a:gdLst>
                <a:gd name="T0" fmla="*/ 15 w 2233"/>
                <a:gd name="T1" fmla="*/ 31 h 1582"/>
                <a:gd name="T2" fmla="*/ 19 w 2233"/>
                <a:gd name="T3" fmla="*/ 29 h 1582"/>
                <a:gd name="T4" fmla="*/ 16 w 2233"/>
                <a:gd name="T5" fmla="*/ 26 h 1582"/>
                <a:gd name="T6" fmla="*/ 22 w 2233"/>
                <a:gd name="T7" fmla="*/ 29 h 1582"/>
                <a:gd name="T8" fmla="*/ 23 w 2233"/>
                <a:gd name="T9" fmla="*/ 31 h 1582"/>
                <a:gd name="T10" fmla="*/ 27 w 2233"/>
                <a:gd name="T11" fmla="*/ 30 h 1582"/>
                <a:gd name="T12" fmla="*/ 28 w 2233"/>
                <a:gd name="T13" fmla="*/ 31 h 1582"/>
                <a:gd name="T14" fmla="*/ 30 w 2233"/>
                <a:gd name="T15" fmla="*/ 34 h 1582"/>
                <a:gd name="T16" fmla="*/ 30 w 2233"/>
                <a:gd name="T17" fmla="*/ 34 h 1582"/>
                <a:gd name="T18" fmla="*/ 32 w 2233"/>
                <a:gd name="T19" fmla="*/ 34 h 1582"/>
                <a:gd name="T20" fmla="*/ 32 w 2233"/>
                <a:gd name="T21" fmla="*/ 30 h 1582"/>
                <a:gd name="T22" fmla="*/ 36 w 2233"/>
                <a:gd name="T23" fmla="*/ 27 h 1582"/>
                <a:gd name="T24" fmla="*/ 35 w 2233"/>
                <a:gd name="T25" fmla="*/ 23 h 1582"/>
                <a:gd name="T26" fmla="*/ 35 w 2233"/>
                <a:gd name="T27" fmla="*/ 22 h 1582"/>
                <a:gd name="T28" fmla="*/ 37 w 2233"/>
                <a:gd name="T29" fmla="*/ 23 h 1582"/>
                <a:gd name="T30" fmla="*/ 37 w 2233"/>
                <a:gd name="T31" fmla="*/ 22 h 1582"/>
                <a:gd name="T32" fmla="*/ 39 w 2233"/>
                <a:gd name="T33" fmla="*/ 16 h 1582"/>
                <a:gd name="T34" fmla="*/ 39 w 2233"/>
                <a:gd name="T35" fmla="*/ 10 h 1582"/>
                <a:gd name="T36" fmla="*/ 41 w 2233"/>
                <a:gd name="T37" fmla="*/ 11 h 1582"/>
                <a:gd name="T38" fmla="*/ 43 w 2233"/>
                <a:gd name="T39" fmla="*/ 16 h 1582"/>
                <a:gd name="T40" fmla="*/ 43 w 2233"/>
                <a:gd name="T41" fmla="*/ 10 h 1582"/>
                <a:gd name="T42" fmla="*/ 44 w 2233"/>
                <a:gd name="T43" fmla="*/ 5 h 1582"/>
                <a:gd name="T44" fmla="*/ 47 w 2233"/>
                <a:gd name="T45" fmla="*/ 3 h 1582"/>
                <a:gd name="T46" fmla="*/ 42 w 2233"/>
                <a:gd name="T47" fmla="*/ 2 h 1582"/>
                <a:gd name="T48" fmla="*/ 39 w 2233"/>
                <a:gd name="T49" fmla="*/ 2 h 1582"/>
                <a:gd name="T50" fmla="*/ 32 w 2233"/>
                <a:gd name="T51" fmla="*/ 2 h 1582"/>
                <a:gd name="T52" fmla="*/ 28 w 2233"/>
                <a:gd name="T53" fmla="*/ 3 h 1582"/>
                <a:gd name="T54" fmla="*/ 26 w 2233"/>
                <a:gd name="T55" fmla="*/ 2 h 1582"/>
                <a:gd name="T56" fmla="*/ 23 w 2233"/>
                <a:gd name="T57" fmla="*/ 0 h 1582"/>
                <a:gd name="T58" fmla="*/ 21 w 2233"/>
                <a:gd name="T59" fmla="*/ 4 h 1582"/>
                <a:gd name="T60" fmla="*/ 20 w 2233"/>
                <a:gd name="T61" fmla="*/ 6 h 1582"/>
                <a:gd name="T62" fmla="*/ 19 w 2233"/>
                <a:gd name="T63" fmla="*/ 10 h 1582"/>
                <a:gd name="T64" fmla="*/ 18 w 2233"/>
                <a:gd name="T65" fmla="*/ 7 h 1582"/>
                <a:gd name="T66" fmla="*/ 17 w 2233"/>
                <a:gd name="T67" fmla="*/ 9 h 1582"/>
                <a:gd name="T68" fmla="*/ 11 w 2233"/>
                <a:gd name="T69" fmla="*/ 10 h 1582"/>
                <a:gd name="T70" fmla="*/ 10 w 2233"/>
                <a:gd name="T71" fmla="*/ 8 h 1582"/>
                <a:gd name="T72" fmla="*/ 4 w 2233"/>
                <a:gd name="T73" fmla="*/ 13 h 1582"/>
                <a:gd name="T74" fmla="*/ 5 w 2233"/>
                <a:gd name="T75" fmla="*/ 14 h 1582"/>
                <a:gd name="T76" fmla="*/ 7 w 2233"/>
                <a:gd name="T77" fmla="*/ 14 h 1582"/>
                <a:gd name="T78" fmla="*/ 8 w 2233"/>
                <a:gd name="T79" fmla="*/ 11 h 1582"/>
                <a:gd name="T80" fmla="*/ 8 w 2233"/>
                <a:gd name="T81" fmla="*/ 13 h 1582"/>
                <a:gd name="T82" fmla="*/ 8 w 2233"/>
                <a:gd name="T83" fmla="*/ 16 h 1582"/>
                <a:gd name="T84" fmla="*/ 5 w 2233"/>
                <a:gd name="T85" fmla="*/ 16 h 1582"/>
                <a:gd name="T86" fmla="*/ 2 w 2233"/>
                <a:gd name="T87" fmla="*/ 18 h 1582"/>
                <a:gd name="T88" fmla="*/ 1 w 2233"/>
                <a:gd name="T89" fmla="*/ 21 h 1582"/>
                <a:gd name="T90" fmla="*/ 2 w 2233"/>
                <a:gd name="T91" fmla="*/ 23 h 1582"/>
                <a:gd name="T92" fmla="*/ 7 w 2233"/>
                <a:gd name="T93" fmla="*/ 23 h 1582"/>
                <a:gd name="T94" fmla="*/ 6 w 2233"/>
                <a:gd name="T95" fmla="*/ 21 h 1582"/>
                <a:gd name="T96" fmla="*/ 7 w 2233"/>
                <a:gd name="T97" fmla="*/ 22 h 1582"/>
                <a:gd name="T98" fmla="*/ 9 w 2233"/>
                <a:gd name="T99" fmla="*/ 23 h 1582"/>
                <a:gd name="T100" fmla="*/ 10 w 2233"/>
                <a:gd name="T101" fmla="*/ 23 h 1582"/>
                <a:gd name="T102" fmla="*/ 12 w 2233"/>
                <a:gd name="T103" fmla="*/ 26 h 15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33" h="1582">
                  <a:moveTo>
                    <a:pt x="566" y="1153"/>
                  </a:moveTo>
                  <a:lnTo>
                    <a:pt x="625" y="1225"/>
                  </a:lnTo>
                  <a:lnTo>
                    <a:pt x="639" y="1252"/>
                  </a:lnTo>
                  <a:lnTo>
                    <a:pt x="711" y="1357"/>
                  </a:lnTo>
                  <a:lnTo>
                    <a:pt x="790" y="1357"/>
                  </a:lnTo>
                  <a:lnTo>
                    <a:pt x="895" y="1304"/>
                  </a:lnTo>
                  <a:lnTo>
                    <a:pt x="895" y="1285"/>
                  </a:lnTo>
                  <a:lnTo>
                    <a:pt x="915" y="1258"/>
                  </a:lnTo>
                  <a:lnTo>
                    <a:pt x="849" y="1219"/>
                  </a:lnTo>
                  <a:lnTo>
                    <a:pt x="823" y="1225"/>
                  </a:lnTo>
                  <a:lnTo>
                    <a:pt x="777" y="1173"/>
                  </a:lnTo>
                  <a:lnTo>
                    <a:pt x="764" y="1133"/>
                  </a:lnTo>
                  <a:lnTo>
                    <a:pt x="869" y="1212"/>
                  </a:lnTo>
                  <a:lnTo>
                    <a:pt x="1040" y="1239"/>
                  </a:lnTo>
                  <a:lnTo>
                    <a:pt x="1034" y="1271"/>
                  </a:lnTo>
                  <a:lnTo>
                    <a:pt x="1060" y="1278"/>
                  </a:lnTo>
                  <a:lnTo>
                    <a:pt x="1086" y="1271"/>
                  </a:lnTo>
                  <a:lnTo>
                    <a:pt x="1073" y="1304"/>
                  </a:lnTo>
                  <a:lnTo>
                    <a:pt x="1099" y="1364"/>
                  </a:lnTo>
                  <a:lnTo>
                    <a:pt x="1099" y="1383"/>
                  </a:lnTo>
                  <a:lnTo>
                    <a:pt x="1146" y="1456"/>
                  </a:lnTo>
                  <a:lnTo>
                    <a:pt x="1178" y="1436"/>
                  </a:lnTo>
                  <a:lnTo>
                    <a:pt x="1225" y="1337"/>
                  </a:lnTo>
                  <a:lnTo>
                    <a:pt x="1284" y="1311"/>
                  </a:lnTo>
                  <a:lnTo>
                    <a:pt x="1323" y="1252"/>
                  </a:lnTo>
                  <a:lnTo>
                    <a:pt x="1343" y="1304"/>
                  </a:lnTo>
                  <a:lnTo>
                    <a:pt x="1356" y="1318"/>
                  </a:lnTo>
                  <a:lnTo>
                    <a:pt x="1369" y="1357"/>
                  </a:lnTo>
                  <a:lnTo>
                    <a:pt x="1383" y="1364"/>
                  </a:lnTo>
                  <a:lnTo>
                    <a:pt x="1402" y="1337"/>
                  </a:lnTo>
                  <a:lnTo>
                    <a:pt x="1435" y="1423"/>
                  </a:lnTo>
                  <a:lnTo>
                    <a:pt x="1435" y="1482"/>
                  </a:lnTo>
                  <a:lnTo>
                    <a:pt x="1468" y="1555"/>
                  </a:lnTo>
                  <a:lnTo>
                    <a:pt x="1508" y="1581"/>
                  </a:lnTo>
                  <a:lnTo>
                    <a:pt x="1488" y="1522"/>
                  </a:lnTo>
                  <a:lnTo>
                    <a:pt x="1455" y="1476"/>
                  </a:lnTo>
                  <a:lnTo>
                    <a:pt x="1455" y="1410"/>
                  </a:lnTo>
                  <a:lnTo>
                    <a:pt x="1481" y="1416"/>
                  </a:lnTo>
                  <a:lnTo>
                    <a:pt x="1488" y="1449"/>
                  </a:lnTo>
                  <a:lnTo>
                    <a:pt x="1521" y="1482"/>
                  </a:lnTo>
                  <a:lnTo>
                    <a:pt x="1580" y="1416"/>
                  </a:lnTo>
                  <a:lnTo>
                    <a:pt x="1580" y="1370"/>
                  </a:lnTo>
                  <a:lnTo>
                    <a:pt x="1554" y="1331"/>
                  </a:lnTo>
                  <a:lnTo>
                    <a:pt x="1521" y="1318"/>
                  </a:lnTo>
                  <a:lnTo>
                    <a:pt x="1554" y="1278"/>
                  </a:lnTo>
                  <a:lnTo>
                    <a:pt x="1567" y="1285"/>
                  </a:lnTo>
                  <a:lnTo>
                    <a:pt x="1652" y="1258"/>
                  </a:lnTo>
                  <a:lnTo>
                    <a:pt x="1712" y="1199"/>
                  </a:lnTo>
                  <a:lnTo>
                    <a:pt x="1731" y="1146"/>
                  </a:lnTo>
                  <a:lnTo>
                    <a:pt x="1712" y="1140"/>
                  </a:lnTo>
                  <a:lnTo>
                    <a:pt x="1685" y="1080"/>
                  </a:lnTo>
                  <a:lnTo>
                    <a:pt x="1692" y="1008"/>
                  </a:lnTo>
                  <a:lnTo>
                    <a:pt x="1666" y="1034"/>
                  </a:lnTo>
                  <a:lnTo>
                    <a:pt x="1652" y="1021"/>
                  </a:lnTo>
                  <a:lnTo>
                    <a:pt x="1652" y="988"/>
                  </a:lnTo>
                  <a:lnTo>
                    <a:pt x="1685" y="949"/>
                  </a:lnTo>
                  <a:lnTo>
                    <a:pt x="1705" y="969"/>
                  </a:lnTo>
                  <a:lnTo>
                    <a:pt x="1731" y="949"/>
                  </a:lnTo>
                  <a:lnTo>
                    <a:pt x="1731" y="1008"/>
                  </a:lnTo>
                  <a:lnTo>
                    <a:pt x="1764" y="1028"/>
                  </a:lnTo>
                  <a:lnTo>
                    <a:pt x="1764" y="1054"/>
                  </a:lnTo>
                  <a:lnTo>
                    <a:pt x="1778" y="1087"/>
                  </a:lnTo>
                  <a:lnTo>
                    <a:pt x="1804" y="1048"/>
                  </a:lnTo>
                  <a:lnTo>
                    <a:pt x="1764" y="969"/>
                  </a:lnTo>
                  <a:lnTo>
                    <a:pt x="1797" y="889"/>
                  </a:lnTo>
                  <a:lnTo>
                    <a:pt x="1817" y="916"/>
                  </a:lnTo>
                  <a:lnTo>
                    <a:pt x="1863" y="810"/>
                  </a:lnTo>
                  <a:lnTo>
                    <a:pt x="1857" y="679"/>
                  </a:lnTo>
                  <a:lnTo>
                    <a:pt x="1830" y="626"/>
                  </a:lnTo>
                  <a:lnTo>
                    <a:pt x="1797" y="606"/>
                  </a:lnTo>
                  <a:lnTo>
                    <a:pt x="1810" y="501"/>
                  </a:lnTo>
                  <a:lnTo>
                    <a:pt x="1889" y="461"/>
                  </a:lnTo>
                  <a:lnTo>
                    <a:pt x="1916" y="488"/>
                  </a:lnTo>
                  <a:lnTo>
                    <a:pt x="2028" y="349"/>
                  </a:lnTo>
                  <a:lnTo>
                    <a:pt x="2028" y="402"/>
                  </a:lnTo>
                  <a:lnTo>
                    <a:pt x="1988" y="494"/>
                  </a:lnTo>
                  <a:lnTo>
                    <a:pt x="1988" y="547"/>
                  </a:lnTo>
                  <a:lnTo>
                    <a:pt x="2021" y="639"/>
                  </a:lnTo>
                  <a:lnTo>
                    <a:pt x="2047" y="652"/>
                  </a:lnTo>
                  <a:lnTo>
                    <a:pt x="2061" y="712"/>
                  </a:lnTo>
                  <a:lnTo>
                    <a:pt x="2080" y="600"/>
                  </a:lnTo>
                  <a:lnTo>
                    <a:pt x="2100" y="593"/>
                  </a:lnTo>
                  <a:lnTo>
                    <a:pt x="2061" y="540"/>
                  </a:lnTo>
                  <a:lnTo>
                    <a:pt x="2047" y="448"/>
                  </a:lnTo>
                  <a:lnTo>
                    <a:pt x="2113" y="402"/>
                  </a:lnTo>
                  <a:lnTo>
                    <a:pt x="2140" y="317"/>
                  </a:lnTo>
                  <a:lnTo>
                    <a:pt x="2166" y="310"/>
                  </a:lnTo>
                  <a:lnTo>
                    <a:pt x="2113" y="231"/>
                  </a:lnTo>
                  <a:lnTo>
                    <a:pt x="2212" y="211"/>
                  </a:lnTo>
                  <a:lnTo>
                    <a:pt x="2232" y="178"/>
                  </a:lnTo>
                  <a:lnTo>
                    <a:pt x="2199" y="158"/>
                  </a:lnTo>
                  <a:lnTo>
                    <a:pt x="2225" y="145"/>
                  </a:lnTo>
                  <a:lnTo>
                    <a:pt x="2192" y="119"/>
                  </a:lnTo>
                  <a:lnTo>
                    <a:pt x="2166" y="132"/>
                  </a:lnTo>
                  <a:lnTo>
                    <a:pt x="2054" y="60"/>
                  </a:lnTo>
                  <a:lnTo>
                    <a:pt x="2021" y="66"/>
                  </a:lnTo>
                  <a:lnTo>
                    <a:pt x="1955" y="47"/>
                  </a:lnTo>
                  <a:lnTo>
                    <a:pt x="1916" y="73"/>
                  </a:lnTo>
                  <a:lnTo>
                    <a:pt x="1968" y="119"/>
                  </a:lnTo>
                  <a:lnTo>
                    <a:pt x="1876" y="106"/>
                  </a:lnTo>
                  <a:lnTo>
                    <a:pt x="1797" y="132"/>
                  </a:lnTo>
                  <a:lnTo>
                    <a:pt x="1626" y="99"/>
                  </a:lnTo>
                  <a:lnTo>
                    <a:pt x="1600" y="73"/>
                  </a:lnTo>
                  <a:lnTo>
                    <a:pt x="1567" y="106"/>
                  </a:lnTo>
                  <a:lnTo>
                    <a:pt x="1580" y="145"/>
                  </a:lnTo>
                  <a:lnTo>
                    <a:pt x="1514" y="178"/>
                  </a:lnTo>
                  <a:lnTo>
                    <a:pt x="1409" y="112"/>
                  </a:lnTo>
                  <a:lnTo>
                    <a:pt x="1369" y="126"/>
                  </a:lnTo>
                  <a:lnTo>
                    <a:pt x="1310" y="119"/>
                  </a:lnTo>
                  <a:lnTo>
                    <a:pt x="1225" y="172"/>
                  </a:lnTo>
                  <a:lnTo>
                    <a:pt x="1211" y="119"/>
                  </a:lnTo>
                  <a:lnTo>
                    <a:pt x="1244" y="79"/>
                  </a:lnTo>
                  <a:lnTo>
                    <a:pt x="1238" y="20"/>
                  </a:lnTo>
                  <a:lnTo>
                    <a:pt x="1172" y="20"/>
                  </a:lnTo>
                  <a:lnTo>
                    <a:pt x="1146" y="47"/>
                  </a:lnTo>
                  <a:lnTo>
                    <a:pt x="1119" y="0"/>
                  </a:lnTo>
                  <a:lnTo>
                    <a:pt x="1086" y="14"/>
                  </a:lnTo>
                  <a:lnTo>
                    <a:pt x="1067" y="86"/>
                  </a:lnTo>
                  <a:lnTo>
                    <a:pt x="1001" y="158"/>
                  </a:lnTo>
                  <a:lnTo>
                    <a:pt x="1027" y="178"/>
                  </a:lnTo>
                  <a:lnTo>
                    <a:pt x="961" y="205"/>
                  </a:lnTo>
                  <a:lnTo>
                    <a:pt x="1034" y="264"/>
                  </a:lnTo>
                  <a:lnTo>
                    <a:pt x="1007" y="297"/>
                  </a:lnTo>
                  <a:lnTo>
                    <a:pt x="928" y="257"/>
                  </a:lnTo>
                  <a:lnTo>
                    <a:pt x="935" y="310"/>
                  </a:lnTo>
                  <a:lnTo>
                    <a:pt x="1007" y="369"/>
                  </a:lnTo>
                  <a:lnTo>
                    <a:pt x="961" y="363"/>
                  </a:lnTo>
                  <a:lnTo>
                    <a:pt x="909" y="429"/>
                  </a:lnTo>
                  <a:lnTo>
                    <a:pt x="928" y="356"/>
                  </a:lnTo>
                  <a:lnTo>
                    <a:pt x="895" y="231"/>
                  </a:lnTo>
                  <a:lnTo>
                    <a:pt x="876" y="238"/>
                  </a:lnTo>
                  <a:lnTo>
                    <a:pt x="876" y="310"/>
                  </a:lnTo>
                  <a:lnTo>
                    <a:pt x="895" y="369"/>
                  </a:lnTo>
                  <a:lnTo>
                    <a:pt x="836" y="330"/>
                  </a:lnTo>
                  <a:lnTo>
                    <a:pt x="810" y="330"/>
                  </a:lnTo>
                  <a:lnTo>
                    <a:pt x="816" y="369"/>
                  </a:lnTo>
                  <a:lnTo>
                    <a:pt x="652" y="396"/>
                  </a:lnTo>
                  <a:lnTo>
                    <a:pt x="625" y="442"/>
                  </a:lnTo>
                  <a:lnTo>
                    <a:pt x="560" y="494"/>
                  </a:lnTo>
                  <a:lnTo>
                    <a:pt x="533" y="429"/>
                  </a:lnTo>
                  <a:lnTo>
                    <a:pt x="579" y="429"/>
                  </a:lnTo>
                  <a:lnTo>
                    <a:pt x="586" y="389"/>
                  </a:lnTo>
                  <a:lnTo>
                    <a:pt x="494" y="363"/>
                  </a:lnTo>
                  <a:lnTo>
                    <a:pt x="467" y="336"/>
                  </a:lnTo>
                  <a:lnTo>
                    <a:pt x="336" y="382"/>
                  </a:lnTo>
                  <a:lnTo>
                    <a:pt x="323" y="415"/>
                  </a:lnTo>
                  <a:lnTo>
                    <a:pt x="211" y="547"/>
                  </a:lnTo>
                  <a:lnTo>
                    <a:pt x="211" y="567"/>
                  </a:lnTo>
                  <a:lnTo>
                    <a:pt x="198" y="593"/>
                  </a:lnTo>
                  <a:lnTo>
                    <a:pt x="204" y="652"/>
                  </a:lnTo>
                  <a:lnTo>
                    <a:pt x="230" y="639"/>
                  </a:lnTo>
                  <a:lnTo>
                    <a:pt x="250" y="613"/>
                  </a:lnTo>
                  <a:lnTo>
                    <a:pt x="303" y="692"/>
                  </a:lnTo>
                  <a:lnTo>
                    <a:pt x="316" y="685"/>
                  </a:lnTo>
                  <a:lnTo>
                    <a:pt x="316" y="652"/>
                  </a:lnTo>
                  <a:lnTo>
                    <a:pt x="356" y="626"/>
                  </a:lnTo>
                  <a:lnTo>
                    <a:pt x="329" y="573"/>
                  </a:lnTo>
                  <a:lnTo>
                    <a:pt x="336" y="547"/>
                  </a:lnTo>
                  <a:lnTo>
                    <a:pt x="362" y="547"/>
                  </a:lnTo>
                  <a:lnTo>
                    <a:pt x="382" y="481"/>
                  </a:lnTo>
                  <a:lnTo>
                    <a:pt x="402" y="468"/>
                  </a:lnTo>
                  <a:lnTo>
                    <a:pt x="428" y="508"/>
                  </a:lnTo>
                  <a:lnTo>
                    <a:pt x="388" y="554"/>
                  </a:lnTo>
                  <a:lnTo>
                    <a:pt x="395" y="600"/>
                  </a:lnTo>
                  <a:lnTo>
                    <a:pt x="467" y="573"/>
                  </a:lnTo>
                  <a:lnTo>
                    <a:pt x="487" y="606"/>
                  </a:lnTo>
                  <a:lnTo>
                    <a:pt x="388" y="672"/>
                  </a:lnTo>
                  <a:lnTo>
                    <a:pt x="375" y="699"/>
                  </a:lnTo>
                  <a:lnTo>
                    <a:pt x="303" y="725"/>
                  </a:lnTo>
                  <a:lnTo>
                    <a:pt x="250" y="725"/>
                  </a:lnTo>
                  <a:lnTo>
                    <a:pt x="257" y="666"/>
                  </a:lnTo>
                  <a:lnTo>
                    <a:pt x="224" y="692"/>
                  </a:lnTo>
                  <a:lnTo>
                    <a:pt x="224" y="718"/>
                  </a:lnTo>
                  <a:lnTo>
                    <a:pt x="191" y="725"/>
                  </a:lnTo>
                  <a:lnTo>
                    <a:pt x="158" y="797"/>
                  </a:lnTo>
                  <a:lnTo>
                    <a:pt x="79" y="810"/>
                  </a:lnTo>
                  <a:lnTo>
                    <a:pt x="79" y="830"/>
                  </a:lnTo>
                  <a:lnTo>
                    <a:pt x="105" y="830"/>
                  </a:lnTo>
                  <a:lnTo>
                    <a:pt x="92" y="903"/>
                  </a:lnTo>
                  <a:lnTo>
                    <a:pt x="59" y="909"/>
                  </a:lnTo>
                  <a:lnTo>
                    <a:pt x="7" y="903"/>
                  </a:lnTo>
                  <a:lnTo>
                    <a:pt x="0" y="975"/>
                  </a:lnTo>
                  <a:lnTo>
                    <a:pt x="26" y="1008"/>
                  </a:lnTo>
                  <a:lnTo>
                    <a:pt x="92" y="1008"/>
                  </a:lnTo>
                  <a:lnTo>
                    <a:pt x="132" y="942"/>
                  </a:lnTo>
                  <a:lnTo>
                    <a:pt x="217" y="903"/>
                  </a:lnTo>
                  <a:lnTo>
                    <a:pt x="309" y="969"/>
                  </a:lnTo>
                  <a:lnTo>
                    <a:pt x="309" y="1015"/>
                  </a:lnTo>
                  <a:lnTo>
                    <a:pt x="329" y="982"/>
                  </a:lnTo>
                  <a:lnTo>
                    <a:pt x="349" y="975"/>
                  </a:lnTo>
                  <a:lnTo>
                    <a:pt x="349" y="962"/>
                  </a:lnTo>
                  <a:lnTo>
                    <a:pt x="270" y="909"/>
                  </a:lnTo>
                  <a:lnTo>
                    <a:pt x="283" y="889"/>
                  </a:lnTo>
                  <a:lnTo>
                    <a:pt x="329" y="903"/>
                  </a:lnTo>
                  <a:lnTo>
                    <a:pt x="329" y="916"/>
                  </a:lnTo>
                  <a:lnTo>
                    <a:pt x="369" y="949"/>
                  </a:lnTo>
                  <a:lnTo>
                    <a:pt x="369" y="982"/>
                  </a:lnTo>
                  <a:lnTo>
                    <a:pt x="395" y="988"/>
                  </a:lnTo>
                  <a:lnTo>
                    <a:pt x="388" y="1008"/>
                  </a:lnTo>
                  <a:lnTo>
                    <a:pt x="415" y="1021"/>
                  </a:lnTo>
                  <a:lnTo>
                    <a:pt x="421" y="1001"/>
                  </a:lnTo>
                  <a:lnTo>
                    <a:pt x="415" y="969"/>
                  </a:lnTo>
                  <a:lnTo>
                    <a:pt x="467" y="975"/>
                  </a:lnTo>
                  <a:lnTo>
                    <a:pt x="474" y="1021"/>
                  </a:lnTo>
                  <a:lnTo>
                    <a:pt x="540" y="1054"/>
                  </a:lnTo>
                  <a:lnTo>
                    <a:pt x="573" y="1034"/>
                  </a:lnTo>
                  <a:lnTo>
                    <a:pt x="593" y="1034"/>
                  </a:lnTo>
                  <a:lnTo>
                    <a:pt x="560" y="1107"/>
                  </a:lnTo>
                  <a:lnTo>
                    <a:pt x="566" y="11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823" y="2646"/>
              <a:ext cx="779" cy="1518"/>
            </a:xfrm>
            <a:custGeom>
              <a:avLst/>
              <a:gdLst>
                <a:gd name="T0" fmla="*/ 4 w 1357"/>
                <a:gd name="T1" fmla="*/ 5 h 2602"/>
                <a:gd name="T2" fmla="*/ 4 w 1357"/>
                <a:gd name="T3" fmla="*/ 9 h 2602"/>
                <a:gd name="T4" fmla="*/ 4 w 1357"/>
                <a:gd name="T5" fmla="*/ 11 h 2602"/>
                <a:gd name="T6" fmla="*/ 2 w 1357"/>
                <a:gd name="T7" fmla="*/ 16 h 2602"/>
                <a:gd name="T8" fmla="*/ 2 w 1357"/>
                <a:gd name="T9" fmla="*/ 21 h 2602"/>
                <a:gd name="T10" fmla="*/ 3 w 1357"/>
                <a:gd name="T11" fmla="*/ 26 h 2602"/>
                <a:gd name="T12" fmla="*/ 3 w 1357"/>
                <a:gd name="T13" fmla="*/ 22 h 2602"/>
                <a:gd name="T14" fmla="*/ 5 w 1357"/>
                <a:gd name="T15" fmla="*/ 27 h 2602"/>
                <a:gd name="T16" fmla="*/ 8 w 1357"/>
                <a:gd name="T17" fmla="*/ 31 h 2602"/>
                <a:gd name="T18" fmla="*/ 11 w 1357"/>
                <a:gd name="T19" fmla="*/ 33 h 2602"/>
                <a:gd name="T20" fmla="*/ 12 w 1357"/>
                <a:gd name="T21" fmla="*/ 36 h 2602"/>
                <a:gd name="T22" fmla="*/ 14 w 1357"/>
                <a:gd name="T23" fmla="*/ 36 h 2602"/>
                <a:gd name="T24" fmla="*/ 14 w 1357"/>
                <a:gd name="T25" fmla="*/ 40 h 2602"/>
                <a:gd name="T26" fmla="*/ 13 w 1357"/>
                <a:gd name="T27" fmla="*/ 43 h 2602"/>
                <a:gd name="T28" fmla="*/ 16 w 1357"/>
                <a:gd name="T29" fmla="*/ 50 h 2602"/>
                <a:gd name="T30" fmla="*/ 15 w 1357"/>
                <a:gd name="T31" fmla="*/ 57 h 2602"/>
                <a:gd name="T32" fmla="*/ 17 w 1357"/>
                <a:gd name="T33" fmla="*/ 58 h 2602"/>
                <a:gd name="T34" fmla="*/ 17 w 1357"/>
                <a:gd name="T35" fmla="*/ 57 h 2602"/>
                <a:gd name="T36" fmla="*/ 20 w 1357"/>
                <a:gd name="T37" fmla="*/ 54 h 2602"/>
                <a:gd name="T38" fmla="*/ 24 w 1357"/>
                <a:gd name="T39" fmla="*/ 50 h 2602"/>
                <a:gd name="T40" fmla="*/ 26 w 1357"/>
                <a:gd name="T41" fmla="*/ 47 h 2602"/>
                <a:gd name="T42" fmla="*/ 26 w 1357"/>
                <a:gd name="T43" fmla="*/ 43 h 2602"/>
                <a:gd name="T44" fmla="*/ 24 w 1357"/>
                <a:gd name="T45" fmla="*/ 42 h 2602"/>
                <a:gd name="T46" fmla="*/ 24 w 1357"/>
                <a:gd name="T47" fmla="*/ 40 h 2602"/>
                <a:gd name="T48" fmla="*/ 20 w 1357"/>
                <a:gd name="T49" fmla="*/ 36 h 2602"/>
                <a:gd name="T50" fmla="*/ 17 w 1357"/>
                <a:gd name="T51" fmla="*/ 37 h 2602"/>
                <a:gd name="T52" fmla="*/ 16 w 1357"/>
                <a:gd name="T53" fmla="*/ 37 h 2602"/>
                <a:gd name="T54" fmla="*/ 13 w 1357"/>
                <a:gd name="T55" fmla="*/ 35 h 2602"/>
                <a:gd name="T56" fmla="*/ 11 w 1357"/>
                <a:gd name="T57" fmla="*/ 32 h 2602"/>
                <a:gd name="T58" fmla="*/ 10 w 1357"/>
                <a:gd name="T59" fmla="*/ 30 h 2602"/>
                <a:gd name="T60" fmla="*/ 8 w 1357"/>
                <a:gd name="T61" fmla="*/ 29 h 2602"/>
                <a:gd name="T62" fmla="*/ 11 w 1357"/>
                <a:gd name="T63" fmla="*/ 26 h 2602"/>
                <a:gd name="T64" fmla="*/ 13 w 1357"/>
                <a:gd name="T65" fmla="*/ 26 h 2602"/>
                <a:gd name="T66" fmla="*/ 15 w 1357"/>
                <a:gd name="T67" fmla="*/ 28 h 2602"/>
                <a:gd name="T68" fmla="*/ 16 w 1357"/>
                <a:gd name="T69" fmla="*/ 23 h 2602"/>
                <a:gd name="T70" fmla="*/ 17 w 1357"/>
                <a:gd name="T71" fmla="*/ 21 h 2602"/>
                <a:gd name="T72" fmla="*/ 20 w 1357"/>
                <a:gd name="T73" fmla="*/ 18 h 2602"/>
                <a:gd name="T74" fmla="*/ 21 w 1357"/>
                <a:gd name="T75" fmla="*/ 15 h 2602"/>
                <a:gd name="T76" fmla="*/ 20 w 1357"/>
                <a:gd name="T77" fmla="*/ 13 h 2602"/>
                <a:gd name="T78" fmla="*/ 17 w 1357"/>
                <a:gd name="T79" fmla="*/ 11 h 2602"/>
                <a:gd name="T80" fmla="*/ 16 w 1357"/>
                <a:gd name="T81" fmla="*/ 14 h 2602"/>
                <a:gd name="T82" fmla="*/ 13 w 1357"/>
                <a:gd name="T83" fmla="*/ 13 h 2602"/>
                <a:gd name="T84" fmla="*/ 13 w 1357"/>
                <a:gd name="T85" fmla="*/ 11 h 2602"/>
                <a:gd name="T86" fmla="*/ 15 w 1357"/>
                <a:gd name="T87" fmla="*/ 9 h 2602"/>
                <a:gd name="T88" fmla="*/ 13 w 1357"/>
                <a:gd name="T89" fmla="*/ 8 h 2602"/>
                <a:gd name="T90" fmla="*/ 11 w 1357"/>
                <a:gd name="T91" fmla="*/ 8 h 2602"/>
                <a:gd name="T92" fmla="*/ 8 w 1357"/>
                <a:gd name="T93" fmla="*/ 5 h 2602"/>
                <a:gd name="T94" fmla="*/ 6 w 1357"/>
                <a:gd name="T95" fmla="*/ 1 h 2602"/>
                <a:gd name="T96" fmla="*/ 5 w 1357"/>
                <a:gd name="T97" fmla="*/ 1 h 2602"/>
                <a:gd name="T98" fmla="*/ 3 w 1357"/>
                <a:gd name="T99" fmla="*/ 2 h 2602"/>
                <a:gd name="T100" fmla="*/ 2 w 1357"/>
                <a:gd name="T101" fmla="*/ 3 h 26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57" h="2602">
                  <a:moveTo>
                    <a:pt x="0" y="171"/>
                  </a:moveTo>
                  <a:lnTo>
                    <a:pt x="86" y="211"/>
                  </a:lnTo>
                  <a:lnTo>
                    <a:pt x="145" y="198"/>
                  </a:lnTo>
                  <a:lnTo>
                    <a:pt x="198" y="211"/>
                  </a:lnTo>
                  <a:lnTo>
                    <a:pt x="138" y="224"/>
                  </a:lnTo>
                  <a:lnTo>
                    <a:pt x="191" y="237"/>
                  </a:lnTo>
                  <a:lnTo>
                    <a:pt x="204" y="297"/>
                  </a:lnTo>
                  <a:lnTo>
                    <a:pt x="204" y="369"/>
                  </a:lnTo>
                  <a:lnTo>
                    <a:pt x="244" y="343"/>
                  </a:lnTo>
                  <a:lnTo>
                    <a:pt x="244" y="395"/>
                  </a:lnTo>
                  <a:lnTo>
                    <a:pt x="217" y="422"/>
                  </a:lnTo>
                  <a:lnTo>
                    <a:pt x="198" y="494"/>
                  </a:lnTo>
                  <a:lnTo>
                    <a:pt x="224" y="580"/>
                  </a:lnTo>
                  <a:lnTo>
                    <a:pt x="204" y="626"/>
                  </a:lnTo>
                  <a:lnTo>
                    <a:pt x="198" y="599"/>
                  </a:lnTo>
                  <a:lnTo>
                    <a:pt x="119" y="711"/>
                  </a:lnTo>
                  <a:lnTo>
                    <a:pt x="112" y="830"/>
                  </a:lnTo>
                  <a:lnTo>
                    <a:pt x="92" y="856"/>
                  </a:lnTo>
                  <a:lnTo>
                    <a:pt x="105" y="909"/>
                  </a:lnTo>
                  <a:lnTo>
                    <a:pt x="119" y="909"/>
                  </a:lnTo>
                  <a:lnTo>
                    <a:pt x="132" y="995"/>
                  </a:lnTo>
                  <a:lnTo>
                    <a:pt x="119" y="1021"/>
                  </a:lnTo>
                  <a:lnTo>
                    <a:pt x="171" y="1153"/>
                  </a:lnTo>
                  <a:lnTo>
                    <a:pt x="184" y="1113"/>
                  </a:lnTo>
                  <a:lnTo>
                    <a:pt x="165" y="1087"/>
                  </a:lnTo>
                  <a:lnTo>
                    <a:pt x="165" y="1014"/>
                  </a:lnTo>
                  <a:lnTo>
                    <a:pt x="145" y="988"/>
                  </a:lnTo>
                  <a:lnTo>
                    <a:pt x="152" y="962"/>
                  </a:lnTo>
                  <a:lnTo>
                    <a:pt x="171" y="988"/>
                  </a:lnTo>
                  <a:lnTo>
                    <a:pt x="171" y="1021"/>
                  </a:lnTo>
                  <a:lnTo>
                    <a:pt x="204" y="1139"/>
                  </a:lnTo>
                  <a:lnTo>
                    <a:pt x="244" y="1179"/>
                  </a:lnTo>
                  <a:lnTo>
                    <a:pt x="244" y="1245"/>
                  </a:lnTo>
                  <a:lnTo>
                    <a:pt x="290" y="1304"/>
                  </a:lnTo>
                  <a:lnTo>
                    <a:pt x="310" y="1304"/>
                  </a:lnTo>
                  <a:lnTo>
                    <a:pt x="389" y="1350"/>
                  </a:lnTo>
                  <a:lnTo>
                    <a:pt x="428" y="1350"/>
                  </a:lnTo>
                  <a:lnTo>
                    <a:pt x="454" y="1403"/>
                  </a:lnTo>
                  <a:lnTo>
                    <a:pt x="514" y="1436"/>
                  </a:lnTo>
                  <a:lnTo>
                    <a:pt x="553" y="1436"/>
                  </a:lnTo>
                  <a:lnTo>
                    <a:pt x="553" y="1488"/>
                  </a:lnTo>
                  <a:lnTo>
                    <a:pt x="566" y="1488"/>
                  </a:lnTo>
                  <a:lnTo>
                    <a:pt x="579" y="1535"/>
                  </a:lnTo>
                  <a:lnTo>
                    <a:pt x="593" y="1535"/>
                  </a:lnTo>
                  <a:lnTo>
                    <a:pt x="652" y="1587"/>
                  </a:lnTo>
                  <a:lnTo>
                    <a:pt x="672" y="1587"/>
                  </a:lnTo>
                  <a:lnTo>
                    <a:pt x="685" y="1574"/>
                  </a:lnTo>
                  <a:lnTo>
                    <a:pt x="705" y="1574"/>
                  </a:lnTo>
                  <a:lnTo>
                    <a:pt x="705" y="1607"/>
                  </a:lnTo>
                  <a:lnTo>
                    <a:pt x="724" y="1607"/>
                  </a:lnTo>
                  <a:lnTo>
                    <a:pt x="731" y="1666"/>
                  </a:lnTo>
                  <a:lnTo>
                    <a:pt x="672" y="1732"/>
                  </a:lnTo>
                  <a:lnTo>
                    <a:pt x="652" y="1772"/>
                  </a:lnTo>
                  <a:lnTo>
                    <a:pt x="678" y="1778"/>
                  </a:lnTo>
                  <a:lnTo>
                    <a:pt x="645" y="1831"/>
                  </a:lnTo>
                  <a:lnTo>
                    <a:pt x="645" y="1857"/>
                  </a:lnTo>
                  <a:lnTo>
                    <a:pt x="724" y="1982"/>
                  </a:lnTo>
                  <a:lnTo>
                    <a:pt x="751" y="1996"/>
                  </a:lnTo>
                  <a:lnTo>
                    <a:pt x="797" y="2081"/>
                  </a:lnTo>
                  <a:lnTo>
                    <a:pt x="784" y="2180"/>
                  </a:lnTo>
                  <a:lnTo>
                    <a:pt x="757" y="2200"/>
                  </a:lnTo>
                  <a:lnTo>
                    <a:pt x="724" y="2424"/>
                  </a:lnTo>
                  <a:lnTo>
                    <a:pt x="751" y="2391"/>
                  </a:lnTo>
                  <a:lnTo>
                    <a:pt x="737" y="2457"/>
                  </a:lnTo>
                  <a:lnTo>
                    <a:pt x="724" y="2476"/>
                  </a:lnTo>
                  <a:lnTo>
                    <a:pt x="757" y="2601"/>
                  </a:lnTo>
                  <a:lnTo>
                    <a:pt x="777" y="2601"/>
                  </a:lnTo>
                  <a:lnTo>
                    <a:pt x="797" y="2549"/>
                  </a:lnTo>
                  <a:lnTo>
                    <a:pt x="823" y="2536"/>
                  </a:lnTo>
                  <a:lnTo>
                    <a:pt x="823" y="2509"/>
                  </a:lnTo>
                  <a:lnTo>
                    <a:pt x="810" y="2489"/>
                  </a:lnTo>
                  <a:lnTo>
                    <a:pt x="843" y="2457"/>
                  </a:lnTo>
                  <a:lnTo>
                    <a:pt x="849" y="2397"/>
                  </a:lnTo>
                  <a:lnTo>
                    <a:pt x="922" y="2397"/>
                  </a:lnTo>
                  <a:lnTo>
                    <a:pt x="948" y="2378"/>
                  </a:lnTo>
                  <a:lnTo>
                    <a:pt x="935" y="2331"/>
                  </a:lnTo>
                  <a:lnTo>
                    <a:pt x="981" y="2338"/>
                  </a:lnTo>
                  <a:lnTo>
                    <a:pt x="1093" y="2259"/>
                  </a:lnTo>
                  <a:lnTo>
                    <a:pt x="1093" y="2226"/>
                  </a:lnTo>
                  <a:lnTo>
                    <a:pt x="1159" y="2173"/>
                  </a:lnTo>
                  <a:lnTo>
                    <a:pt x="1159" y="2200"/>
                  </a:lnTo>
                  <a:lnTo>
                    <a:pt x="1211" y="2173"/>
                  </a:lnTo>
                  <a:lnTo>
                    <a:pt x="1271" y="2088"/>
                  </a:lnTo>
                  <a:lnTo>
                    <a:pt x="1271" y="2055"/>
                  </a:lnTo>
                  <a:lnTo>
                    <a:pt x="1330" y="2029"/>
                  </a:lnTo>
                  <a:lnTo>
                    <a:pt x="1356" y="1956"/>
                  </a:lnTo>
                  <a:lnTo>
                    <a:pt x="1297" y="1884"/>
                  </a:lnTo>
                  <a:lnTo>
                    <a:pt x="1258" y="1870"/>
                  </a:lnTo>
                  <a:lnTo>
                    <a:pt x="1211" y="1818"/>
                  </a:lnTo>
                  <a:lnTo>
                    <a:pt x="1172" y="1818"/>
                  </a:lnTo>
                  <a:lnTo>
                    <a:pt x="1172" y="1844"/>
                  </a:lnTo>
                  <a:lnTo>
                    <a:pt x="1132" y="1811"/>
                  </a:lnTo>
                  <a:lnTo>
                    <a:pt x="1113" y="1831"/>
                  </a:lnTo>
                  <a:lnTo>
                    <a:pt x="1113" y="1798"/>
                  </a:lnTo>
                  <a:lnTo>
                    <a:pt x="1146" y="1778"/>
                  </a:lnTo>
                  <a:lnTo>
                    <a:pt x="1152" y="1752"/>
                  </a:lnTo>
                  <a:lnTo>
                    <a:pt x="1119" y="1673"/>
                  </a:lnTo>
                  <a:lnTo>
                    <a:pt x="1047" y="1666"/>
                  </a:lnTo>
                  <a:lnTo>
                    <a:pt x="1034" y="1620"/>
                  </a:lnTo>
                  <a:lnTo>
                    <a:pt x="981" y="1581"/>
                  </a:lnTo>
                  <a:lnTo>
                    <a:pt x="935" y="1587"/>
                  </a:lnTo>
                  <a:lnTo>
                    <a:pt x="909" y="1561"/>
                  </a:lnTo>
                  <a:lnTo>
                    <a:pt x="849" y="1561"/>
                  </a:lnTo>
                  <a:lnTo>
                    <a:pt x="843" y="1594"/>
                  </a:lnTo>
                  <a:lnTo>
                    <a:pt x="816" y="1581"/>
                  </a:lnTo>
                  <a:lnTo>
                    <a:pt x="843" y="1548"/>
                  </a:lnTo>
                  <a:lnTo>
                    <a:pt x="764" y="1581"/>
                  </a:lnTo>
                  <a:lnTo>
                    <a:pt x="757" y="1600"/>
                  </a:lnTo>
                  <a:lnTo>
                    <a:pt x="737" y="1600"/>
                  </a:lnTo>
                  <a:lnTo>
                    <a:pt x="711" y="1548"/>
                  </a:lnTo>
                  <a:lnTo>
                    <a:pt x="652" y="1548"/>
                  </a:lnTo>
                  <a:lnTo>
                    <a:pt x="612" y="1508"/>
                  </a:lnTo>
                  <a:lnTo>
                    <a:pt x="626" y="1449"/>
                  </a:lnTo>
                  <a:lnTo>
                    <a:pt x="619" y="1403"/>
                  </a:lnTo>
                  <a:lnTo>
                    <a:pt x="566" y="1409"/>
                  </a:lnTo>
                  <a:lnTo>
                    <a:pt x="533" y="1403"/>
                  </a:lnTo>
                  <a:lnTo>
                    <a:pt x="553" y="1350"/>
                  </a:lnTo>
                  <a:lnTo>
                    <a:pt x="586" y="1298"/>
                  </a:lnTo>
                  <a:lnTo>
                    <a:pt x="566" y="1284"/>
                  </a:lnTo>
                  <a:lnTo>
                    <a:pt x="514" y="1298"/>
                  </a:lnTo>
                  <a:lnTo>
                    <a:pt x="500" y="1350"/>
                  </a:lnTo>
                  <a:lnTo>
                    <a:pt x="468" y="1350"/>
                  </a:lnTo>
                  <a:lnTo>
                    <a:pt x="375" y="1298"/>
                  </a:lnTo>
                  <a:lnTo>
                    <a:pt x="382" y="1265"/>
                  </a:lnTo>
                  <a:lnTo>
                    <a:pt x="369" y="1225"/>
                  </a:lnTo>
                  <a:lnTo>
                    <a:pt x="402" y="1153"/>
                  </a:lnTo>
                  <a:lnTo>
                    <a:pt x="474" y="1113"/>
                  </a:lnTo>
                  <a:lnTo>
                    <a:pt x="527" y="1113"/>
                  </a:lnTo>
                  <a:lnTo>
                    <a:pt x="560" y="1139"/>
                  </a:lnTo>
                  <a:lnTo>
                    <a:pt x="579" y="1139"/>
                  </a:lnTo>
                  <a:lnTo>
                    <a:pt x="566" y="1113"/>
                  </a:lnTo>
                  <a:lnTo>
                    <a:pt x="645" y="1126"/>
                  </a:lnTo>
                  <a:lnTo>
                    <a:pt x="672" y="1153"/>
                  </a:lnTo>
                  <a:lnTo>
                    <a:pt x="678" y="1186"/>
                  </a:lnTo>
                  <a:lnTo>
                    <a:pt x="705" y="1238"/>
                  </a:lnTo>
                  <a:lnTo>
                    <a:pt x="724" y="1212"/>
                  </a:lnTo>
                  <a:lnTo>
                    <a:pt x="724" y="1166"/>
                  </a:lnTo>
                  <a:lnTo>
                    <a:pt x="705" y="1113"/>
                  </a:lnTo>
                  <a:lnTo>
                    <a:pt x="731" y="1054"/>
                  </a:lnTo>
                  <a:lnTo>
                    <a:pt x="790" y="1028"/>
                  </a:lnTo>
                  <a:lnTo>
                    <a:pt x="784" y="955"/>
                  </a:lnTo>
                  <a:lnTo>
                    <a:pt x="810" y="981"/>
                  </a:lnTo>
                  <a:lnTo>
                    <a:pt x="816" y="942"/>
                  </a:lnTo>
                  <a:lnTo>
                    <a:pt x="849" y="909"/>
                  </a:lnTo>
                  <a:lnTo>
                    <a:pt x="876" y="889"/>
                  </a:lnTo>
                  <a:lnTo>
                    <a:pt x="869" y="863"/>
                  </a:lnTo>
                  <a:lnTo>
                    <a:pt x="961" y="784"/>
                  </a:lnTo>
                  <a:lnTo>
                    <a:pt x="948" y="784"/>
                  </a:lnTo>
                  <a:lnTo>
                    <a:pt x="948" y="738"/>
                  </a:lnTo>
                  <a:lnTo>
                    <a:pt x="889" y="744"/>
                  </a:lnTo>
                  <a:lnTo>
                    <a:pt x="909" y="692"/>
                  </a:lnTo>
                  <a:lnTo>
                    <a:pt x="1021" y="659"/>
                  </a:lnTo>
                  <a:lnTo>
                    <a:pt x="1021" y="626"/>
                  </a:lnTo>
                  <a:lnTo>
                    <a:pt x="961" y="626"/>
                  </a:lnTo>
                  <a:lnTo>
                    <a:pt x="981" y="593"/>
                  </a:lnTo>
                  <a:lnTo>
                    <a:pt x="948" y="593"/>
                  </a:lnTo>
                  <a:lnTo>
                    <a:pt x="902" y="494"/>
                  </a:lnTo>
                  <a:lnTo>
                    <a:pt x="889" y="534"/>
                  </a:lnTo>
                  <a:lnTo>
                    <a:pt x="869" y="534"/>
                  </a:lnTo>
                  <a:lnTo>
                    <a:pt x="849" y="494"/>
                  </a:lnTo>
                  <a:lnTo>
                    <a:pt x="751" y="461"/>
                  </a:lnTo>
                  <a:lnTo>
                    <a:pt x="751" y="540"/>
                  </a:lnTo>
                  <a:lnTo>
                    <a:pt x="777" y="573"/>
                  </a:lnTo>
                  <a:lnTo>
                    <a:pt x="757" y="606"/>
                  </a:lnTo>
                  <a:lnTo>
                    <a:pt x="777" y="705"/>
                  </a:lnTo>
                  <a:lnTo>
                    <a:pt x="731" y="705"/>
                  </a:lnTo>
                  <a:lnTo>
                    <a:pt x="698" y="619"/>
                  </a:lnTo>
                  <a:lnTo>
                    <a:pt x="645" y="567"/>
                  </a:lnTo>
                  <a:lnTo>
                    <a:pt x="619" y="573"/>
                  </a:lnTo>
                  <a:lnTo>
                    <a:pt x="612" y="474"/>
                  </a:lnTo>
                  <a:lnTo>
                    <a:pt x="619" y="428"/>
                  </a:lnTo>
                  <a:lnTo>
                    <a:pt x="645" y="455"/>
                  </a:lnTo>
                  <a:lnTo>
                    <a:pt x="665" y="435"/>
                  </a:lnTo>
                  <a:lnTo>
                    <a:pt x="645" y="402"/>
                  </a:lnTo>
                  <a:lnTo>
                    <a:pt x="678" y="408"/>
                  </a:lnTo>
                  <a:lnTo>
                    <a:pt x="731" y="369"/>
                  </a:lnTo>
                  <a:lnTo>
                    <a:pt x="731" y="336"/>
                  </a:lnTo>
                  <a:lnTo>
                    <a:pt x="685" y="362"/>
                  </a:lnTo>
                  <a:lnTo>
                    <a:pt x="645" y="283"/>
                  </a:lnTo>
                  <a:lnTo>
                    <a:pt x="645" y="349"/>
                  </a:lnTo>
                  <a:lnTo>
                    <a:pt x="619" y="362"/>
                  </a:lnTo>
                  <a:lnTo>
                    <a:pt x="619" y="343"/>
                  </a:lnTo>
                  <a:lnTo>
                    <a:pt x="553" y="323"/>
                  </a:lnTo>
                  <a:lnTo>
                    <a:pt x="540" y="349"/>
                  </a:lnTo>
                  <a:lnTo>
                    <a:pt x="487" y="297"/>
                  </a:lnTo>
                  <a:lnTo>
                    <a:pt x="507" y="270"/>
                  </a:lnTo>
                  <a:lnTo>
                    <a:pt x="402" y="198"/>
                  </a:lnTo>
                  <a:lnTo>
                    <a:pt x="375" y="198"/>
                  </a:lnTo>
                  <a:lnTo>
                    <a:pt x="369" y="112"/>
                  </a:lnTo>
                  <a:lnTo>
                    <a:pt x="356" y="86"/>
                  </a:lnTo>
                  <a:lnTo>
                    <a:pt x="362" y="59"/>
                  </a:lnTo>
                  <a:lnTo>
                    <a:pt x="290" y="7"/>
                  </a:lnTo>
                  <a:lnTo>
                    <a:pt x="257" y="0"/>
                  </a:lnTo>
                  <a:lnTo>
                    <a:pt x="250" y="40"/>
                  </a:lnTo>
                  <a:lnTo>
                    <a:pt x="231" y="46"/>
                  </a:lnTo>
                  <a:lnTo>
                    <a:pt x="224" y="27"/>
                  </a:lnTo>
                  <a:lnTo>
                    <a:pt x="191" y="27"/>
                  </a:lnTo>
                  <a:lnTo>
                    <a:pt x="191" y="59"/>
                  </a:lnTo>
                  <a:lnTo>
                    <a:pt x="198" y="86"/>
                  </a:lnTo>
                  <a:lnTo>
                    <a:pt x="184" y="92"/>
                  </a:lnTo>
                  <a:lnTo>
                    <a:pt x="119" y="66"/>
                  </a:lnTo>
                  <a:lnTo>
                    <a:pt x="79" y="92"/>
                  </a:lnTo>
                  <a:lnTo>
                    <a:pt x="92" y="119"/>
                  </a:lnTo>
                  <a:lnTo>
                    <a:pt x="86" y="125"/>
                  </a:lnTo>
                  <a:lnTo>
                    <a:pt x="92" y="171"/>
                  </a:lnTo>
                  <a:lnTo>
                    <a:pt x="86" y="178"/>
                  </a:lnTo>
                  <a:lnTo>
                    <a:pt x="0" y="1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158" y="3077"/>
              <a:ext cx="99" cy="93"/>
            </a:xfrm>
            <a:custGeom>
              <a:avLst/>
              <a:gdLst>
                <a:gd name="T0" fmla="*/ 2 w 172"/>
                <a:gd name="T1" fmla="*/ 1 h 159"/>
                <a:gd name="T2" fmla="*/ 2 w 172"/>
                <a:gd name="T3" fmla="*/ 1 h 159"/>
                <a:gd name="T4" fmla="*/ 1 w 172"/>
                <a:gd name="T5" fmla="*/ 0 h 159"/>
                <a:gd name="T6" fmla="*/ 1 w 172"/>
                <a:gd name="T7" fmla="*/ 0 h 159"/>
                <a:gd name="T8" fmla="*/ 0 w 172"/>
                <a:gd name="T9" fmla="*/ 1 h 159"/>
                <a:gd name="T10" fmla="*/ 2 w 172"/>
                <a:gd name="T11" fmla="*/ 1 h 159"/>
                <a:gd name="T12" fmla="*/ 2 w 172"/>
                <a:gd name="T13" fmla="*/ 1 h 159"/>
                <a:gd name="T14" fmla="*/ 1 w 172"/>
                <a:gd name="T15" fmla="*/ 2 h 159"/>
                <a:gd name="T16" fmla="*/ 1 w 172"/>
                <a:gd name="T17" fmla="*/ 2 h 159"/>
                <a:gd name="T18" fmla="*/ 1 w 172"/>
                <a:gd name="T19" fmla="*/ 2 h 159"/>
                <a:gd name="T20" fmla="*/ 1 w 172"/>
                <a:gd name="T21" fmla="*/ 3 h 159"/>
                <a:gd name="T22" fmla="*/ 1 w 172"/>
                <a:gd name="T23" fmla="*/ 4 h 159"/>
                <a:gd name="T24" fmla="*/ 2 w 172"/>
                <a:gd name="T25" fmla="*/ 4 h 159"/>
                <a:gd name="T26" fmla="*/ 2 w 172"/>
                <a:gd name="T27" fmla="*/ 2 h 159"/>
                <a:gd name="T28" fmla="*/ 2 w 172"/>
                <a:gd name="T29" fmla="*/ 2 h 159"/>
                <a:gd name="T30" fmla="*/ 2 w 172"/>
                <a:gd name="T31" fmla="*/ 2 h 159"/>
                <a:gd name="T32" fmla="*/ 3 w 172"/>
                <a:gd name="T33" fmla="*/ 2 h 159"/>
                <a:gd name="T34" fmla="*/ 3 w 172"/>
                <a:gd name="T35" fmla="*/ 3 h 159"/>
                <a:gd name="T36" fmla="*/ 3 w 172"/>
                <a:gd name="T37" fmla="*/ 3 h 159"/>
                <a:gd name="T38" fmla="*/ 3 w 172"/>
                <a:gd name="T39" fmla="*/ 3 h 159"/>
                <a:gd name="T40" fmla="*/ 3 w 172"/>
                <a:gd name="T41" fmla="*/ 2 h 159"/>
                <a:gd name="T42" fmla="*/ 3 w 172"/>
                <a:gd name="T43" fmla="*/ 2 h 159"/>
                <a:gd name="T44" fmla="*/ 3 w 172"/>
                <a:gd name="T45" fmla="*/ 2 h 159"/>
                <a:gd name="T46" fmla="*/ 3 w 172"/>
                <a:gd name="T47" fmla="*/ 2 h 159"/>
                <a:gd name="T48" fmla="*/ 3 w 172"/>
                <a:gd name="T49" fmla="*/ 2 h 159"/>
                <a:gd name="T50" fmla="*/ 2 w 172"/>
                <a:gd name="T51" fmla="*/ 1 h 159"/>
                <a:gd name="T52" fmla="*/ 2 w 172"/>
                <a:gd name="T53" fmla="*/ 1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2" h="159">
                  <a:moveTo>
                    <a:pt x="105" y="52"/>
                  </a:moveTo>
                  <a:lnTo>
                    <a:pt x="105" y="33"/>
                  </a:lnTo>
                  <a:lnTo>
                    <a:pt x="59" y="0"/>
                  </a:lnTo>
                  <a:lnTo>
                    <a:pt x="40" y="0"/>
                  </a:lnTo>
                  <a:lnTo>
                    <a:pt x="0" y="33"/>
                  </a:lnTo>
                  <a:lnTo>
                    <a:pt x="79" y="46"/>
                  </a:lnTo>
                  <a:lnTo>
                    <a:pt x="86" y="52"/>
                  </a:lnTo>
                  <a:lnTo>
                    <a:pt x="40" y="85"/>
                  </a:lnTo>
                  <a:lnTo>
                    <a:pt x="40" y="105"/>
                  </a:lnTo>
                  <a:lnTo>
                    <a:pt x="53" y="105"/>
                  </a:lnTo>
                  <a:lnTo>
                    <a:pt x="53" y="138"/>
                  </a:lnTo>
                  <a:lnTo>
                    <a:pt x="59" y="158"/>
                  </a:lnTo>
                  <a:lnTo>
                    <a:pt x="79" y="145"/>
                  </a:lnTo>
                  <a:lnTo>
                    <a:pt x="86" y="105"/>
                  </a:lnTo>
                  <a:lnTo>
                    <a:pt x="112" y="85"/>
                  </a:lnTo>
                  <a:lnTo>
                    <a:pt x="112" y="105"/>
                  </a:lnTo>
                  <a:lnTo>
                    <a:pt x="125" y="105"/>
                  </a:lnTo>
                  <a:lnTo>
                    <a:pt x="125" y="131"/>
                  </a:lnTo>
                  <a:lnTo>
                    <a:pt x="125" y="138"/>
                  </a:lnTo>
                  <a:lnTo>
                    <a:pt x="151" y="131"/>
                  </a:lnTo>
                  <a:lnTo>
                    <a:pt x="165" y="105"/>
                  </a:lnTo>
                  <a:lnTo>
                    <a:pt x="171" y="105"/>
                  </a:lnTo>
                  <a:lnTo>
                    <a:pt x="171" y="85"/>
                  </a:lnTo>
                  <a:lnTo>
                    <a:pt x="151" y="85"/>
                  </a:lnTo>
                  <a:lnTo>
                    <a:pt x="145" y="72"/>
                  </a:lnTo>
                  <a:lnTo>
                    <a:pt x="112" y="59"/>
                  </a:lnTo>
                  <a:lnTo>
                    <a:pt x="105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227" y="3135"/>
              <a:ext cx="69" cy="37"/>
            </a:xfrm>
            <a:custGeom>
              <a:avLst/>
              <a:gdLst>
                <a:gd name="T0" fmla="*/ 1 w 119"/>
                <a:gd name="T1" fmla="*/ 1 h 66"/>
                <a:gd name="T2" fmla="*/ 0 w 119"/>
                <a:gd name="T3" fmla="*/ 1 h 66"/>
                <a:gd name="T4" fmla="*/ 1 w 119"/>
                <a:gd name="T5" fmla="*/ 1 h 66"/>
                <a:gd name="T6" fmla="*/ 2 w 119"/>
                <a:gd name="T7" fmla="*/ 1 h 66"/>
                <a:gd name="T8" fmla="*/ 3 w 119"/>
                <a:gd name="T9" fmla="*/ 1 h 66"/>
                <a:gd name="T10" fmla="*/ 2 w 119"/>
                <a:gd name="T11" fmla="*/ 0 h 66"/>
                <a:gd name="T12" fmla="*/ 2 w 119"/>
                <a:gd name="T13" fmla="*/ 1 h 66"/>
                <a:gd name="T14" fmla="*/ 1 w 119"/>
                <a:gd name="T15" fmla="*/ 1 h 66"/>
                <a:gd name="T16" fmla="*/ 1 w 119"/>
                <a:gd name="T17" fmla="*/ 1 h 66"/>
                <a:gd name="T18" fmla="*/ 1 w 119"/>
                <a:gd name="T19" fmla="*/ 1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66">
                  <a:moveTo>
                    <a:pt x="6" y="39"/>
                  </a:moveTo>
                  <a:lnTo>
                    <a:pt x="0" y="59"/>
                  </a:lnTo>
                  <a:lnTo>
                    <a:pt x="39" y="65"/>
                  </a:lnTo>
                  <a:lnTo>
                    <a:pt x="65" y="39"/>
                  </a:lnTo>
                  <a:lnTo>
                    <a:pt x="118" y="13"/>
                  </a:lnTo>
                  <a:lnTo>
                    <a:pt x="98" y="0"/>
                  </a:lnTo>
                  <a:lnTo>
                    <a:pt x="72" y="13"/>
                  </a:lnTo>
                  <a:lnTo>
                    <a:pt x="52" y="32"/>
                  </a:lnTo>
                  <a:lnTo>
                    <a:pt x="39" y="32"/>
                  </a:lnTo>
                  <a:lnTo>
                    <a:pt x="6" y="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36" y="2608"/>
              <a:ext cx="187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nl-NL" altLang="pt-BR" sz="1600" dirty="0"/>
                <a:t>Datum Norte-Americano</a:t>
              </a:r>
            </a:p>
            <a:p>
              <a:pPr defTabSz="762000"/>
              <a:r>
                <a:rPr lang="nl-NL" altLang="pt-BR" sz="1600" dirty="0"/>
                <a:t>NAD (elipsóide Clarke 1866)</a:t>
              </a: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564" y="3712"/>
              <a:ext cx="15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l-NL" altLang="pt-BR" sz="1600"/>
                <a:t>Datum Sul-Americano</a:t>
              </a:r>
            </a:p>
            <a:p>
              <a:pPr defTabSz="762000"/>
              <a:r>
                <a:rPr lang="nl-NL" altLang="pt-BR" sz="1600"/>
                <a:t>(elipsóide internacional)</a:t>
              </a: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592" y="3967"/>
              <a:ext cx="151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l-NL" altLang="pt-BR" sz="1600"/>
                <a:t>Datum Arc</a:t>
              </a:r>
            </a:p>
            <a:p>
              <a:pPr defTabSz="762000"/>
              <a:r>
                <a:rPr lang="nl-NL" altLang="pt-BR" sz="1600"/>
                <a:t>(elipsóide Clarke 1880)</a:t>
              </a: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3648" y="2239"/>
              <a:ext cx="161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nl-NL" altLang="pt-BR" sz="1600"/>
                <a:t>Datum Europeu</a:t>
              </a:r>
            </a:p>
            <a:p>
              <a:pPr defTabSz="762000"/>
              <a:r>
                <a:rPr lang="nl-NL" altLang="pt-BR" sz="1600"/>
                <a:t>(elipsóide internacional)</a:t>
              </a: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4128" y="2815"/>
              <a:ext cx="106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l-NL" altLang="pt-BR" sz="1600"/>
                <a:t>Datum WGS 72 </a:t>
              </a: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840" y="3199"/>
              <a:ext cx="117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l-NL" altLang="pt-BR" sz="1600"/>
                <a:t>Datum de Tóquio</a:t>
              </a:r>
            </a:p>
            <a:p>
              <a:pPr defTabSz="762000"/>
              <a:r>
                <a:rPr lang="nl-NL" altLang="pt-BR" sz="1600"/>
                <a:t>(elipsóide Bessel)</a:t>
              </a: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1386342" y="1649430"/>
            <a:ext cx="513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Relacionados ao </a:t>
            </a:r>
            <a:r>
              <a:rPr lang="pt-BR" sz="2200" b="1" dirty="0">
                <a:solidFill>
                  <a:srgbClr val="FF0000"/>
                </a:solidFill>
              </a:rPr>
              <a:t>DATUM HORIZONTAL</a:t>
            </a:r>
          </a:p>
        </p:txBody>
      </p:sp>
    </p:spTree>
    <p:extLst>
      <p:ext uri="{BB962C8B-B14F-4D97-AF65-F5344CB8AC3E}">
        <p14:creationId xmlns:p14="http://schemas.microsoft.com/office/powerpoint/2010/main" val="5671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975"/>
            <a:ext cx="5486400" cy="370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517409" y="1577645"/>
            <a:ext cx="39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 definição de um </a:t>
            </a:r>
            <a:r>
              <a:rPr lang="pt-BR" dirty="0" err="1"/>
              <a:t>datum</a:t>
            </a:r>
            <a:r>
              <a:rPr lang="pt-BR" dirty="0"/>
              <a:t> é necessário conter 3 elementos: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581935" y="2500975"/>
            <a:ext cx="283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forma e tamanho de um </a:t>
            </a:r>
            <a:r>
              <a:rPr lang="pt-BR" dirty="0" err="1"/>
              <a:t>elipsóide</a:t>
            </a:r>
            <a:endParaRPr lang="pt-BR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5581935" y="3390354"/>
            <a:ext cx="283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posição do </a:t>
            </a:r>
            <a:r>
              <a:rPr lang="pt-BR" dirty="0" err="1"/>
              <a:t>elipsóide</a:t>
            </a:r>
            <a:r>
              <a:rPr lang="pt-BR" dirty="0"/>
              <a:t> relativa ao geoide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5581935" y="4231449"/>
            <a:ext cx="296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Parâmetros de conversão para o </a:t>
            </a:r>
            <a:r>
              <a:rPr lang="pt-BR" dirty="0" err="1"/>
              <a:t>datum</a:t>
            </a:r>
            <a:r>
              <a:rPr lang="pt-BR" dirty="0"/>
              <a:t> internacional WGS 84:</a:t>
            </a:r>
          </a:p>
          <a:p>
            <a:r>
              <a:rPr lang="pt-BR" dirty="0"/>
              <a:t>– Delta X, Delta Y, Delta Z</a:t>
            </a:r>
          </a:p>
          <a:p>
            <a:r>
              <a:rPr lang="pt-BR" dirty="0"/>
              <a:t>– Rotação e escala</a:t>
            </a:r>
          </a:p>
        </p:txBody>
      </p:sp>
    </p:spTree>
    <p:extLst>
      <p:ext uri="{BB962C8B-B14F-4D97-AF65-F5344CB8AC3E}">
        <p14:creationId xmlns:p14="http://schemas.microsoft.com/office/powerpoint/2010/main" val="21006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4" grpId="0"/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5" y="2264770"/>
            <a:ext cx="5486400" cy="429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CaixaDeTexto 80"/>
          <p:cNvSpPr txBox="1"/>
          <p:nvPr/>
        </p:nvSpPr>
        <p:spPr>
          <a:xfrm>
            <a:off x="4517409" y="1603994"/>
            <a:ext cx="39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 definição de um </a:t>
            </a:r>
            <a:r>
              <a:rPr lang="pt-BR" dirty="0" err="1"/>
              <a:t>datum</a:t>
            </a:r>
            <a:r>
              <a:rPr lang="pt-BR" dirty="0"/>
              <a:t> é necessário conter 3 elementos: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5581935" y="2527324"/>
            <a:ext cx="283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forma e tamanho de um </a:t>
            </a:r>
            <a:r>
              <a:rPr lang="pt-BR" dirty="0" err="1"/>
              <a:t>elipsóide</a:t>
            </a:r>
            <a:endParaRPr lang="pt-BR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5581935" y="3390354"/>
            <a:ext cx="283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posição do </a:t>
            </a:r>
            <a:r>
              <a:rPr lang="pt-BR" dirty="0" err="1"/>
              <a:t>elipsóide</a:t>
            </a:r>
            <a:r>
              <a:rPr lang="pt-BR" dirty="0"/>
              <a:t> relativa ao geoide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5581935" y="4231449"/>
            <a:ext cx="296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Parâmetros de conversão para o </a:t>
            </a:r>
            <a:r>
              <a:rPr lang="pt-BR" dirty="0" err="1"/>
              <a:t>datum</a:t>
            </a:r>
            <a:r>
              <a:rPr lang="pt-BR" dirty="0"/>
              <a:t> internacional WGS 84:</a:t>
            </a:r>
          </a:p>
          <a:p>
            <a:pPr algn="just"/>
            <a:r>
              <a:rPr lang="pt-BR" dirty="0"/>
              <a:t>– Delta X, Delta Y, Delta Z</a:t>
            </a:r>
          </a:p>
          <a:p>
            <a:pPr algn="just"/>
            <a:r>
              <a:rPr lang="pt-BR" dirty="0"/>
              <a:t>– Rotação e escala</a:t>
            </a:r>
          </a:p>
        </p:txBody>
      </p:sp>
    </p:spTree>
    <p:extLst>
      <p:ext uri="{BB962C8B-B14F-4D97-AF65-F5344CB8AC3E}">
        <p14:creationId xmlns:p14="http://schemas.microsoft.com/office/powerpoint/2010/main" val="21006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5" y="2264770"/>
            <a:ext cx="5486400" cy="429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CaixaDeTexto 84"/>
          <p:cNvSpPr txBox="1"/>
          <p:nvPr/>
        </p:nvSpPr>
        <p:spPr>
          <a:xfrm>
            <a:off x="5581935" y="1526106"/>
            <a:ext cx="296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Parâmetros de conversão para o </a:t>
            </a:r>
            <a:r>
              <a:rPr lang="pt-BR" dirty="0" err="1"/>
              <a:t>datum</a:t>
            </a:r>
            <a:r>
              <a:rPr lang="pt-BR" dirty="0"/>
              <a:t> internacional WGS 84:</a:t>
            </a:r>
          </a:p>
          <a:p>
            <a:r>
              <a:rPr lang="pt-BR" dirty="0"/>
              <a:t>– 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/>
              <a:t> X, 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/>
              <a:t> Y, 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/>
              <a:t> Z</a:t>
            </a:r>
          </a:p>
          <a:p>
            <a:r>
              <a:rPr lang="pt-BR" dirty="0"/>
              <a:t>– Rotação e escala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24653" y="3158390"/>
            <a:ext cx="2918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referencial planimétrico ou </a:t>
            </a:r>
            <a:r>
              <a:rPr lang="pt-BR" dirty="0" err="1"/>
              <a:t>Datum</a:t>
            </a:r>
            <a:r>
              <a:rPr lang="pt-BR" dirty="0"/>
              <a:t> Horizontal Oficial no Brasil é o </a:t>
            </a:r>
            <a:r>
              <a:rPr lang="pt-BR" b="1" dirty="0">
                <a:solidFill>
                  <a:srgbClr val="FF0000"/>
                </a:solidFill>
              </a:rPr>
              <a:t>SIRGAS-2000</a:t>
            </a:r>
            <a:r>
              <a:rPr lang="pt-BR" dirty="0"/>
              <a:t> (Sistema de Referência Geocêntrico para as Américas de 2000):</a:t>
            </a:r>
          </a:p>
          <a:p>
            <a:pPr algn="just"/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/>
              <a:t>X, 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/>
              <a:t> Y, 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pt-BR" dirty="0"/>
              <a:t> Z= 0</a:t>
            </a:r>
          </a:p>
        </p:txBody>
      </p:sp>
    </p:spTree>
    <p:extLst>
      <p:ext uri="{BB962C8B-B14F-4D97-AF65-F5344CB8AC3E}">
        <p14:creationId xmlns:p14="http://schemas.microsoft.com/office/powerpoint/2010/main" val="30840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Sistemas de referências geodésicos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24653" y="1452419"/>
            <a:ext cx="2918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Entre 2005 e 2015, admitia-se o uso, além do SIRGAS 2000, dos referenciais SAD 69 (South American </a:t>
            </a:r>
            <a:r>
              <a:rPr lang="pt-BR" dirty="0" err="1"/>
              <a:t>Datum</a:t>
            </a:r>
            <a:r>
              <a:rPr lang="pt-BR" dirty="0"/>
              <a:t> 1969) e Córrego Alegre.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O emprego de outros sistemas que não possuam respaldo em lei, pode provocar inconsistências e imprecisões na combinação de diferentes bases de dados </a:t>
            </a:r>
            <a:r>
              <a:rPr lang="pt-BR" b="1" dirty="0" err="1">
                <a:solidFill>
                  <a:srgbClr val="FF0000"/>
                </a:solidFill>
              </a:rPr>
              <a:t>georreferenciadas</a:t>
            </a:r>
            <a:r>
              <a:rPr lang="pt-BR" dirty="0">
                <a:solidFill>
                  <a:srgbClr val="FF0000"/>
                </a:solidFill>
              </a:rPr>
              <a:t> 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"/>
          <a:stretch/>
        </p:blipFill>
        <p:spPr bwMode="auto">
          <a:xfrm>
            <a:off x="169105" y="2142437"/>
            <a:ext cx="5412830" cy="396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162" y="150125"/>
            <a:ext cx="8147713" cy="1096962"/>
          </a:xfrm>
        </p:spPr>
        <p:txBody>
          <a:bodyPr/>
          <a:lstStyle/>
          <a:p>
            <a:r>
              <a:rPr dirty="0">
                <a:latin typeface="+mn-lt"/>
              </a:rPr>
              <a:t>Exemplos de data e parâmetros de conversão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19"/>
            <a:ext cx="9144000" cy="22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 que é um sistema de referência???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Utilizados para caracterizar a posição dos objetos de acordo com algum referencial, exemplos: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2702255"/>
            <a:ext cx="7180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Quando realizamos um trabalho de levantamento de campo, para coleta de dados ambientais ou sociais, as informações coletadas devem ser </a:t>
            </a:r>
            <a:r>
              <a:rPr lang="pt-BR" sz="2200" dirty="0" err="1"/>
              <a:t>georreferenciadas</a:t>
            </a:r>
            <a:r>
              <a:rPr lang="pt-BR" sz="2200" dirty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Sociais: Códigos postais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Ambientais: Coordenadas em latitude e longitude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93792" y="5705101"/>
            <a:ext cx="1615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Referencial: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46876" y="5692296"/>
            <a:ext cx="130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Seu  país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16315" y="5692296"/>
            <a:ext cx="1784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O continente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00906" y="5692296"/>
            <a:ext cx="2085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O planeta Terra </a:t>
            </a:r>
          </a:p>
        </p:txBody>
      </p:sp>
    </p:spTree>
    <p:extLst>
      <p:ext uri="{BB962C8B-B14F-4D97-AF65-F5344CB8AC3E}">
        <p14:creationId xmlns:p14="http://schemas.microsoft.com/office/powerpoint/2010/main" val="49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162" y="150125"/>
            <a:ext cx="8147713" cy="1096962"/>
          </a:xfrm>
        </p:spPr>
        <p:txBody>
          <a:bodyPr/>
          <a:lstStyle/>
          <a:p>
            <a:r>
              <a:rPr dirty="0">
                <a:latin typeface="+mn-lt"/>
              </a:rPr>
              <a:t>Caracterização do SIRGAS 2000 (IBGE 2005)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048" y="1628464"/>
            <a:ext cx="735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Sistema Geodésico de Referência: Sistema de Referência Terrestre Internacional - ITRS (</a:t>
            </a:r>
            <a:r>
              <a:rPr lang="pt-BR" sz="2000" dirty="0" err="1"/>
              <a:t>International</a:t>
            </a:r>
            <a:r>
              <a:rPr lang="pt-BR" sz="2000" dirty="0"/>
              <a:t> </a:t>
            </a:r>
            <a:r>
              <a:rPr lang="pt-BR" sz="2000" dirty="0" err="1"/>
              <a:t>Terrestrial</a:t>
            </a:r>
            <a:r>
              <a:rPr lang="pt-BR" sz="2000" dirty="0"/>
              <a:t> </a:t>
            </a:r>
            <a:r>
              <a:rPr lang="pt-BR" sz="2000" dirty="0" err="1"/>
              <a:t>Reference</a:t>
            </a:r>
            <a:r>
              <a:rPr lang="pt-BR" sz="2000" dirty="0"/>
              <a:t> System)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28048" y="2763502"/>
            <a:ext cx="735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Figura geométrica para a Terra: </a:t>
            </a:r>
            <a:r>
              <a:rPr lang="pt-BR" sz="2000" dirty="0" err="1"/>
              <a:t>Elipsóide</a:t>
            </a:r>
            <a:r>
              <a:rPr lang="pt-BR" sz="2000" dirty="0"/>
              <a:t> do Sistema Geodésico de Referência de 1980 (</a:t>
            </a:r>
            <a:r>
              <a:rPr lang="pt-BR" sz="2000" dirty="0" err="1"/>
              <a:t>Geodetic</a:t>
            </a:r>
            <a:r>
              <a:rPr lang="pt-BR" sz="2000" dirty="0"/>
              <a:t> </a:t>
            </a:r>
            <a:r>
              <a:rPr lang="pt-BR" sz="2000" dirty="0" err="1"/>
              <a:t>Reference</a:t>
            </a:r>
            <a:r>
              <a:rPr lang="pt-BR" sz="2000" dirty="0"/>
              <a:t> System 1980 – GRS80)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8048" y="3928244"/>
            <a:ext cx="735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Origem: Centro de massa da Terra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28047" y="4465505"/>
            <a:ext cx="735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Materialização: Estabelecida por intermédio de todas as estações que compõem a Rede Geodésica Brasileira, implantadas a partir das estações de referência.</a:t>
            </a:r>
          </a:p>
        </p:txBody>
      </p:sp>
    </p:spTree>
    <p:extLst>
      <p:ext uri="{BB962C8B-B14F-4D97-AF65-F5344CB8AC3E}">
        <p14:creationId xmlns:p14="http://schemas.microsoft.com/office/powerpoint/2010/main" val="35708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0" y="1119614"/>
            <a:ext cx="6400800" cy="522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2388" y="234371"/>
            <a:ext cx="753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Estações de Referência SIRGAS 2000 situadas no Brasil e respectivas coordenadas geodésicas referidas 2000,4 (</a:t>
            </a:r>
            <a:r>
              <a:rPr lang="pt-BR" dirty="0" err="1"/>
              <a:t>elipsóide</a:t>
            </a:r>
            <a:r>
              <a:rPr lang="pt-BR" dirty="0"/>
              <a:t> GRS80)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54" y="150125"/>
            <a:ext cx="7956645" cy="1096962"/>
          </a:xfrm>
        </p:spPr>
        <p:txBody>
          <a:bodyPr/>
          <a:lstStyle/>
          <a:p>
            <a:pPr algn="just"/>
            <a:r>
              <a:rPr dirty="0">
                <a:latin typeface="+mn-lt"/>
              </a:rPr>
              <a:t>A escolha de uma superfície adequada de referência para o mapeamento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048" y="1628464"/>
            <a:ext cx="7358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O conhecimento da forma e tamanho da Terra é necessário para descrevê-la momentaneamente, visando às necessidades de mapeamento.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28048" y="2927276"/>
            <a:ext cx="73583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É possível simplificar o problema apresentado e considerar três diferentes formas de representar a forma e o tamanho da Terra para diferentes propósitos: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Um plano tangente à superfície terrestre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Uma esfera perfeita de raio apropriado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Um elipsoide de revolução de dimensões e achatamento adequados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031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54" y="150125"/>
            <a:ext cx="7956645" cy="1096962"/>
          </a:xfrm>
        </p:spPr>
        <p:txBody>
          <a:bodyPr/>
          <a:lstStyle/>
          <a:p>
            <a:pPr algn="just"/>
            <a:r>
              <a:rPr dirty="0">
                <a:latin typeface="+mn-lt"/>
              </a:rPr>
              <a:t>A escolha de uma superfície adequada de referência para o mapeamento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3048" y="1632844"/>
            <a:ext cx="7358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Superfície plana: Desenvolvimento de cartografia cadastral, de áreas urbanas, plantas e outras formas de representação, em escalas variando de 1:500 até 1:10.000.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3048" y="3245554"/>
            <a:ext cx="7358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Hipótese esférica: Em termos cartográficos práticos, assume-se a escala média de 1:5.000.000 como possível de representar a Terra como uma esfera.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3048" y="4773318"/>
            <a:ext cx="7358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Hipótese </a:t>
            </a:r>
            <a:r>
              <a:rPr lang="pt-BR" sz="2200" dirty="0" err="1"/>
              <a:t>elipsóidica</a:t>
            </a:r>
            <a:r>
              <a:rPr lang="pt-BR" sz="2200" dirty="0"/>
              <a:t>: Apropriada a todas as escalas de mapeamento topográfico e de navegação, assim como para todas as cartas temáticas e especiais que se apoiem nesses levantamentos.</a:t>
            </a:r>
          </a:p>
        </p:txBody>
      </p:sp>
    </p:spTree>
    <p:extLst>
      <p:ext uri="{BB962C8B-B14F-4D97-AF65-F5344CB8AC3E}">
        <p14:creationId xmlns:p14="http://schemas.microsoft.com/office/powerpoint/2010/main" val="38504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Para não esquecer!!!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6161" y="1613356"/>
            <a:ext cx="6068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Superfície da Terra: Real X </a:t>
            </a:r>
            <a:r>
              <a:rPr lang="pt-BR" sz="2200" b="1" dirty="0" err="1"/>
              <a:t>Geóide</a:t>
            </a:r>
            <a:r>
              <a:rPr lang="pt-BR" sz="2200" b="1" dirty="0"/>
              <a:t> X Elipsoide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38" y="2890404"/>
            <a:ext cx="3657600" cy="36576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46161" y="2207174"/>
            <a:ext cx="4611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err="1"/>
              <a:t>Datum</a:t>
            </a:r>
            <a:r>
              <a:rPr lang="pt-BR" sz="2200" b="1" dirty="0"/>
              <a:t> horizontal X </a:t>
            </a:r>
            <a:r>
              <a:rPr lang="pt-BR" sz="2200" b="1" dirty="0" err="1"/>
              <a:t>Datum</a:t>
            </a:r>
            <a:r>
              <a:rPr lang="pt-BR" sz="2200" b="1" dirty="0"/>
              <a:t> vertical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6161" y="3118485"/>
            <a:ext cx="3072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Utilizados no Brasil???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46161" y="3707306"/>
            <a:ext cx="5912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Escala de um sistema de referência espacial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46161" y="4150377"/>
            <a:ext cx="7244740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Escala sexagesimal: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Divisão do círculo em 360º, 60 minutos e 60 segundos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46160" y="4950815"/>
            <a:ext cx="7897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cs typeface="Times New Roman" pitchFamily="18" charset="0"/>
              </a:rPr>
              <a:t>O comprimento do grau ao longo dos meridianos não é constante</a:t>
            </a:r>
            <a:endParaRPr lang="pt-BR" sz="2200" b="1" dirty="0"/>
          </a:p>
        </p:txBody>
      </p:sp>
      <p:sp>
        <p:nvSpPr>
          <p:cNvPr id="13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6161" y="2687598"/>
            <a:ext cx="6908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O que é mesmo sistema de referência geodésico???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84024" y="5760553"/>
            <a:ext cx="7267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Como escolher a superfície adequada de referência para o mapeamento</a:t>
            </a:r>
          </a:p>
        </p:txBody>
      </p:sp>
    </p:spTree>
    <p:extLst>
      <p:ext uri="{BB962C8B-B14F-4D97-AF65-F5344CB8AC3E}">
        <p14:creationId xmlns:p14="http://schemas.microsoft.com/office/powerpoint/2010/main" val="7035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3766" y="2916577"/>
            <a:ext cx="5112875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3000" b="1" dirty="0"/>
              <a:t>OBRIGADA PELA ATENÇÃO!!!</a:t>
            </a:r>
          </a:p>
        </p:txBody>
      </p:sp>
    </p:spTree>
    <p:extLst>
      <p:ext uri="{BB962C8B-B14F-4D97-AF65-F5344CB8AC3E}">
        <p14:creationId xmlns:p14="http://schemas.microsoft.com/office/powerpoint/2010/main" val="18874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 que é um sistema de referência???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A definição da posição de um ponto requer o estabelecimento de um sistema de referência.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0469" y="2647665"/>
            <a:ext cx="7180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Um sistema de referência:</a:t>
            </a:r>
          </a:p>
          <a:p>
            <a:pPr algn="just"/>
            <a:r>
              <a:rPr lang="pt-BR" sz="2200" dirty="0"/>
              <a:t>- deve ser definido com clareza e acessível para uma grande área;</a:t>
            </a:r>
          </a:p>
          <a:p>
            <a:pPr algn="just"/>
            <a:r>
              <a:rPr lang="pt-BR" sz="2200" dirty="0"/>
              <a:t>- deve contemplar os aspectos de natureza física associados ao planeta Terra;</a:t>
            </a:r>
          </a:p>
          <a:p>
            <a:pPr algn="just"/>
            <a:r>
              <a:rPr lang="pt-BR" sz="2200" dirty="0"/>
              <a:t>- deve ser materializado.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0469" y="4933669"/>
            <a:ext cx="7180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Sobre um sistema de referência podem ser definidos diversos tipos de sistemas de coordenadas, sobre os quais se efetuam os cálculos envolvendo posições, distâncias, desníveis e ângulos.</a:t>
            </a:r>
          </a:p>
        </p:txBody>
      </p:sp>
    </p:spTree>
    <p:extLst>
      <p:ext uri="{BB962C8B-B14F-4D97-AF65-F5344CB8AC3E}">
        <p14:creationId xmlns:p14="http://schemas.microsoft.com/office/powerpoint/2010/main" val="17790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1570" y="2019869"/>
            <a:ext cx="3621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Qual formato real da Terra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1536356"/>
            <a:ext cx="1828800" cy="1828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3269562"/>
            <a:ext cx="5486400" cy="2688336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6564573" y="1719618"/>
            <a:ext cx="2429302" cy="4238280"/>
          </a:xfrm>
          <a:prstGeom prst="wedgeRectCallout">
            <a:avLst>
              <a:gd name="adj1" fmla="val -59975"/>
              <a:gd name="adj2" fmla="val -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Diversas culturas interpretavam a forma da Terra como uma grande superfície plana, que teria um limite em algum lugar, onde eram por muitos considerados onde o mundo acabava em um abismo.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09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341194"/>
            <a:ext cx="7485511" cy="831968"/>
          </a:xfrm>
        </p:spPr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1570" y="2019869"/>
            <a:ext cx="3621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Qual formato real da Terra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1536356"/>
            <a:ext cx="1828800" cy="1828800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5691115" y="1965278"/>
            <a:ext cx="2934269" cy="4238280"/>
          </a:xfrm>
          <a:prstGeom prst="wedgeRectCallout">
            <a:avLst>
              <a:gd name="adj1" fmla="val -72992"/>
              <a:gd name="adj2" fmla="val 79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Com o surgimento das grandes navegações questionou-se a maneira de pensar o planeta como um plano, pois se via que no horizonte os barcos apareciam como se  emergissem do oceano ao se aproximarem da costa.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8" y="3576648"/>
            <a:ext cx="38862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1570" y="2019869"/>
            <a:ext cx="3621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Qual formato real da Terra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1536356"/>
            <a:ext cx="1828800" cy="1828800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5841242" y="1719618"/>
            <a:ext cx="3152633" cy="4238280"/>
          </a:xfrm>
          <a:prstGeom prst="wedgeRectCallout">
            <a:avLst>
              <a:gd name="adj1" fmla="val -82229"/>
              <a:gd name="adj2" fmla="val 104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Na Grécia antiga, foram feitas diversas observações sobre a forma da Terra. Muitos deles deduziram que ela era redonda, ou seja, uma esfera perfeita, em função da sombra que a Terra projetava na lua em uma ocasião de eclipse lunar.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46" y="290346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1570" y="2019869"/>
            <a:ext cx="3621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Qual formato real da Terra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1536356"/>
            <a:ext cx="1828800" cy="1828800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5773003" y="1719618"/>
            <a:ext cx="3220872" cy="4238280"/>
          </a:xfrm>
          <a:prstGeom prst="wedgeRectCallout">
            <a:avLst>
              <a:gd name="adj1" fmla="val -80314"/>
              <a:gd name="adj2" fmla="val 175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Isaac Newton, através de seu estudo sobre forças gravitacionais, trouxe a ideia de que em função dessa força, juntamente com o movimento de rotação terrestre, a Terra teria um formato não tão arredondado, mas sim Elipsoidal.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6648" r="16412" b="5790"/>
          <a:stretch/>
        </p:blipFill>
        <p:spPr>
          <a:xfrm>
            <a:off x="928047" y="2955391"/>
            <a:ext cx="3698545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n-lt"/>
              </a:rPr>
              <a:t>A forma real da Terra e sua representação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1570" y="2019869"/>
            <a:ext cx="3621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Qual formato real da Terra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1536356"/>
            <a:ext cx="1828800" cy="1828800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5773003" y="1719618"/>
            <a:ext cx="3220872" cy="4449170"/>
          </a:xfrm>
          <a:prstGeom prst="wedgeRectCallout">
            <a:avLst>
              <a:gd name="adj1" fmla="val -80314"/>
              <a:gd name="adj2" fmla="val 175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Com os avanços da ciência e da tecnologia, foi possível chegar ao modelo mais exato da forma da Terra, o </a:t>
            </a:r>
            <a:r>
              <a:rPr lang="pt-BR" sz="2000" dirty="0" err="1"/>
              <a:t>Geóide</a:t>
            </a:r>
            <a:r>
              <a:rPr lang="pt-BR" sz="2000" dirty="0"/>
              <a:t>. Figura matemática que descreve a forma da Terra. As forças gravitacionais interagem com os elementos geológicos em intensidades diferentes, fazendo com que a Terra fique deformada.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974621"/>
            <a:ext cx="3657600" cy="35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Literatura acadêmica 16x9">
  <a:themeElements>
    <a:clrScheme name="Personalizada 15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146216"/>
      </a:accent1>
      <a:accent2>
        <a:srgbClr val="663300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</TotalTime>
  <Words>1967</Words>
  <Application>Microsoft Office PowerPoint</Application>
  <PresentationFormat>Apresentação na tela (4:3)</PresentationFormat>
  <Paragraphs>257</Paragraphs>
  <Slides>35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Calibri</vt:lpstr>
      <vt:lpstr>Euphemia</vt:lpstr>
      <vt:lpstr>Plantagenet Cherokee</vt:lpstr>
      <vt:lpstr>Times New Roman</vt:lpstr>
      <vt:lpstr>Wingdings</vt:lpstr>
      <vt:lpstr>Literatura acadêmica 16x9</vt:lpstr>
      <vt:lpstr>Equation</vt:lpstr>
      <vt:lpstr>Apresentação do PowerPoint</vt:lpstr>
      <vt:lpstr>CONTEÚDO DA AULA</vt:lpstr>
      <vt:lpstr>O que é um sistema de referência???</vt:lpstr>
      <vt:lpstr>O que é um sistema de referência???</vt:lpstr>
      <vt:lpstr>A forma real da Terra e sua representação</vt:lpstr>
      <vt:lpstr>A forma real da Terra e sua representação</vt:lpstr>
      <vt:lpstr>A forma real da Terra e sua representação</vt:lpstr>
      <vt:lpstr>A forma real da Terra e sua representação</vt:lpstr>
      <vt:lpstr>A forma real da Terra e sua representação</vt:lpstr>
      <vt:lpstr>A forma real da Terra e sua representação</vt:lpstr>
      <vt:lpstr>Geóide</vt:lpstr>
      <vt:lpstr>Geóide</vt:lpstr>
      <vt:lpstr>Geóide</vt:lpstr>
      <vt:lpstr>Geoide X Elipsoide</vt:lpstr>
      <vt:lpstr>Elipsoide</vt:lpstr>
      <vt:lpstr>Elipsoide</vt:lpstr>
      <vt:lpstr>Elipsoide</vt:lpstr>
      <vt:lpstr>Sistemas de referências</vt:lpstr>
      <vt:lpstr>Sistemas de coordenadas planas</vt:lpstr>
      <vt:lpstr>Sistema de coordenadas polares</vt:lpstr>
      <vt:lpstr>Sistema de referência espacial</vt:lpstr>
      <vt:lpstr>Sistema de referência espacial</vt:lpstr>
      <vt:lpstr>Sistemas de referências geodésicos</vt:lpstr>
      <vt:lpstr>Sistemas de referências geodésicos</vt:lpstr>
      <vt:lpstr>Sistemas de referências geodésicos</vt:lpstr>
      <vt:lpstr>Sistemas de referências geodésicos</vt:lpstr>
      <vt:lpstr>Sistemas de referências geodésicos</vt:lpstr>
      <vt:lpstr>Sistemas de referências geodésicos</vt:lpstr>
      <vt:lpstr>Exemplos de data e parâmetros de conversão</vt:lpstr>
      <vt:lpstr>Caracterização do SIRGAS 2000 (IBGE 2005)</vt:lpstr>
      <vt:lpstr>Apresentação do PowerPoint</vt:lpstr>
      <vt:lpstr>A escolha de uma superfície adequada de referência para o mapeamento</vt:lpstr>
      <vt:lpstr>A escolha de uma superfície adequada de referência para o mapeamento</vt:lpstr>
      <vt:lpstr>Para não esquecer!!!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 agroclimático para a cultura do pimentão no estado do Espírito Santo</dc:title>
  <dc:creator>ROSANE</dc:creator>
  <cp:lastModifiedBy>Alexandre Rosa dos Santos</cp:lastModifiedBy>
  <cp:revision>422</cp:revision>
  <dcterms:created xsi:type="dcterms:W3CDTF">2013-04-05T19:49:59Z</dcterms:created>
  <dcterms:modified xsi:type="dcterms:W3CDTF">2023-09-03T16:28:55Z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