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1" r:id="rId3"/>
    <p:sldId id="313" r:id="rId4"/>
    <p:sldId id="312" r:id="rId5"/>
    <p:sldId id="314" r:id="rId6"/>
    <p:sldId id="315" r:id="rId7"/>
    <p:sldId id="316" r:id="rId8"/>
    <p:sldId id="317" r:id="rId9"/>
    <p:sldId id="318" r:id="rId10"/>
    <p:sldId id="320" r:id="rId11"/>
    <p:sldId id="319" r:id="rId12"/>
    <p:sldId id="321" r:id="rId13"/>
    <p:sldId id="323" r:id="rId14"/>
    <p:sldId id="322" r:id="rId15"/>
    <p:sldId id="324" r:id="rId16"/>
    <p:sldId id="325" r:id="rId17"/>
    <p:sldId id="326" r:id="rId18"/>
    <p:sldId id="327" r:id="rId19"/>
    <p:sldId id="329" r:id="rId20"/>
    <p:sldId id="328" r:id="rId21"/>
    <p:sldId id="330" r:id="rId22"/>
    <p:sldId id="331" r:id="rId23"/>
    <p:sldId id="332" r:id="rId24"/>
    <p:sldId id="333" r:id="rId25"/>
    <p:sldId id="334" r:id="rId26"/>
    <p:sldId id="311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80251" autoAdjust="0"/>
  </p:normalViewPr>
  <p:slideViewPr>
    <p:cSldViewPr>
      <p:cViewPr varScale="1">
        <p:scale>
          <a:sx n="69" d="100"/>
          <a:sy n="69" d="100"/>
        </p:scale>
        <p:origin x="19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4A77F-A498-418A-931D-85D277D3C7FA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496CC-2C71-4393-9405-348B073FEF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24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Terra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se determinar a localização de um fenômeno ou de uma ocorrência qualquer sobre a superfície da Terra, deve-se sempre conhecer alguns elementos básicos, que podem ser definidos por duas perguntas simples: onde ocorre e como chegar até ele?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Supondo-se agora que o morador em tela está localizado em um espaço, surgirão obstáculos que impedem a materialização matemática de um sistema assim descrito, ou como representá-lo em forma matemática. A instituição de um sistema de coordenadas vem a tornar um método bastante conveniente de registro de uma posição no espaço, qualquer que seja a dimensão que esteja sendo referenciada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444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Terra é dividida em 60 fusos ou zonas de 6º de longitude.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615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Como exemplo temos o Sistema Cartesiano e Polar tridimensionais, onde o espaço tridimensionais possui evidentemente três dimensões físicas: x, y, caracterizando um plano e a uma coordenada z, constituída por uma família de planos.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587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sistema de coordenadas polares é vinculado ao sistema de coordenadas cartesianas por meio de relações trigonométricas adequadas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728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057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fusos horários foram formados através de uma reunião composta por representantes de 25 países em Washington, capital estadunidense, em 1884</a:t>
            </a:r>
            <a:endParaRPr lang="pt-BR" sz="1200" dirty="0"/>
          </a:p>
          <a:p>
            <a:endParaRPr lang="pt-BR" sz="1200" dirty="0"/>
          </a:p>
          <a:p>
            <a:r>
              <a:rPr lang="pt-BR" sz="1200" dirty="0"/>
              <a:t> e devido a este movimento, todos os meridianos passam em frente do Sol em um determinado momento retornando somente depois de 24 horas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932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partir do O meridiano de Greenwich se acertam os relógios, onde as horas podem se a mais se nos direcionarmos para um fuso horário ao leste, ou horas a menos se mudarmos a um fuso ao oeste pois a Terra gira de oeste para leste. Por exemplo: a hora oficial do Brasil está atrasada 3 horas em relação a Greenwich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108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335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Kiribati, um pequeno país formado por diversas ilhas no oceano Pacífico, a Linha Internacional de Mudança de Data dividia o território. No leste do país, quando era domingo, na capital, Bairiki, já era segunda-feira. Mas, isso foi alterado em 1995, com a nova demarcação da Linha Internacional de Mudança de Data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709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fuso de Greenwich recebe a denominação de Z ou ZULU, sendo a hora em Greenwich chamada de hora Zulu. Cada fuso também recebe uma letra atribuída, assim o fuso que abrange a Linha Internacional de Mudança de Data possui duas designações: a oeste M e a este Y, correspondendo à data adiantada e atrasada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respectivament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363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25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É com base em determinados sistemas de coordenadas que descrevemos geometricamente a superfície terrestre.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461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22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07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geográficas= terrestres</a:t>
            </a:r>
          </a:p>
          <a:p>
            <a:r>
              <a:rPr lang="pt-BR" dirty="0"/>
              <a:t>planas+= </a:t>
            </a:r>
            <a:r>
              <a:rPr lang="pt-BR" sz="1200" dirty="0"/>
              <a:t>cartesianas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38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Projeção: representação da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coordenada sobre um plano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dirty="0"/>
              <a:t>(Exemplo: tabela do Excel contendo dados e coordenadas geográficas) </a:t>
            </a:r>
          </a:p>
          <a:p>
            <a:r>
              <a:rPr lang="pt-BR" sz="1200" dirty="0"/>
              <a:t>Use o Sistema de Coordenadas Planas;</a:t>
            </a:r>
          </a:p>
          <a:p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Datum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modelo matemático teórico da representação da superfície da 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Terra"/>
              </a:rPr>
              <a:t>Terra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ao nível do mar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78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/>
              <a:t>O cálculo das coordenadas geográficas de um ponto, em uma carta topográfica impressa, pode ser realizada utilizando uma regra de três simples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557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sistema de coordenadas planas ou sistemas de coordenada cartesianas é naturalmente usado para a representação da superfície terrestre num plano. 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permite conversões entre os sistemas de coordenadas, a partir de transformações matemáticas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312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/>
              <a:t>Diferentes projeções poderão ser utilizadas na confecção de mapas.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532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Segundo Rocha (1998), as projeções cartográficas podem ser definidas como funções matemáticas que relacionam pontos de uma superfície de referência (esfera ou </a:t>
            </a:r>
            <a:r>
              <a:rPr lang="pt-BR" dirty="0" err="1"/>
              <a:t>elipsóide</a:t>
            </a:r>
            <a:r>
              <a:rPr lang="pt-BR" dirty="0"/>
              <a:t>) a uma superfície de projeção (plana).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 as diversas maneiras de classificar as projeções cartográficas merece ser destacada a classificação quanto ao tipo de superfície de projeção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305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96CC-2C71-4393-9405-348B073FEFC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22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9C41-D9C6-4AA6-B7D1-565E5DCD431E}" type="datetime1">
              <a:rPr lang="pt-BR" smtClean="0"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16F-F31A-4489-AEA4-1867C7402687}" type="datetime1">
              <a:rPr lang="pt-BR" smtClean="0"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62F1-2469-4B4D-81EA-7D263A823F13}" type="datetime1">
              <a:rPr lang="pt-BR" smtClean="0"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B012-8072-4947-AC22-19633F93A60E}" type="datetime1">
              <a:rPr lang="pt-BR" smtClean="0"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5587-177E-4D90-B8FE-3402935E4826}" type="datetime1">
              <a:rPr lang="pt-BR" smtClean="0"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509E-4A91-4E5C-9058-1AACD4C7848A}" type="datetime1">
              <a:rPr lang="pt-BR" smtClean="0"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33318-23CF-46C6-8B24-6F82A5B674F2}" type="datetime1">
              <a:rPr lang="pt-BR" smtClean="0"/>
              <a:t>28/09/2023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129A-33B8-449D-AC33-5C9167F5DB36}" type="datetime1">
              <a:rPr lang="pt-BR" smtClean="0"/>
              <a:t>28/09/2023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26AC-D3AA-417A-A974-51292CF41829}" type="datetime1">
              <a:rPr lang="pt-BR" smtClean="0"/>
              <a:t>28/09/2023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42DF-99EA-4E23-98B5-CF23F077E5B9}" type="datetime1">
              <a:rPr lang="pt-BR" smtClean="0"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D22-FD55-413A-99BB-66378A8AC842}" type="datetime1">
              <a:rPr lang="pt-BR" smtClean="0"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AD3DE-3B29-4B55-9344-1B6F68E16758}" type="datetime1">
              <a:rPr lang="pt-BR" smtClean="0"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9A6FE-DCFE-4DFA-BF22-B85E2B66F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0026" y="266837"/>
            <a:ext cx="6415142" cy="1560236"/>
          </a:xfrm>
        </p:spPr>
        <p:txBody>
          <a:bodyPr>
            <a:noAutofit/>
          </a:bodyPr>
          <a:lstStyle/>
          <a:p>
            <a:br>
              <a:rPr lang="pt-BR" sz="1800" dirty="0"/>
            </a:br>
            <a:r>
              <a:rPr lang="pt-BR" sz="1800" dirty="0"/>
              <a:t> UNIVERSIDADE FEDERAL DO ESPÍRITO SANTO </a:t>
            </a:r>
            <a:br>
              <a:rPr lang="pt-BR" sz="1800" dirty="0"/>
            </a:br>
            <a:r>
              <a:rPr lang="pt-BR" sz="1800" dirty="0"/>
              <a:t>CENTRO DE CIÊNCIAS AGRÁRIAS E ENGENHARIAS</a:t>
            </a:r>
            <a:br>
              <a:rPr lang="pt-BR" sz="1800" dirty="0"/>
            </a:br>
            <a:r>
              <a:rPr lang="pt-BR" sz="1800" dirty="0"/>
              <a:t>DISCIPLINA: GEOMÁTICA II</a:t>
            </a:r>
            <a:br>
              <a:rPr lang="pt-BR" sz="1800" dirty="0"/>
            </a:br>
            <a:r>
              <a:rPr lang="pt-BR" sz="1800" dirty="0"/>
              <a:t>	</a:t>
            </a:r>
            <a:br>
              <a:rPr lang="pt-BR" sz="1800" dirty="0"/>
            </a:br>
            <a:endParaRPr lang="pt-BR" sz="1800" dirty="0">
              <a:latin typeface="+mn-lt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195736" y="2097533"/>
            <a:ext cx="6336704" cy="14034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800" b="1" dirty="0"/>
              <a:t>MÓDULO I- CARTOGRAFIA</a:t>
            </a:r>
          </a:p>
          <a:p>
            <a:pPr lvl="0" algn="ctr">
              <a:spcBef>
                <a:spcPct val="0"/>
              </a:spcBef>
              <a:defRPr/>
            </a:pPr>
            <a:r>
              <a:rPr lang="pt-BR" sz="3600" b="1" dirty="0"/>
              <a:t>SISTEMAS DE COORDENADAS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87823" y="4623449"/>
            <a:ext cx="5901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/>
              <a:t>Discente: </a:t>
            </a:r>
            <a:r>
              <a:rPr lang="pt-BR" sz="2400" dirty="0" err="1"/>
              <a:t>Kaíse</a:t>
            </a:r>
            <a:r>
              <a:rPr lang="pt-BR" sz="2400" dirty="0"/>
              <a:t> Barbosa de Souza</a:t>
            </a:r>
          </a:p>
          <a:p>
            <a:pPr algn="r"/>
            <a:r>
              <a:rPr lang="pt-BR" sz="2400" dirty="0"/>
              <a:t>Rosane Gomes da Silva</a:t>
            </a:r>
          </a:p>
          <a:p>
            <a:pPr algn="r"/>
            <a:r>
              <a:rPr lang="pt-BR" sz="2400" dirty="0"/>
              <a:t>Orientador: </a:t>
            </a:r>
            <a:r>
              <a:rPr lang="pt-BR" sz="2400" dirty="0" err="1"/>
              <a:t>Ds</a:t>
            </a:r>
            <a:r>
              <a:rPr lang="pt-BR" sz="2400" dirty="0"/>
              <a:t>.  Alexandre Rosa dos Santos</a:t>
            </a:r>
          </a:p>
          <a:p>
            <a:pPr algn="r"/>
            <a:endParaRPr 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5" y="316525"/>
            <a:ext cx="1727579" cy="1460860"/>
          </a:xfrm>
          <a:prstGeom prst="rect">
            <a:avLst/>
          </a:prstGeom>
        </p:spPr>
      </p:pic>
      <p:pic>
        <p:nvPicPr>
          <p:cNvPr id="10" name="Imagem 9" descr="http://www.regaloempresas.pt/productosg/alta/BA5386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8" y="3884067"/>
            <a:ext cx="2400275" cy="2472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Sistemas de coordenadas planas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2"/>
            <a:ext cx="8229600" cy="485200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Para representar uma superfície curva em plana são necessárias formulações matemáticas denominadas de </a:t>
            </a:r>
            <a:r>
              <a:rPr lang="pt-BR" sz="2400" b="1" dirty="0"/>
              <a:t>projeções</a:t>
            </a:r>
            <a:r>
              <a:rPr lang="pt-BR" sz="2400" dirty="0"/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No Brasil a projeção mais utilizada é a Universal Transversa de </a:t>
            </a:r>
            <a:r>
              <a:rPr lang="pt-BR" sz="2400" dirty="0" err="1"/>
              <a:t>Mercator</a:t>
            </a:r>
            <a:r>
              <a:rPr lang="pt-BR" sz="2400" dirty="0"/>
              <a:t> (UTM) (SILVA et al., 2013).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endParaRPr lang="pt-BR" sz="23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10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115616" y="4365104"/>
            <a:ext cx="7056784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Ressaltando que não tem nenhum sentido falar em coordenada plana sem o mencionar o sistema de projeção que lhe deu origem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1372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Sistemas de coordenadas planas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2"/>
            <a:ext cx="8229600" cy="48520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Sistemas de projeção</a:t>
            </a:r>
          </a:p>
          <a:p>
            <a:pPr marL="0" indent="0" algn="just">
              <a:buNone/>
            </a:pPr>
            <a:r>
              <a:rPr lang="pt-BR" sz="2400" dirty="0"/>
              <a:t>Qualquer representação sistemática de paralelo e meridianos retratando a superfície da Terra (ou parte dela) considerada como uma esfera ou elipsoide, sobre um plano de referência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11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Imagem 8" descr="http://2.bp.blogspot.com/-p-rWfWMsU2I/Ukq-hWalHYI/AAAAAAAAAEw/A1ivM5rRYVU/s1600/proj_cili_conic_pla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27" y="3139746"/>
            <a:ext cx="5377190" cy="3196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142"/>
          <p:cNvGrpSpPr/>
          <p:nvPr/>
        </p:nvGrpSpPr>
        <p:grpSpPr bwMode="auto">
          <a:xfrm>
            <a:off x="6164932" y="3501008"/>
            <a:ext cx="2079475" cy="2835300"/>
            <a:chOff x="22" y="0"/>
            <a:chExt cx="918" cy="1378"/>
          </a:xfrm>
        </p:grpSpPr>
        <p:grpSp>
          <p:nvGrpSpPr>
            <p:cNvPr id="11" name="Group 135"/>
            <p:cNvGrpSpPr>
              <a:grpSpLocks noChangeAspect="1"/>
            </p:cNvGrpSpPr>
            <p:nvPr/>
          </p:nvGrpSpPr>
          <p:grpSpPr bwMode="auto">
            <a:xfrm>
              <a:off x="22" y="60"/>
              <a:ext cx="916" cy="922"/>
              <a:chOff x="22" y="60"/>
              <a:chExt cx="1428" cy="1438"/>
            </a:xfrm>
          </p:grpSpPr>
          <p:pic>
            <p:nvPicPr>
              <p:cNvPr id="20" name="Picture 136" descr="glob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51" t="2437" r="11850"/>
              <a:stretch>
                <a:fillRect/>
              </a:stretch>
            </p:blipFill>
            <p:spPr bwMode="auto">
              <a:xfrm>
                <a:off x="22" y="60"/>
                <a:ext cx="1428" cy="1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Oval 137"/>
              <p:cNvSpPr>
                <a:spLocks noChangeAspect="1" noChangeArrowheads="1"/>
              </p:cNvSpPr>
              <p:nvPr/>
            </p:nvSpPr>
            <p:spPr bwMode="auto">
              <a:xfrm>
                <a:off x="58" y="86"/>
                <a:ext cx="1382" cy="138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2" name="Group 83"/>
            <p:cNvGrpSpPr>
              <a:grpSpLocks noChangeAspect="1"/>
            </p:cNvGrpSpPr>
            <p:nvPr/>
          </p:nvGrpSpPr>
          <p:grpSpPr bwMode="auto">
            <a:xfrm>
              <a:off x="33" y="0"/>
              <a:ext cx="907" cy="1051"/>
              <a:chOff x="33" y="0"/>
              <a:chExt cx="968" cy="1122"/>
            </a:xfrm>
          </p:grpSpPr>
          <p:sp>
            <p:nvSpPr>
              <p:cNvPr id="14" name="AutoShape 67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-44" y="77"/>
                <a:ext cx="1122" cy="968"/>
              </a:xfrm>
              <a:prstGeom prst="hexagon">
                <a:avLst>
                  <a:gd name="adj" fmla="val 29009"/>
                  <a:gd name="vf" fmla="val 11547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" name="AutoShape 69"/>
              <p:cNvSpPr>
                <a:spLocks noChangeAspect="1" noChangeArrowheads="1"/>
              </p:cNvSpPr>
              <p:nvPr/>
            </p:nvSpPr>
            <p:spPr bwMode="auto">
              <a:xfrm flipV="1">
                <a:off x="37" y="282"/>
                <a:ext cx="964" cy="83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cxnSp>
            <p:nvCxnSpPr>
              <p:cNvPr id="16" name="Line 70"/>
              <p:cNvCxnSpPr/>
              <p:nvPr/>
            </p:nvCxnSpPr>
            <p:spPr bwMode="auto">
              <a:xfrm>
                <a:off x="517" y="6"/>
                <a:ext cx="0" cy="2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281" y="278"/>
                <a:ext cx="476" cy="428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cxnSp>
            <p:nvCxnSpPr>
              <p:cNvPr id="18" name="Line 73"/>
              <p:cNvCxnSpPr/>
              <p:nvPr/>
            </p:nvCxnSpPr>
            <p:spPr bwMode="auto">
              <a:xfrm flipH="1">
                <a:off x="33" y="706"/>
                <a:ext cx="244" cy="1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Line 74"/>
              <p:cNvCxnSpPr/>
              <p:nvPr/>
            </p:nvCxnSpPr>
            <p:spPr bwMode="auto">
              <a:xfrm>
                <a:off x="757" y="706"/>
                <a:ext cx="244" cy="1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" name="Text Box 90"/>
            <p:cNvSpPr txBox="1">
              <a:spLocks noChangeArrowheads="1"/>
            </p:cNvSpPr>
            <p:nvPr/>
          </p:nvSpPr>
          <p:spPr bwMode="auto">
            <a:xfrm>
              <a:off x="240" y="1205"/>
              <a:ext cx="6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t-BR" sz="1400" b="1" kern="12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Poliédrica</a:t>
              </a:r>
              <a:endParaRPr lang="pt-B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8013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Sistemas de coordenadas planas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2"/>
            <a:ext cx="8229600" cy="48520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Sistema Universal Transversa de </a:t>
            </a:r>
            <a:r>
              <a:rPr lang="pt-BR" sz="2400" b="1" dirty="0" err="1"/>
              <a:t>Mercator</a:t>
            </a:r>
            <a:endParaRPr lang="pt-BR" sz="2400" dirty="0"/>
          </a:p>
          <a:p>
            <a:pPr algn="just"/>
            <a:r>
              <a:rPr lang="pt-BR" sz="2000" dirty="0"/>
              <a:t>Procura traçar um mapa de toda a superfície terrestre. Ela reproduz bem o tamanho e o formato das áreas situadas na zona intertropical, mas exagera na representação das áreas temperadas e polares (Conceição e Costa, 2011).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12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733428"/>
            <a:ext cx="4402832" cy="250782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14400" y="3700163"/>
            <a:ext cx="3312368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/>
              <a:t>Foi recomendado pela IUGG para a cartografia em pequenas e médias escalas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06996" y="5053290"/>
            <a:ext cx="3127176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/>
              <a:t>Foi adotado em 1955 para o mapeamento sistemático do Brasil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892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1196752"/>
            <a:ext cx="8496945" cy="491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5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Sistemas de coordenadas tridimensionais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2"/>
            <a:ext cx="8229600" cy="4852002"/>
          </a:xfrm>
        </p:spPr>
        <p:txBody>
          <a:bodyPr>
            <a:normAutofit/>
          </a:bodyPr>
          <a:lstStyle/>
          <a:p>
            <a:pPr lvl="0"/>
            <a:r>
              <a:rPr lang="pt-BR" sz="2400" dirty="0"/>
              <a:t>Necessitam de três coordenadas para o posicionamento de um ponto no espaço. </a:t>
            </a:r>
          </a:p>
          <a:p>
            <a:pPr lvl="0"/>
            <a:endParaRPr lang="pt-BR" sz="2400" dirty="0"/>
          </a:p>
          <a:p>
            <a:pPr lvl="0" algn="just"/>
            <a:r>
              <a:rPr lang="pt-BR" sz="2400" dirty="0"/>
              <a:t>Alguns sistemas são extensões dos sistemas planos e outros são trabalhados de forma a definirem um sistema de representação mais específico para determinada aplicação.</a:t>
            </a:r>
          </a:p>
          <a:p>
            <a:pPr lvl="0" algn="just"/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14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Image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96" y="3906210"/>
            <a:ext cx="3672408" cy="245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738296" y="4392616"/>
            <a:ext cx="3736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pt-BR" dirty="0"/>
              <a:t>três dimensões físicas:</a:t>
            </a:r>
          </a:p>
          <a:p>
            <a:pPr lvl="0" algn="just"/>
            <a:r>
              <a:rPr lang="pt-BR" dirty="0"/>
              <a:t> x, y, caracterizando um plano e a uma coordenada z </a:t>
            </a:r>
          </a:p>
        </p:txBody>
      </p:sp>
    </p:spTree>
    <p:extLst>
      <p:ext uri="{BB962C8B-B14F-4D97-AF65-F5344CB8AC3E}">
        <p14:creationId xmlns:p14="http://schemas.microsoft.com/office/powerpoint/2010/main" val="2672749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618" y="281338"/>
            <a:ext cx="8939336" cy="1143000"/>
          </a:xfrm>
        </p:spPr>
        <p:txBody>
          <a:bodyPr>
            <a:normAutofit/>
          </a:bodyPr>
          <a:lstStyle/>
          <a:p>
            <a:r>
              <a:rPr lang="pt-BR" sz="3600" b="1" dirty="0"/>
              <a:t>Sistemas de coordenadas tridimensionais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84573" y="2001343"/>
            <a:ext cx="72996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Utiliza o par (r,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sz="2200" dirty="0"/>
              <a:t>) ao invés de (</a:t>
            </a:r>
            <a:r>
              <a:rPr lang="pt-BR" sz="2200" dirty="0" err="1"/>
              <a:t>x,y</a:t>
            </a:r>
            <a:r>
              <a:rPr lang="pt-BR" sz="2200" dirty="0"/>
              <a:t>);</a:t>
            </a:r>
          </a:p>
          <a:p>
            <a:pPr algn="just"/>
            <a:r>
              <a:rPr lang="pt-BR" sz="2200" dirty="0"/>
              <a:t>Os pares de coordenadas são convertidos de um sistema para o outro pelas equações:</a:t>
            </a:r>
          </a:p>
          <a:p>
            <a:pPr algn="just"/>
            <a:r>
              <a:rPr lang="pt-BR" sz="2200" dirty="0"/>
              <a:t>X= r*</a:t>
            </a:r>
            <a:r>
              <a:rPr lang="pt-BR" sz="2200" dirty="0" err="1"/>
              <a:t>sen</a:t>
            </a:r>
            <a:r>
              <a:rPr lang="pt-BR" sz="2200" dirty="0"/>
              <a:t>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200" dirty="0"/>
              <a:t>Y= r*cos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572000" y="3602315"/>
            <a:ext cx="3422154" cy="2953825"/>
            <a:chOff x="1476" y="816"/>
            <a:chExt cx="2700" cy="2066"/>
          </a:xfrm>
        </p:grpSpPr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1728" y="816"/>
              <a:ext cx="0" cy="19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1584" y="2592"/>
              <a:ext cx="25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V="1">
              <a:off x="1728" y="1400"/>
              <a:ext cx="2064" cy="1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3792" y="1392"/>
              <a:ext cx="0" cy="1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 flipH="1">
              <a:off x="1728" y="1380"/>
              <a:ext cx="20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1728" y="2280"/>
              <a:ext cx="240" cy="16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44" y="24"/>
                </a:cxn>
                <a:cxn ang="0">
                  <a:pos x="240" y="168"/>
                </a:cxn>
              </a:cxnLst>
              <a:rect l="0" t="0" r="r" b="b"/>
              <a:pathLst>
                <a:path w="240" h="168">
                  <a:moveTo>
                    <a:pt x="0" y="24"/>
                  </a:moveTo>
                  <a:cubicBezTo>
                    <a:pt x="52" y="12"/>
                    <a:pt x="104" y="0"/>
                    <a:pt x="144" y="24"/>
                  </a:cubicBezTo>
                  <a:cubicBezTo>
                    <a:pt x="184" y="48"/>
                    <a:pt x="212" y="108"/>
                    <a:pt x="240" y="1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18" name="Object 24"/>
            <p:cNvGraphicFramePr>
              <a:graphicFrameLocks noChangeAspect="1"/>
            </p:cNvGraphicFramePr>
            <p:nvPr/>
          </p:nvGraphicFramePr>
          <p:xfrm>
            <a:off x="1872" y="2020"/>
            <a:ext cx="24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52280" imgH="139680" progId="Equation.3">
                    <p:embed/>
                  </p:oleObj>
                </mc:Choice>
                <mc:Fallback>
                  <p:oleObj name="Equation" r:id="rId3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020"/>
                          <a:ext cx="24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3876" y="259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400" b="1" dirty="0">
                  <a:solidFill>
                    <a:srgbClr val="000000"/>
                  </a:solidFill>
                  <a:latin typeface="Arial" charset="0"/>
                </a:rPr>
                <a:t>X</a:t>
              </a:r>
              <a:endParaRPr lang="pt-PT" sz="24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1476" y="81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400" b="1">
                  <a:solidFill>
                    <a:srgbClr val="000000"/>
                  </a:solidFill>
                  <a:latin typeface="Arial" charset="0"/>
                </a:rPr>
                <a:t>Y</a:t>
              </a:r>
              <a:endParaRPr lang="pt-PT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2592" y="1617"/>
              <a:ext cx="2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3200" b="1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pt-PT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3804" y="185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400" b="1">
                  <a:solidFill>
                    <a:srgbClr val="000000"/>
                  </a:solidFill>
                  <a:latin typeface="Arial" charset="0"/>
                </a:rPr>
                <a:t>y</a:t>
              </a:r>
              <a:endParaRPr lang="pt-PT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2616" y="111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400" b="1">
                  <a:solidFill>
                    <a:srgbClr val="000000"/>
                  </a:solidFill>
                  <a:latin typeface="Arial" charset="0"/>
                </a:rPr>
                <a:t>x</a:t>
              </a:r>
              <a:endParaRPr lang="pt-PT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1536" y="255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400" b="1" dirty="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pt-PT" sz="24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cxnSp>
        <p:nvCxnSpPr>
          <p:cNvPr id="25" name="Conector reto 24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784572" y="1380165"/>
            <a:ext cx="3440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Coordenadas polares</a:t>
            </a:r>
          </a:p>
        </p:txBody>
      </p:sp>
    </p:spTree>
    <p:extLst>
      <p:ext uri="{BB962C8B-B14F-4D97-AF65-F5344CB8AC3E}">
        <p14:creationId xmlns:p14="http://schemas.microsoft.com/office/powerpoint/2010/main" val="190885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Fuso horário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2"/>
            <a:ext cx="8229600" cy="485200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Devido ao movimento de rotação terrestre é impossível o Sol cruzar os meridianos de dois lugares exatamente ao meio dia, exceto se esses lugares estiverem sobre o mesmo meridiano. </a:t>
            </a:r>
          </a:p>
          <a:p>
            <a:pPr algn="just"/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16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254076"/>
            <a:ext cx="1560512" cy="268800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0516" y="3284984"/>
            <a:ext cx="4755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O fuso horário corresponde a uma grade de meridianos principais elaborada para acomodar a passagem luminosa solar por diversos medianos em momentos distinto</a:t>
            </a:r>
          </a:p>
        </p:txBody>
      </p:sp>
    </p:spTree>
    <p:extLst>
      <p:ext uri="{BB962C8B-B14F-4D97-AF65-F5344CB8AC3E}">
        <p14:creationId xmlns:p14="http://schemas.microsoft.com/office/powerpoint/2010/main" val="3619666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Fuso horário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2"/>
            <a:ext cx="8229600" cy="48520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Surgiu em 1884- Reunião com 25 países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24 fusos horários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Para cada hora a terra se desloca 15°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O fuso referencial para determinação das horas é o de Greenwich, que atravessa a Grã-Bretanha, além de cortar o extremo oeste da Europa e da África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17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425235" y="2807905"/>
            <a:ext cx="396645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são gastos aproximadamente 24 horas</a:t>
            </a:r>
          </a:p>
        </p:txBody>
      </p:sp>
      <p:cxnSp>
        <p:nvCxnSpPr>
          <p:cNvPr id="10" name="Conector angulado 9"/>
          <p:cNvCxnSpPr/>
          <p:nvPr/>
        </p:nvCxnSpPr>
        <p:spPr>
          <a:xfrm>
            <a:off x="3275856" y="2420888"/>
            <a:ext cx="854269" cy="57168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873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5" name="Imagem 4" descr="http://www.apolo11.com/tictoc/imagens/mapas/fuso_horario_mundi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0578"/>
            <a:ext cx="8363272" cy="4411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698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s quatro Fusos Horários no Brasil: veja no resumo de geografia Enem">
            <a:extLst>
              <a:ext uri="{FF2B5EF4-FFF2-40B4-BE49-F238E27FC236}">
                <a16:creationId xmlns:a16="http://schemas.microsoft.com/office/drawing/2014/main" id="{A7512FA3-619E-F841-11D2-F657E7CA1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1336"/>
          <a:stretch/>
        </p:blipFill>
        <p:spPr bwMode="auto">
          <a:xfrm>
            <a:off x="611960" y="1814062"/>
            <a:ext cx="3600000" cy="32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usos horários no Brasil. Atuais Fusos Horários no Brasil - Escola Kids">
            <a:extLst>
              <a:ext uri="{FF2B5EF4-FFF2-40B4-BE49-F238E27FC236}">
                <a16:creationId xmlns:a16="http://schemas.microsoft.com/office/drawing/2014/main" id="{AE3B7A6E-6CAF-B857-DCF4-BD3FA4B12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14287"/>
            <a:ext cx="3662973" cy="3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1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bg2">
                    <a:lumMod val="10000"/>
                  </a:schemeClr>
                </a:solidFill>
              </a:rPr>
              <a:t>Conteúdo da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1.	DEFINIÇÕES	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2.	SISTEMAS DE COORDENADAS GEOGRÁFICAS	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 3.	SISTEMAS DE COORDENADAS PLANAS	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4.	SISTEMAS DE COORDENADAS TRIDIMENSIONAIS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5.    FUSOS HORÁRIOS	</a:t>
            </a:r>
            <a:endParaRPr lang="pt-BR" dirty="0"/>
          </a:p>
          <a:p>
            <a:pPr marL="82296" indent="0" algn="just"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174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Fuso horário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2"/>
            <a:ext cx="8229600" cy="48520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O meridiano central do fuso 12 recebe o nome de </a:t>
            </a:r>
            <a:r>
              <a:rPr lang="pt-BR" sz="2400" b="1" dirty="0"/>
              <a:t>Linha de mudança de data.</a:t>
            </a:r>
            <a:r>
              <a:rPr lang="pt-BR" sz="2400" dirty="0"/>
              <a:t> Quando se cruza essa linha navegando em direção ao oeste deve-se avançar a data de 1 dia.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20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074" name="Picture 2" descr="http://2.bp.blogspot.com/-D69tiGgk1W4/UzsQOKE0qSI/AAAAAAAAPto/8R45lqtJ9w4/s1600/Linha+Internacional+de+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60" y="2500226"/>
            <a:ext cx="2520280" cy="380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6861" y="314096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Este fuso em particular é dividido pelo meridiano central nos fusos +12 e -12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58352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Fuso horário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2"/>
            <a:ext cx="8229600" cy="48520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Kiribati antes e após 1995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21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Imagem 7" descr="http://3.bp.blogspot.com/-aH0C8hffe1w/UU8-mVL19cI/AAAAAAAAAdg/O5s8Yt2p9CQ/s1600/Linha+data+centr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96" y="2118328"/>
            <a:ext cx="5880992" cy="4122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457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192" y="99630"/>
            <a:ext cx="8243240" cy="737082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Fuso horário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28184" y="974469"/>
            <a:ext cx="2458616" cy="71467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/>
              <a:t>Fuso: Z ou Zulu</a:t>
            </a:r>
          </a:p>
          <a:p>
            <a:pPr marL="0" indent="0">
              <a:buNone/>
            </a:pPr>
            <a:r>
              <a:rPr lang="pt-BR" sz="2000" dirty="0"/>
              <a:t>Hora: Hora Zulu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22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217192" y="826339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42" name="Picture 2" descr="https://sites.google.com/site/catalaocml/_/rsrc/1254566045260/home/nav-astronomica-1/nav-astronomica/astr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8" y="1826906"/>
            <a:ext cx="8134202" cy="486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V="1">
            <a:off x="6444208" y="1826906"/>
            <a:ext cx="936104" cy="4122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 flipV="1">
            <a:off x="2051720" y="1689148"/>
            <a:ext cx="720080" cy="44220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683568" y="1073465"/>
            <a:ext cx="2311190" cy="535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>
                <a:solidFill>
                  <a:schemeClr val="bg1"/>
                </a:solidFill>
              </a:rPr>
              <a:t> oeste M e a Leste Y </a:t>
            </a:r>
          </a:p>
        </p:txBody>
      </p:sp>
    </p:spTree>
    <p:extLst>
      <p:ext uri="{BB962C8B-B14F-4D97-AF65-F5344CB8AC3E}">
        <p14:creationId xmlns:p14="http://schemas.microsoft.com/office/powerpoint/2010/main" val="797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Fuso horário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2"/>
            <a:ext cx="8229600" cy="48520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Cálculo da Hora Civil</a:t>
            </a:r>
            <a:endParaRPr lang="pt-BR" sz="2400" dirty="0"/>
          </a:p>
          <a:p>
            <a:pPr lvl="0"/>
            <a:r>
              <a:rPr lang="pt-BR" sz="2400" b="1" dirty="0"/>
              <a:t>Exemplos: 1.</a:t>
            </a:r>
            <a:r>
              <a:rPr lang="pt-BR" sz="2400" dirty="0"/>
              <a:t> Qual a hora em Nova York (localizada no fuso Q= -4h), sabendo-se que são 14 horas em Greenwich? 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Exemplo 2</a:t>
            </a:r>
            <a:r>
              <a:rPr lang="pt-BR" sz="2400" dirty="0"/>
              <a:t>: Tendo-se 22 horas em Rio Branco, Acre, qual a hora em Greenwich?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23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290" name="Picture 2" descr="http://comunidadeintervidas.com.br/site/wp-content/uploads/2014/03/D%C3%BAvi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0016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904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Revisão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2"/>
            <a:ext cx="8229600" cy="485200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SISTEMAS DE COORDENADAS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SISTEMAS DE COORDENADAS GEOGRÁFICAS	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 SISTEMAS DE COORDENADAS PLANAS	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SISTEMAS DE COORDENADAS TRIDIMENSIONAIS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FUSOS HORÁRIOS	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24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290" name="Picture 2" descr="http://comunidadeintervidas.com.br/site/wp-content/uploads/2014/03/D%C3%BAvi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85" y="4727075"/>
            <a:ext cx="1637522" cy="163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08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Próxima aula teórica...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05215" y="1718776"/>
            <a:ext cx="75608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/>
              <a:t>Aula: Sistemas de Projeção Cartográfica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/>
              <a:t>Apostila sobre Sistemas de referências e Sistemas de coordenadas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/>
              <a:t>Lista de Exercícios</a:t>
            </a:r>
            <a:endParaRPr lang="pt-BR" sz="22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3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26</a:t>
            </a:fld>
            <a:endParaRPr lang="pt-BR"/>
          </a:p>
        </p:txBody>
      </p:sp>
      <p:sp>
        <p:nvSpPr>
          <p:cNvPr id="4" name="AutoShape 2" descr="http://geografiamungia.files.wordpress.com/2010/10/escala-grafic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979712" y="2564904"/>
            <a:ext cx="529356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8000" b="1" dirty="0"/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196750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/>
              <a:t>DEFINIÇÕES</a:t>
            </a:r>
            <a:endParaRPr lang="pt-B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Os sistemas de coordenadas são necessários para expressar a posição de pontos sobre uma superfície, seja ela um </a:t>
            </a:r>
            <a:r>
              <a:rPr lang="pt-BR" sz="2400" dirty="0" err="1"/>
              <a:t>elipsóide</a:t>
            </a:r>
            <a:r>
              <a:rPr lang="pt-BR" sz="2400" dirty="0"/>
              <a:t>, esfera ou um plano. 	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O sistema de coordenadas permite definir a localização de qualquer elemento sobre a superfície terrestre. 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50" name="Picture 2" descr="http://alunosonline.uol.com.br/upload/conteudo/images/mapa-das-coordenadas-geografic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13249"/>
            <a:ext cx="38100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6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/>
              <a:t>DEFINIÇÕES</a:t>
            </a:r>
            <a:endParaRPr lang="pt-B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Os sistemas mais empregado: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899592" y="2494230"/>
            <a:ext cx="352839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coordenadas geográficas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185048" y="2549270"/>
            <a:ext cx="2736304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coordenadas planas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375756" y="3584423"/>
            <a:ext cx="3888432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coordenadas tridimensionais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1619672" y="3212976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42316" y="5102469"/>
            <a:ext cx="302433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/>
              <a:t>representação de grandes extensões de área num mapa</a:t>
            </a: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6876256" y="3164509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4806516" y="5115668"/>
            <a:ext cx="349336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/>
              <a:t>recomendado para trabalhos de medição de distâncias ou áreas </a:t>
            </a:r>
          </a:p>
        </p:txBody>
      </p:sp>
    </p:spTree>
    <p:extLst>
      <p:ext uri="{BB962C8B-B14F-4D97-AF65-F5344CB8AC3E}">
        <p14:creationId xmlns:p14="http://schemas.microsoft.com/office/powerpoint/2010/main" val="247695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Sistemas de coordenadas geográficas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2793" y="1274161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/>
              <a:t>Cada ponto é definido através do par de coordenadas referente à interseção de um meridiano com um paralelo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Picture 5" descr="http://3.bp.blogspot.com/-jaTRl9tjbDI/TZe6BT3wjVI/AAAAAAAAADM/xoBJO0tMSXg/s1600/Paralelos%2Be%2Bmeridianos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5265" y="2267744"/>
            <a:ext cx="5904656" cy="3600660"/>
          </a:xfrm>
          <a:prstGeom prst="rect">
            <a:avLst/>
          </a:prstGeom>
          <a:noFill/>
        </p:spPr>
      </p:pic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7" y="3013361"/>
            <a:ext cx="7283152" cy="2088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77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A6FE-DCFE-4DFA-BF22-B85E2B66F51D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76672"/>
            <a:ext cx="6840760" cy="607115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475656" y="764704"/>
            <a:ext cx="1863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Lat</a:t>
            </a:r>
            <a:r>
              <a:rPr lang="pt-BR" sz="1400" dirty="0"/>
              <a:t>: 40° N / Log: 30°W</a:t>
            </a:r>
          </a:p>
        </p:txBody>
      </p:sp>
    </p:spTree>
    <p:extLst>
      <p:ext uri="{BB962C8B-B14F-4D97-AF65-F5344CB8AC3E}">
        <p14:creationId xmlns:p14="http://schemas.microsoft.com/office/powerpoint/2010/main" val="311083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Sistemas de coordenadas geográficas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2"/>
            <a:ext cx="8229600" cy="485200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Principais características das coordenadas geográficas são: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algn="just"/>
            <a:r>
              <a:rPr lang="pt-BR" sz="2300" dirty="0"/>
              <a:t>A Longitude pode ser Oeste (W) ou Leste (E) e a Latitude pode ser Norte (N) ou Sul (S);</a:t>
            </a:r>
          </a:p>
          <a:p>
            <a:pPr algn="just"/>
            <a:r>
              <a:rPr lang="pt-BR" sz="2300" dirty="0"/>
              <a:t> Não é necessário definir uma projeção para trabalhar no Sistema Geográfico;</a:t>
            </a:r>
          </a:p>
          <a:p>
            <a:pPr algn="just"/>
            <a:r>
              <a:rPr lang="pt-BR" sz="2300" dirty="0"/>
              <a:t>Unidades neste sistema são representadas em graus (unidades angulares);</a:t>
            </a:r>
          </a:p>
          <a:p>
            <a:pPr algn="just"/>
            <a:r>
              <a:rPr lang="pt-BR" sz="2300" dirty="0"/>
              <a:t>Para importar dados do Sistema de Coordenadas Geográficas para um aplicativo SIG, é preciso converter as coordenadas geográficas de Graus, Minutos e Segundos para Graus Decimais;</a:t>
            </a:r>
          </a:p>
          <a:p>
            <a:pPr algn="just"/>
            <a:r>
              <a:rPr lang="pt-BR" sz="2300" dirty="0"/>
              <a:t>O Sistema de Coordenadas Geográficas não é um sistema conveniente para aplicações onde busca‐se o cálculo de distância e áreas. </a:t>
            </a:r>
          </a:p>
          <a:p>
            <a:pPr algn="just"/>
            <a:r>
              <a:rPr lang="pt-BR" sz="2300" dirty="0"/>
              <a:t>No SIG, ao decidir pelo uso do Sistema de Coordenadas Geográficas, o analista precisa informar o Modelo da Terra (</a:t>
            </a:r>
            <a:r>
              <a:rPr lang="pt-BR" sz="2300" dirty="0" err="1"/>
              <a:t>Datum</a:t>
            </a:r>
            <a:r>
              <a:rPr lang="pt-BR" sz="2300" dirty="0"/>
              <a:t>) da região de interesse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79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Sistemas de coordenadas geográficas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2"/>
            <a:ext cx="8229600" cy="48520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Cálculo das coordenadas geográficas ?</a:t>
            </a:r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Pode ser realizada utilizando uma regra de três simples em uma </a:t>
            </a:r>
            <a:r>
              <a:rPr lang="pt-BR" sz="2400" dirty="0" err="1"/>
              <a:t>uma</a:t>
            </a:r>
            <a:r>
              <a:rPr lang="pt-BR" sz="2400" dirty="0"/>
              <a:t> carta topográfica impressa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Transformação de graus, minutos e segundos em graus decimais?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Transformação de graus decimais em graus, minutos e segundos?</a:t>
            </a:r>
          </a:p>
          <a:p>
            <a:pPr marL="0" indent="0" algn="just">
              <a:buNone/>
            </a:pP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Imagem 6" descr="https://scontent-lga3-1.xx.fbcdn.net/v/t34.0-12/14012293_1168599793181184_441080831_n.jpg?oh=23c62b58764699c130ff514f1f0e529a&amp;oe=57B5FBC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" y="1747838"/>
            <a:ext cx="822960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1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31161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sz="3600" b="1" dirty="0"/>
              <a:t>Sistemas de coordenadas planas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4162"/>
            <a:ext cx="8229600" cy="48520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são baseados em um par de eixos perpendiculares, onde a interseção dos eixos representa a origem para a localização de qualquer ponto sobre o plano</a:t>
            </a:r>
            <a:endParaRPr lang="pt-BR" sz="23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</a:t>
            </a:fld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Imagem 6" descr="http://mundoeducacao.bol.uol.com.br/upload/conteudo/Untitled-3(25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3617669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1099774" y="2996952"/>
            <a:ext cx="230425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Par de valores:</a:t>
            </a:r>
          </a:p>
          <a:p>
            <a:r>
              <a:rPr lang="pt-BR" dirty="0"/>
              <a:t>X------ Longitude</a:t>
            </a:r>
          </a:p>
          <a:p>
            <a:r>
              <a:rPr lang="pt-BR" dirty="0"/>
              <a:t>Y-------Latitude</a:t>
            </a:r>
          </a:p>
        </p:txBody>
      </p:sp>
    </p:spTree>
    <p:extLst>
      <p:ext uri="{BB962C8B-B14F-4D97-AF65-F5344CB8AC3E}">
        <p14:creationId xmlns:p14="http://schemas.microsoft.com/office/powerpoint/2010/main" val="7015521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24619</TotalTime>
  <Words>1638</Words>
  <Application>Microsoft Office PowerPoint</Application>
  <PresentationFormat>Apresentação na tela (4:3)</PresentationFormat>
  <Paragraphs>203</Paragraphs>
  <Slides>26</Slides>
  <Notes>21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Wingdings</vt:lpstr>
      <vt:lpstr>Tema do Office</vt:lpstr>
      <vt:lpstr>Equation</vt:lpstr>
      <vt:lpstr>  UNIVERSIDADE FEDERAL DO ESPÍRITO SANTO  CENTRO DE CIÊNCIAS AGRÁRIAS E ENGENHARIAS DISCIPLINA: GEOMÁTICA II   </vt:lpstr>
      <vt:lpstr>Conteúdo da Aula</vt:lpstr>
      <vt:lpstr>DEFINIÇÕES</vt:lpstr>
      <vt:lpstr>DEFINIÇÕES</vt:lpstr>
      <vt:lpstr>Sistemas de coordenadas geográficas</vt:lpstr>
      <vt:lpstr>Apresentação do PowerPoint</vt:lpstr>
      <vt:lpstr>Sistemas de coordenadas geográficas</vt:lpstr>
      <vt:lpstr>Sistemas de coordenadas geográficas</vt:lpstr>
      <vt:lpstr>Sistemas de coordenadas planas</vt:lpstr>
      <vt:lpstr>Sistemas de coordenadas planas</vt:lpstr>
      <vt:lpstr>Sistemas de coordenadas planas</vt:lpstr>
      <vt:lpstr>Sistemas de coordenadas planas</vt:lpstr>
      <vt:lpstr>Apresentação do PowerPoint</vt:lpstr>
      <vt:lpstr>Sistemas de coordenadas tridimensionais</vt:lpstr>
      <vt:lpstr>Sistemas de coordenadas tridimensionais</vt:lpstr>
      <vt:lpstr>Fuso horário</vt:lpstr>
      <vt:lpstr>Fuso horário</vt:lpstr>
      <vt:lpstr>Apresentação do PowerPoint</vt:lpstr>
      <vt:lpstr>Apresentação do PowerPoint</vt:lpstr>
      <vt:lpstr>Fuso horário</vt:lpstr>
      <vt:lpstr>Fuso horário</vt:lpstr>
      <vt:lpstr>Fuso horário</vt:lpstr>
      <vt:lpstr>Fuso horário</vt:lpstr>
      <vt:lpstr>Revisão</vt:lpstr>
      <vt:lpstr>Próxima aula teórica...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KEYSE</dc:creator>
  <cp:lastModifiedBy>Alexandre Rosa dos Santos</cp:lastModifiedBy>
  <cp:revision>443</cp:revision>
  <dcterms:created xsi:type="dcterms:W3CDTF">2014-03-31T12:05:34Z</dcterms:created>
  <dcterms:modified xsi:type="dcterms:W3CDTF">2023-09-28T18:34:01Z</dcterms:modified>
</cp:coreProperties>
</file>