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310" r:id="rId5"/>
    <p:sldId id="362" r:id="rId6"/>
    <p:sldId id="275" r:id="rId7"/>
    <p:sldId id="355" r:id="rId8"/>
    <p:sldId id="365" r:id="rId9"/>
    <p:sldId id="368" r:id="rId10"/>
    <p:sldId id="363" r:id="rId11"/>
    <p:sldId id="364" r:id="rId12"/>
    <p:sldId id="367" r:id="rId13"/>
    <p:sldId id="372" r:id="rId14"/>
    <p:sldId id="370" r:id="rId15"/>
    <p:sldId id="371" r:id="rId16"/>
    <p:sldId id="373" r:id="rId17"/>
    <p:sldId id="374" r:id="rId18"/>
    <p:sldId id="397" r:id="rId19"/>
    <p:sldId id="375" r:id="rId20"/>
    <p:sldId id="389" r:id="rId21"/>
    <p:sldId id="376" r:id="rId22"/>
    <p:sldId id="378" r:id="rId23"/>
    <p:sldId id="379" r:id="rId24"/>
    <p:sldId id="384" r:id="rId25"/>
    <p:sldId id="385" r:id="rId26"/>
    <p:sldId id="387" r:id="rId27"/>
    <p:sldId id="386" r:id="rId28"/>
    <p:sldId id="381" r:id="rId29"/>
    <p:sldId id="390" r:id="rId30"/>
    <p:sldId id="382" r:id="rId31"/>
    <p:sldId id="388" r:id="rId32"/>
    <p:sldId id="396" r:id="rId33"/>
    <p:sldId id="391" r:id="rId34"/>
    <p:sldId id="392" r:id="rId35"/>
    <p:sldId id="393" r:id="rId36"/>
    <p:sldId id="394" r:id="rId37"/>
    <p:sldId id="343" r:id="rId38"/>
    <p:sldId id="395" r:id="rId39"/>
    <p:sldId id="34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7D6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 showGuides="1">
      <p:cViewPr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0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3CEAAF3-9831-450B-8D59-2C09DB96C8FC}" type="datetimeFigureOut">
              <a:rPr lang="pt-BR"/>
              <a:pPr/>
              <a:t>30/08/2016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6834459-7356-44BF-850D-8B30C4FB3B6B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2D50CD79-FC16-4410-AB61-17F26E6D3BC8}" type="datetimeFigureOut">
              <a:rPr lang="pt-BR"/>
              <a:pPr/>
              <a:t>30/08/2016</a:t>
            </a:fld>
            <a:endParaRPr lang="pt-BR"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0A3C37BE-C303-496D-B5CD-85F2937540F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6" y="2292097"/>
            <a:ext cx="7572375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7572376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651E-B685-428F-9EDC-DD9A44FF6BF7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3491005" y="1600201"/>
            <a:ext cx="4823184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2547747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FC22-5837-4204-97F6-C9541932BDC9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1652-CAE1-4766-B4A9-E10B49F56479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828676" y="365125"/>
            <a:ext cx="6074172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1763-392A-4B36-B607-D4A474EC2768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Conector de Linha Reta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Linha Reta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074C-2C4F-4B23-9677-E44DE9262E0E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3"/>
            <a:ext cx="9144000" cy="63125"/>
            <a:chOff x="507492" y="1501519"/>
            <a:chExt cx="8129016" cy="63125"/>
          </a:xfrm>
        </p:grpSpPr>
        <p:cxnSp>
          <p:nvCxnSpPr>
            <p:cNvPr id="17" name="Conector de Linha Ret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Linha Ret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3"/>
            <a:ext cx="9144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de Linha Reta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de Linha Reta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de Linha Reta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e Linha Reta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4" y="2971806"/>
            <a:ext cx="7553325" cy="1684150"/>
          </a:xfrm>
        </p:spPr>
        <p:txBody>
          <a:bodyPr anchor="ctr">
            <a:normAutofit/>
          </a:bodyPr>
          <a:lstStyle>
            <a:lvl1pPr latinLnBrk="0">
              <a:defRPr lang="pt-BR" sz="4400" cap="all" baseline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4" y="4655956"/>
            <a:ext cx="7553325" cy="50975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pt-B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pt-B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66BB-13AE-4286-9FE4-D1F7163A40BB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828675" y="1600202"/>
            <a:ext cx="3686175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4629151" y="1600202"/>
            <a:ext cx="3686175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4E76-7A63-4496-A59E-81B19E0F33E1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6" y="1600200"/>
            <a:ext cx="3689604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828676" y="2424112"/>
            <a:ext cx="3689604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EEE5-3216-4111-81C3-853FC592D842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8" name="Espaço reservad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do número do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7402-56BC-4644-8379-002124DD5D10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3980-1819-4207-84B7-0715053BBEFB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3" name="Espaço reservad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do número do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4231387" y="1600201"/>
            <a:ext cx="4083939" cy="4572001"/>
          </a:xfrm>
        </p:spPr>
        <p:txBody>
          <a:bodyPr>
            <a:normAutofit/>
          </a:bodyPr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8676" y="1600200"/>
            <a:ext cx="3288411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90E3-C195-40DB-9F9C-F00D40CCDF89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485511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828675" y="6356354"/>
            <a:ext cx="137217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latinLnBrk="0"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903BEAF-A82D-4F2D-91E8-B7F401C82A36}" type="datetime1">
              <a:rPr lang="pt-BR" smtClean="0"/>
              <a:pPr/>
              <a:t>30/08/2016</a:t>
            </a:fld>
            <a:endParaRPr lang="pt-BR"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6942587" y="6356354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latinLnBrk="0"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15" name="Grupo 14"/>
          <p:cNvGrpSpPr/>
          <p:nvPr/>
        </p:nvGrpSpPr>
        <p:grpSpPr>
          <a:xfrm>
            <a:off x="827532" y="1219204"/>
            <a:ext cx="7488937" cy="84403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47898" y="1914561"/>
            <a:ext cx="7508998" cy="33239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/>
              <a:t>FUNDAMENTOS TEÓRICOS DE GEOTECNOLOGIAS</a:t>
            </a:r>
          </a:p>
          <a:p>
            <a:pPr algn="ctr"/>
            <a:r>
              <a:rPr lang="pt-BR" sz="3500" b="1" dirty="0"/>
              <a:t>MÓDULO I - ELEMENTOS DE CARTOGRAFIA</a:t>
            </a:r>
          </a:p>
          <a:p>
            <a:pPr algn="ctr"/>
            <a:r>
              <a:rPr lang="pt-BR" sz="3500" b="1" dirty="0"/>
              <a:t>AULA </a:t>
            </a:r>
            <a:r>
              <a:rPr lang="pt-BR" sz="3500" b="1" dirty="0" smtClean="0"/>
              <a:t>04- Sistemas de Projeção Cartográfica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5777015"/>
            <a:ext cx="9144000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1900" dirty="0" smtClean="0"/>
              <a:t>Discentes:  </a:t>
            </a:r>
            <a:r>
              <a:rPr lang="pt-BR" sz="1900" dirty="0" err="1"/>
              <a:t>Ma</a:t>
            </a:r>
            <a:r>
              <a:rPr lang="pt-BR" sz="1900" dirty="0"/>
              <a:t>. </a:t>
            </a:r>
            <a:r>
              <a:rPr lang="pt-BR" sz="1900" dirty="0" err="1"/>
              <a:t>Kaíse</a:t>
            </a:r>
            <a:r>
              <a:rPr lang="pt-BR" sz="1900" dirty="0"/>
              <a:t> Barbosa de Souza</a:t>
            </a:r>
          </a:p>
          <a:p>
            <a:pPr algn="r"/>
            <a:r>
              <a:rPr lang="pt-BR" sz="1900" dirty="0" err="1"/>
              <a:t>Ma</a:t>
            </a:r>
            <a:r>
              <a:rPr lang="pt-BR" sz="1900" dirty="0"/>
              <a:t>. Rosane Gomes da Silva</a:t>
            </a:r>
          </a:p>
          <a:p>
            <a:pPr algn="r"/>
            <a:r>
              <a:rPr lang="pt-BR" sz="1900" dirty="0" smtClean="0"/>
              <a:t>Orientador</a:t>
            </a:r>
            <a:r>
              <a:rPr lang="pt-BR" sz="1900" dirty="0"/>
              <a:t>: </a:t>
            </a:r>
            <a:r>
              <a:rPr lang="pt-BR" sz="1900" dirty="0" smtClean="0"/>
              <a:t> Dr</a:t>
            </a:r>
            <a:r>
              <a:rPr lang="pt-BR" sz="1900" dirty="0"/>
              <a:t>.  Alexandre Rosa dos Santos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296538" y="17581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DO ESPÍRITO SANTO - UFES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CENTRO DE CIÊNCIAS AGRÁRIAS E ENGENHARIAS - CCAE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DISCIPLINA GEOMÁTICA II- ENG 05272	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8" y="166321"/>
            <a:ext cx="1097280" cy="9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87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Propriedades das projeções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63" y="1551469"/>
            <a:ext cx="6400800" cy="422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Propriedades das projeções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Apesar de a escala principal ser preservada em algumas linhas ou pontos em uma projeção, e as escalas específicas serem variáveis em posição e direção no mapa, é possível criar combinações de escalas específicas que podem ser mantidas por todo o mapa.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284" r="28806" b="6868"/>
          <a:stretch/>
        </p:blipFill>
        <p:spPr>
          <a:xfrm>
            <a:off x="7337893" y="3654004"/>
            <a:ext cx="968991" cy="9998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23833" y="4153945"/>
            <a:ext cx="601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As propriedades das projeções surgem do relacionamento entre as escalas máxima e mínima em qualquer ponto e que são preservadas no mapa.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28549" y="5786651"/>
            <a:ext cx="168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Conformidade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27372" y="5786651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Equivalência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74588" y="5775279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Equidistância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92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Projeção conforme ou </a:t>
            </a:r>
            <a:r>
              <a:rPr lang="pt-BR" sz="3000" b="1" dirty="0" err="1" smtClean="0">
                <a:solidFill>
                  <a:srgbClr val="FF0000"/>
                </a:solidFill>
              </a:rPr>
              <a:t>ortomórfica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Na projeção conforme, a escala máxima é igual à mínima em todas as partes do mapa.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3792" y="2867461"/>
            <a:ext cx="7492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As pequenas formas são preservadas e os ângulos de lados muito curtos também, ou seja, ângulos em torno de um ponto são mantidos.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22342" y="4940490"/>
            <a:ext cx="538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Mantém a propriedade de correspondência angular, distorcem </a:t>
            </a:r>
            <a:r>
              <a:rPr lang="pt-BR" b="1" dirty="0" smtClean="0">
                <a:solidFill>
                  <a:srgbClr val="FF0000"/>
                </a:solidFill>
              </a:rPr>
              <a:t>áreas!!!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2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Projeção equivalente ou de área igual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Na projeção </a:t>
            </a:r>
            <a:r>
              <a:rPr lang="pt-BR" sz="2200" dirty="0" smtClean="0"/>
              <a:t>equivalente </a:t>
            </a:r>
            <a:r>
              <a:rPr lang="pt-BR" sz="2200" dirty="0" smtClean="0"/>
              <a:t>a escala máxima é compensada pela mínima.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3792" y="2867461"/>
            <a:ext cx="7492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Por outro lado, a escala varia em todas as direções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18126" y="4449170"/>
            <a:ext cx="521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Preservam áreas, distorcem ângulos, forma sujeita a  </a:t>
            </a:r>
            <a:r>
              <a:rPr lang="pt-BR" b="1" dirty="0" smtClean="0">
                <a:solidFill>
                  <a:srgbClr val="FF0000"/>
                </a:solidFill>
              </a:rPr>
              <a:t>deformações!!!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Projeção equidistante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Mantém escalas específicas iguais à escala principal ao longo de todo o mapa, como, por exemplo, a manutenção de escala ao longo de um meridiano.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3792" y="3298348"/>
            <a:ext cx="749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Sob certas condições, as distâncias são mostradas corretamente.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18126" y="4449170"/>
            <a:ext cx="543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preserva distancias., não preserva ângulos nem </a:t>
            </a:r>
            <a:r>
              <a:rPr lang="pt-BR" b="1" dirty="0" smtClean="0">
                <a:solidFill>
                  <a:srgbClr val="FF0000"/>
                </a:solidFill>
              </a:rPr>
              <a:t>área!!!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465872"/>
            <a:ext cx="2676525" cy="169545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48418" y="996287"/>
            <a:ext cx="21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Projeção conforme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2628900"/>
            <a:ext cx="2657475" cy="1600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00818" y="3244334"/>
            <a:ext cx="238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Projeção equivalente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26477" r="3720" b="9841"/>
          <a:stretch/>
        </p:blipFill>
        <p:spPr>
          <a:xfrm>
            <a:off x="557212" y="4572000"/>
            <a:ext cx="3330054" cy="174691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139821" y="5260790"/>
            <a:ext cx="24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Projeção equidistante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3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Propriedades das projeções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As projeções podem ser classificadas, ainda, quanto à superfície de projeção: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Plana ou azimutal: Quando a superfície for um plano;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Cilíndrica: Quando a superfície for um cilindro;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Cônica: Quando a superfície for um cone.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1" y="1515352"/>
            <a:ext cx="6583680" cy="504571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965277" y="6115396"/>
            <a:ext cx="3261815" cy="53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451678" y="2470245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Cilíndrica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254850" y="4266637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Cônica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254850" y="559274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Plana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485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Propriedades das projeções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17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Quanto à posição da superfície de projeção: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Polar: Centro do plano de projeção é um polo.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Equatorial: </a:t>
            </a:r>
            <a:r>
              <a:rPr lang="pt-BR" sz="2200" dirty="0"/>
              <a:t>Centro </a:t>
            </a:r>
            <a:r>
              <a:rPr lang="pt-BR" sz="2200" dirty="0" smtClean="0"/>
              <a:t>da superfície </a:t>
            </a:r>
            <a:r>
              <a:rPr lang="pt-BR" sz="2200" dirty="0"/>
              <a:t>de projeção é </a:t>
            </a:r>
            <a:r>
              <a:rPr lang="pt-BR" sz="2200" dirty="0" smtClean="0"/>
              <a:t>o equador.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Oblíqua: Quando está em qualquer outra posição.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Transversa: </a:t>
            </a:r>
            <a:r>
              <a:rPr lang="pt-BR" sz="2200" dirty="0"/>
              <a:t>Centro </a:t>
            </a:r>
            <a:r>
              <a:rPr lang="pt-BR" sz="2200" dirty="0" smtClean="0"/>
              <a:t>da superfície de </a:t>
            </a:r>
            <a:r>
              <a:rPr lang="pt-BR" sz="2200" dirty="0"/>
              <a:t>projeção </a:t>
            </a:r>
            <a:r>
              <a:rPr lang="pt-BR" sz="2200" dirty="0" smtClean="0"/>
              <a:t>encontra-se perpendicular em relação ao eixo de rotação da Terra.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65277" y="6115396"/>
            <a:ext cx="3261815" cy="53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015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planas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9022" y="1363933"/>
            <a:ext cx="749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Obtidas a partir da projeção da superfície terrestre sob um plano tangente.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58101" y="2133374"/>
            <a:ext cx="4163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Apresentam a Terra em uma representação circular;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A forma mais simples de representação são os seus aspectos polares;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Possuem um único ponto de contato;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As distorções aumentam à medida que se afasta desse ponto.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7"/>
          <a:stretch/>
        </p:blipFill>
        <p:spPr bwMode="auto">
          <a:xfrm>
            <a:off x="739201" y="2133374"/>
            <a:ext cx="312311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8"/>
          <a:stretch/>
        </p:blipFill>
        <p:spPr bwMode="auto">
          <a:xfrm>
            <a:off x="1147522" y="4438650"/>
            <a:ext cx="2306471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849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planas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246101"/>
            <a:ext cx="7492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Projeção ortográfica– O ponto de perspectiva para a projeção está situado no infinito. Todos os meridianos e paralelos são mostrados como elipses, círculos ou linhas retas.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t="16113" r="18275" b="8175"/>
          <a:stretch/>
        </p:blipFill>
        <p:spPr>
          <a:xfrm>
            <a:off x="1665027" y="2906973"/>
            <a:ext cx="2442949" cy="25384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4" t="17896" r="17002" b="9770"/>
          <a:stretch/>
        </p:blipFill>
        <p:spPr>
          <a:xfrm>
            <a:off x="5261212" y="2906973"/>
            <a:ext cx="2470246" cy="242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2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Recordando algumas definições...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3125781"/>
            <a:ext cx="7492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Sistemas de coordenadas planas</a:t>
            </a:r>
            <a:endParaRPr lang="pt-BR" sz="2200" dirty="0"/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93791" y="1666458"/>
            <a:ext cx="7492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Sistemas de coordenadas X Sistemas de referência</a:t>
            </a:r>
            <a:endParaRPr lang="pt-BR" sz="2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saturation sa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81475"/>
            <a:ext cx="3810000" cy="267652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793790" y="2242477"/>
            <a:ext cx="749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Grade </a:t>
            </a:r>
            <a:r>
              <a:rPr lang="pt-BR" sz="2200" dirty="0"/>
              <a:t>de coordenadas </a:t>
            </a:r>
            <a:r>
              <a:rPr lang="pt-BR" sz="2200" dirty="0" smtClean="0"/>
              <a:t>geográficas: Paralelos e meridianos</a:t>
            </a:r>
            <a:endParaRPr lang="pt-BR" sz="22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2" y="3793694"/>
            <a:ext cx="50577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02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planas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246101"/>
            <a:ext cx="74926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Projeção estereográfica– O ponto de perspectiva está na superfície da esfera, no lado diametralmente oposto ao ponto de tangência do plano ou do centro de projeção. Quando o polo sul for o centro do mapa, o ponto de vista será o polo norte, e vice-versa.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60" y="3305819"/>
            <a:ext cx="6400800" cy="223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75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planas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246101"/>
            <a:ext cx="7492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Projeção estereográfica: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3791" y="2100967"/>
            <a:ext cx="74926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Principais empregos: Projeção planimétrica de corpos celestes;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Mapeamento das regiões polares;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Como complemento da projeção UTM, acima de 84° e abaixo de -80°;</a:t>
            </a:r>
          </a:p>
        </p:txBody>
      </p:sp>
    </p:spTree>
    <p:extLst>
      <p:ext uri="{BB962C8B-B14F-4D97-AF65-F5344CB8AC3E}">
        <p14:creationId xmlns:p14="http://schemas.microsoft.com/office/powerpoint/2010/main" val="3175859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planas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246101"/>
            <a:ext cx="74926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Projeção azimutal equidistante– Não é uma projeção perspectiva. 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Principal característica– Todas as distâncias estão em uma escala real quando medidas do centro a qualquer outro ponto do mapa.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No aspecto equatorial, a representação do equador e do meridiano central são retas e os demais, curvas complexas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Principais utilizações: Mapas mundiais e mapas de hemisférios polares, confecção de atlas de continentes, mapas de aviação e uso de rádio, utilização na navegação aérea e marítima, confecção de cartas celestes.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01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planas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23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246101"/>
            <a:ext cx="7492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Projeção azimutal equidistante– 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2" y="1676989"/>
            <a:ext cx="2286000" cy="227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02" y="1707265"/>
            <a:ext cx="2286000" cy="22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79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planas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246101"/>
            <a:ext cx="7492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Projeção gnômica– Utiliza como superfície de projeção um plano tangente à superfície da Terra, no qual os pontos são projetados geometricamente, a partir do centro da Terra.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3792" y="4371154"/>
            <a:ext cx="74926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Principais empregos: Confecção de cartas polares de navegação; utilização na navegação marítima e aérea, utilização para rádio, </a:t>
            </a:r>
            <a:r>
              <a:rPr lang="pt-BR" sz="2200" dirty="0" err="1" smtClean="0"/>
              <a:t>radiogoniometria</a:t>
            </a:r>
            <a:r>
              <a:rPr lang="pt-BR" sz="2200" dirty="0" smtClean="0"/>
              <a:t> e radiofaróis, na geologia, para o alinhamento de componentes da crosta terrestre.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19900" r="20522" b="5829"/>
          <a:stretch/>
        </p:blipFill>
        <p:spPr>
          <a:xfrm>
            <a:off x="3234518" y="2333767"/>
            <a:ext cx="2169995" cy="20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1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cônicas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246101"/>
            <a:ext cx="7492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Nas projeções cônicas a superfície de projeção é definida pela superfície de um cone, tangente ou secante à superfície terrestre, sendo então planificada.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3792" y="2940698"/>
            <a:ext cx="7492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São utilizadas para mostrar uma  região que se estenda de leste para oeste em zonas temperadas ou em pequenos círculos, ortogonais ou inclinados em relação ao equador.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41892" b="29054"/>
          <a:stretch/>
        </p:blipFill>
        <p:spPr>
          <a:xfrm>
            <a:off x="1296538" y="4763068"/>
            <a:ext cx="6063671" cy="13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53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cônicas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246101"/>
            <a:ext cx="7492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Se apresentam em três aspectos em relação à posição do cone adiante da superfície terrestre: Equatorial, transverso e oblíquo.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/>
          <a:stretch/>
        </p:blipFill>
        <p:spPr>
          <a:xfrm>
            <a:off x="1533525" y="2354097"/>
            <a:ext cx="6076950" cy="402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5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cilíndricas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93791" y="1494148"/>
            <a:ext cx="749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Correspondem às projeções que têm um cilindro como superfície de projeção.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93790" y="2415988"/>
            <a:ext cx="7492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Apresentam a Terra como um retângulo.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Três aspectos: Equatorial, transverso e oblíquo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18501"/>
          <a:stretch/>
        </p:blipFill>
        <p:spPr>
          <a:xfrm>
            <a:off x="1219626" y="3875964"/>
            <a:ext cx="6076950" cy="25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05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Projeções cartográficas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5800" y="1500045"/>
            <a:ext cx="19431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00045"/>
            <a:ext cx="38671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8" b="10157"/>
          <a:stretch/>
        </p:blipFill>
        <p:spPr>
          <a:xfrm>
            <a:off x="514350" y="4348020"/>
            <a:ext cx="2286000" cy="12125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46806" r="6464"/>
          <a:stretch/>
        </p:blipFill>
        <p:spPr>
          <a:xfrm>
            <a:off x="3273045" y="1192478"/>
            <a:ext cx="1774210" cy="16517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8021"/>
            <a:ext cx="2743200" cy="228469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28" y="2924032"/>
            <a:ext cx="1828800" cy="170481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59" y="4746449"/>
            <a:ext cx="1828800" cy="148783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05680"/>
            <a:ext cx="1554480" cy="12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10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29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 b="2289"/>
          <a:stretch/>
        </p:blipFill>
        <p:spPr>
          <a:xfrm>
            <a:off x="1468120" y="313897"/>
            <a:ext cx="5470782" cy="6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latin typeface="+mn-lt"/>
              </a:rPr>
              <a:t>CONTEÚDO DA AULA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885400" y="2185221"/>
            <a:ext cx="7086600" cy="6005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 smtClean="0"/>
              <a:t>Propriedades das projeções</a:t>
            </a:r>
            <a:endParaRPr lang="pt-BR" sz="2000" dirty="0"/>
          </a:p>
        </p:txBody>
      </p:sp>
      <p:sp>
        <p:nvSpPr>
          <p:cNvPr id="11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85400" y="2974507"/>
            <a:ext cx="7086600" cy="6005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 smtClean="0"/>
              <a:t>Projeções planas ou azimutais</a:t>
            </a:r>
            <a:endParaRPr lang="pt-BR" sz="2000" dirty="0"/>
          </a:p>
        </p:txBody>
      </p:sp>
      <p:sp>
        <p:nvSpPr>
          <p:cNvPr id="16" name="Retângulo 15"/>
          <p:cNvSpPr/>
          <p:nvPr/>
        </p:nvSpPr>
        <p:spPr>
          <a:xfrm>
            <a:off x="885400" y="3711479"/>
            <a:ext cx="7086600" cy="5072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 smtClean="0"/>
              <a:t>Projeções cônicas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885400" y="1387533"/>
            <a:ext cx="7086600" cy="60050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 smtClean="0"/>
              <a:t>Introdução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885400" y="4417339"/>
            <a:ext cx="7086600" cy="5072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 smtClean="0"/>
              <a:t>Projeções </a:t>
            </a:r>
            <a:r>
              <a:rPr lang="pt-BR" sz="2000" dirty="0" err="1" smtClean="0"/>
              <a:t>cilindricas</a:t>
            </a:r>
            <a:endParaRPr lang="pt-BR" sz="2000" dirty="0"/>
          </a:p>
        </p:txBody>
      </p:sp>
      <p:sp>
        <p:nvSpPr>
          <p:cNvPr id="17" name="Retângulo 16"/>
          <p:cNvSpPr/>
          <p:nvPr/>
        </p:nvSpPr>
        <p:spPr>
          <a:xfrm>
            <a:off x="885400" y="5133843"/>
            <a:ext cx="7086600" cy="50723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dirty="0" smtClean="0"/>
              <a:t>A projeção UTM</a:t>
            </a:r>
            <a:endParaRPr lang="pt-BR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5" grpId="0" animBg="1"/>
      <p:bldP spid="16" grpId="0" animBg="1"/>
      <p:bldP spid="12" grpId="0" animBg="1"/>
      <p:bldP spid="13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687527" cy="109696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Projeção Universal Transversa de </a:t>
            </a:r>
            <a:r>
              <a:rPr lang="pt-BR" b="1" dirty="0" err="1" smtClean="0">
                <a:solidFill>
                  <a:srgbClr val="FF0000"/>
                </a:solidFill>
              </a:rPr>
              <a:t>Mercator</a:t>
            </a:r>
            <a:r>
              <a:rPr lang="pt-BR" b="1" dirty="0" smtClean="0">
                <a:solidFill>
                  <a:srgbClr val="FF0000"/>
                </a:solidFill>
              </a:rPr>
              <a:t>-UTM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00753" y="1637731"/>
            <a:ext cx="75745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Projeção cilíndrica conforme</a:t>
            </a:r>
            <a:r>
              <a:rPr lang="pt-BR" sz="2000" dirty="0" smtClean="0"/>
              <a:t>;</a:t>
            </a:r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Divide a Terra da latitude 84º Norte à latitude 80º Sul em colunas com largura de 6º de longitude chamadas zonas numeradas de 1 a 60 no sentido leste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Procura traçar um mapa de toda a superfície terrestre. Ela reproduz bem o tamanho e o formato das áreas situadas na zona intertropical, mas exagera na representação das áreas temperadas e polares (Conceição e Costa, 2011).</a:t>
            </a:r>
          </a:p>
        </p:txBody>
      </p:sp>
    </p:spTree>
    <p:extLst>
      <p:ext uri="{BB962C8B-B14F-4D97-AF65-F5344CB8AC3E}">
        <p14:creationId xmlns:p14="http://schemas.microsoft.com/office/powerpoint/2010/main" val="22218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687527" cy="109696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Projeção Universal Transversa de </a:t>
            </a:r>
            <a:r>
              <a:rPr lang="pt-BR" b="1" dirty="0" err="1" smtClean="0">
                <a:solidFill>
                  <a:srgbClr val="FF0000"/>
                </a:solidFill>
              </a:rPr>
              <a:t>Mercator</a:t>
            </a:r>
            <a:r>
              <a:rPr lang="pt-BR" b="1" dirty="0" smtClean="0">
                <a:solidFill>
                  <a:srgbClr val="FF0000"/>
                </a:solidFill>
              </a:rPr>
              <a:t>-UTM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31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434" y="2103302"/>
            <a:ext cx="4402832" cy="250782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18866" y="2070037"/>
            <a:ext cx="3312368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F</a:t>
            </a:r>
            <a:r>
              <a:rPr lang="pt-BR" dirty="0" smtClean="0"/>
              <a:t>oi </a:t>
            </a:r>
            <a:r>
              <a:rPr lang="pt-BR" dirty="0"/>
              <a:t>recomendado pela IUGG </a:t>
            </a:r>
            <a:r>
              <a:rPr lang="pt-BR" dirty="0" smtClean="0"/>
              <a:t>para </a:t>
            </a:r>
            <a:r>
              <a:rPr lang="pt-BR" dirty="0"/>
              <a:t>a cartografia em pequenas e médias </a:t>
            </a:r>
            <a:r>
              <a:rPr lang="pt-BR" dirty="0" smtClean="0"/>
              <a:t>escalas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1462" y="3423164"/>
            <a:ext cx="3219772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F</a:t>
            </a:r>
            <a:r>
              <a:rPr lang="pt-BR" dirty="0" smtClean="0"/>
              <a:t>oi </a:t>
            </a:r>
            <a:r>
              <a:rPr lang="pt-BR" dirty="0"/>
              <a:t>adotado em 1955 para o mapeamento sistemático do </a:t>
            </a:r>
            <a:r>
              <a:rPr lang="pt-BR" dirty="0" smtClean="0"/>
              <a:t>Brasil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308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687527" cy="109696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Projeção Universal Transversa de </a:t>
            </a:r>
            <a:r>
              <a:rPr lang="pt-BR" b="1" dirty="0" err="1" smtClean="0">
                <a:solidFill>
                  <a:srgbClr val="FF0000"/>
                </a:solidFill>
              </a:rPr>
              <a:t>Mercator</a:t>
            </a:r>
            <a:r>
              <a:rPr lang="pt-BR" b="1" dirty="0" smtClean="0">
                <a:solidFill>
                  <a:srgbClr val="FF0000"/>
                </a:solidFill>
              </a:rPr>
              <a:t>-UTM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32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1428764"/>
            <a:ext cx="8496945" cy="49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687527" cy="109696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Projeção Universal Transversa de </a:t>
            </a:r>
            <a:r>
              <a:rPr lang="pt-BR" b="1" dirty="0" err="1" smtClean="0">
                <a:solidFill>
                  <a:srgbClr val="FF0000"/>
                </a:solidFill>
              </a:rPr>
              <a:t>Mercator</a:t>
            </a:r>
            <a:r>
              <a:rPr lang="pt-BR" b="1" dirty="0" smtClean="0">
                <a:solidFill>
                  <a:srgbClr val="FF0000"/>
                </a:solidFill>
              </a:rPr>
              <a:t>-UTM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33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1" t="19104" r="2239" b="6467"/>
          <a:stretch/>
        </p:blipFill>
        <p:spPr>
          <a:xfrm>
            <a:off x="3643952" y="1310185"/>
            <a:ext cx="5295331" cy="51042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86855" y="1719618"/>
            <a:ext cx="286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Fusos UTM no território brasileiro: 18 a 25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86855" y="2663588"/>
            <a:ext cx="286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Espírito Santo: Fuso 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44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Para não esquecer!!!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46161" y="1613356"/>
            <a:ext cx="7575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Nenhuma transformação projetiva pode manter a escala constante em toda a extensão do mapa.</a:t>
            </a:r>
          </a:p>
          <a:p>
            <a:endParaRPr lang="pt-BR" sz="22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38" y="2890404"/>
            <a:ext cx="3657600" cy="36576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84024" y="2505908"/>
            <a:ext cx="2888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/>
              <a:t>Projeções conformes</a:t>
            </a: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846161" y="3093156"/>
            <a:ext cx="31398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/>
              <a:t>Projeções equivalentes</a:t>
            </a:r>
            <a:endParaRPr lang="pt-BR" sz="2200" b="1" dirty="0"/>
          </a:p>
        </p:txBody>
      </p:sp>
      <p:sp>
        <p:nvSpPr>
          <p:cNvPr id="13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84024" y="3695285"/>
            <a:ext cx="32504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/>
              <a:t>Projeções equidistantes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703527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Para não esquecer!!!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35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38" y="2890404"/>
            <a:ext cx="3657600" cy="3657600"/>
          </a:xfrm>
          <a:prstGeom prst="rect">
            <a:avLst/>
          </a:prstGeom>
        </p:spPr>
      </p:pic>
      <p:sp>
        <p:nvSpPr>
          <p:cNvPr id="13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0"/>
          <a:stretch/>
        </p:blipFill>
        <p:spPr>
          <a:xfrm>
            <a:off x="873456" y="1377287"/>
            <a:ext cx="1267627" cy="13284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9"/>
          <a:stretch/>
        </p:blipFill>
        <p:spPr>
          <a:xfrm>
            <a:off x="2715904" y="1501983"/>
            <a:ext cx="1715637" cy="107903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6" b="12938"/>
          <a:stretch/>
        </p:blipFill>
        <p:spPr>
          <a:xfrm>
            <a:off x="873456" y="2890404"/>
            <a:ext cx="1432639" cy="134888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6359" r="4051" b="17267"/>
          <a:stretch/>
        </p:blipFill>
        <p:spPr>
          <a:xfrm>
            <a:off x="2782151" y="2973503"/>
            <a:ext cx="1583141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34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3766" y="2916577"/>
            <a:ext cx="5112875" cy="55399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3000" b="1" dirty="0" smtClean="0"/>
              <a:t>OBRIGADA PELA ATENÇÃO!!!</a:t>
            </a:r>
            <a:endParaRPr lang="pt-BR" sz="3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29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Introdução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Porque projetar a Terra em uma superfície plana???</a:t>
            </a:r>
            <a:endParaRPr lang="pt-BR" sz="2200" dirty="0"/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93792" y="2297176"/>
            <a:ext cx="7492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Representação das coordenadas sobre um plano</a:t>
            </a:r>
            <a:endParaRPr lang="pt-BR" sz="2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28792" y="2791555"/>
            <a:ext cx="7492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Visualização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Medição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200" dirty="0" smtClean="0"/>
              <a:t>Orientação</a:t>
            </a:r>
            <a:endParaRPr lang="pt-BR" sz="2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28792" y="3929122"/>
            <a:ext cx="7492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Como representar a Terra em uma superfície plana</a:t>
            </a:r>
            <a:endParaRPr lang="pt-BR" sz="22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34" y="4517597"/>
            <a:ext cx="914400" cy="22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Introdução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223" b="65716"/>
          <a:stretch/>
        </p:blipFill>
        <p:spPr>
          <a:xfrm>
            <a:off x="941694" y="1501253"/>
            <a:ext cx="5943600" cy="169180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207224" y="1897039"/>
            <a:ext cx="982639" cy="95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68740" y="1671851"/>
            <a:ext cx="846161" cy="272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3479122" y="2077803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2" t="44727" r="13285" b="33762"/>
          <a:stretch/>
        </p:blipFill>
        <p:spPr>
          <a:xfrm>
            <a:off x="1671848" y="4026088"/>
            <a:ext cx="5486400" cy="1902690"/>
          </a:xfrm>
          <a:prstGeom prst="rect">
            <a:avLst/>
          </a:prstGeom>
        </p:spPr>
      </p:pic>
      <p:sp>
        <p:nvSpPr>
          <p:cNvPr id="13" name="Seta para baixo 12"/>
          <p:cNvSpPr/>
          <p:nvPr/>
        </p:nvSpPr>
        <p:spPr>
          <a:xfrm>
            <a:off x="4790363" y="3281771"/>
            <a:ext cx="382137" cy="61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682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Introdução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1" y="1515352"/>
            <a:ext cx="6583680" cy="504571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65277" y="6115396"/>
            <a:ext cx="3261815" cy="53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13" y="3432913"/>
            <a:ext cx="914400" cy="27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Introdução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O que é uma projeção cartográfica ou sistema de projeção cartográfica???</a:t>
            </a:r>
            <a:endParaRPr lang="pt-BR" sz="2200" dirty="0"/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3930555" y="2743200"/>
            <a:ext cx="484632" cy="489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68876" y="3781861"/>
            <a:ext cx="74926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Qualquer representação </a:t>
            </a:r>
            <a:r>
              <a:rPr lang="pt-BR" sz="2200" dirty="0" smtClean="0">
                <a:solidFill>
                  <a:srgbClr val="FF0000"/>
                </a:solidFill>
              </a:rPr>
              <a:t>sistemática de paralelos e meridianos</a:t>
            </a:r>
            <a:r>
              <a:rPr lang="pt-BR" sz="2200" dirty="0" smtClean="0"/>
              <a:t> retratando a superfície da Terra, ou parte dela, considerada como uma esfera ou elipsoide, sobre um </a:t>
            </a:r>
            <a:r>
              <a:rPr lang="pt-BR" sz="2200" dirty="0" smtClean="0">
                <a:solidFill>
                  <a:srgbClr val="FF0000"/>
                </a:solidFill>
              </a:rPr>
              <a:t>plano de referência </a:t>
            </a:r>
            <a:r>
              <a:rPr lang="pt-BR" sz="2200" dirty="0" smtClean="0"/>
              <a:t>(SNYDER, 1987; PEARSON, 1990; BUGAYEVSKIY, SNYDER, 1995).</a:t>
            </a:r>
            <a:endParaRPr lang="pt-BR" sz="2200" dirty="0"/>
          </a:p>
        </p:txBody>
      </p:sp>
      <p:sp>
        <p:nvSpPr>
          <p:cNvPr id="7" name="Texto explicativo retangular 6"/>
          <p:cNvSpPr/>
          <p:nvPr/>
        </p:nvSpPr>
        <p:spPr>
          <a:xfrm>
            <a:off x="2456596" y="5768414"/>
            <a:ext cx="2702257" cy="792648"/>
          </a:xfrm>
          <a:prstGeom prst="wedgeRectCallout">
            <a:avLst>
              <a:gd name="adj1" fmla="val -35713"/>
              <a:gd name="adj2" fmla="val -1217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 de coordenadas planas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2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Introdução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 transformação projetiva caracteriza um processo de transformação cartográfica, onde um sistema de projeção é adotado para que uma informação geográfica seja plotada em uma representação bidimensional plana e associada a um sistema de coordenadas.</a:t>
            </a:r>
            <a:endParaRPr lang="pt-BR" sz="2200" dirty="0"/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00751" y="4285397"/>
            <a:ext cx="752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Não há como representar uma superfície esférica em um plano sem que ocorram distorções!!!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Propriedades das projeções</a:t>
            </a: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3792" y="1650536"/>
            <a:ext cx="74926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Nenhuma transformação projetiva pode manter a escala constante em toda a extensão do mapa.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A variação de escala caracteriza a distorção linear, que por sua vez irá influenciar a representação de ângulos e áreas.</a:t>
            </a:r>
          </a:p>
          <a:p>
            <a:pPr algn="just"/>
            <a:endParaRPr lang="pt-BR" sz="2200" dirty="0"/>
          </a:p>
          <a:p>
            <a:pPr algn="just"/>
            <a:r>
              <a:rPr lang="pt-BR" sz="2200" dirty="0" smtClean="0"/>
              <a:t>Qualquer plano secante à superfície terrestre irá gerar uma linha de distorção nula. Quanto mais afastado da área de tangência ou secância, maior será a distorção.</a:t>
            </a:r>
          </a:p>
        </p:txBody>
      </p:sp>
      <p:sp>
        <p:nvSpPr>
          <p:cNvPr id="5" name="Espaço Reservado para Número de Slide 10"/>
          <p:cNvSpPr txBox="1">
            <a:spLocks/>
          </p:cNvSpPr>
          <p:nvPr/>
        </p:nvSpPr>
        <p:spPr>
          <a:xfrm>
            <a:off x="8151413" y="6381062"/>
            <a:ext cx="270000" cy="3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DB4FF-C40F-4162-8B81-FCDCCC7A7D6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iteratura acadêmica 16x9">
  <a:themeElements>
    <a:clrScheme name="Personalizada 15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146216"/>
      </a:accent1>
      <a:accent2>
        <a:srgbClr val="663300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59749-484A-4444-8368-710F51146B8D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</TotalTime>
  <Words>1316</Words>
  <Application>Microsoft Office PowerPoint</Application>
  <PresentationFormat>Apresentação na tela (4:3)</PresentationFormat>
  <Paragraphs>209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Literatura acadêmica 16x9</vt:lpstr>
      <vt:lpstr>Apresentação do PowerPoint</vt:lpstr>
      <vt:lpstr>Recordando algumas definições...</vt:lpstr>
      <vt:lpstr>CONTEÚDO DA AULA</vt:lpstr>
      <vt:lpstr>Introdução</vt:lpstr>
      <vt:lpstr>Introdução</vt:lpstr>
      <vt:lpstr>Introdução</vt:lpstr>
      <vt:lpstr>Introdução</vt:lpstr>
      <vt:lpstr>Introdução</vt:lpstr>
      <vt:lpstr>Propriedades das projeções</vt:lpstr>
      <vt:lpstr>Propriedades das projeções</vt:lpstr>
      <vt:lpstr>Propriedades das projeções</vt:lpstr>
      <vt:lpstr>Projeção conforme ou ortomórfica</vt:lpstr>
      <vt:lpstr>Projeção equivalente ou de área igual</vt:lpstr>
      <vt:lpstr>Projeção equidistante</vt:lpstr>
      <vt:lpstr>Apresentação do PowerPoint</vt:lpstr>
      <vt:lpstr>Propriedades das projeções</vt:lpstr>
      <vt:lpstr>Propriedades das projeções</vt:lpstr>
      <vt:lpstr>Projeções planas</vt:lpstr>
      <vt:lpstr>Projeções planas</vt:lpstr>
      <vt:lpstr>Projeções planas</vt:lpstr>
      <vt:lpstr>Projeções planas</vt:lpstr>
      <vt:lpstr>Projeções planas</vt:lpstr>
      <vt:lpstr>Projeções planas</vt:lpstr>
      <vt:lpstr>Projeções planas</vt:lpstr>
      <vt:lpstr>Projeções cônicas</vt:lpstr>
      <vt:lpstr>Projeções cônicas</vt:lpstr>
      <vt:lpstr>Projeções cilíndricas</vt:lpstr>
      <vt:lpstr>Projeções cartográficas</vt:lpstr>
      <vt:lpstr>Apresentação do PowerPoint</vt:lpstr>
      <vt:lpstr>Projeção Universal Transversa de Mercator-UTM</vt:lpstr>
      <vt:lpstr>Projeção Universal Transversa de Mercator-UTM</vt:lpstr>
      <vt:lpstr>Projeção Universal Transversa de Mercator-UTM</vt:lpstr>
      <vt:lpstr>Projeção Universal Transversa de Mercator-UTM</vt:lpstr>
      <vt:lpstr>Para não esquecer!!!</vt:lpstr>
      <vt:lpstr>Para não esquecer!!!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Potencial agroclimático para a cultura do pimentão no estado do Espírito Santo</dc:title>
  <dc:creator>ROSANE</dc:creator>
  <cp:lastModifiedBy>ROSANE</cp:lastModifiedBy>
  <cp:revision>563</cp:revision>
  <dcterms:created xsi:type="dcterms:W3CDTF">2013-04-05T19:49:59Z</dcterms:created>
  <dcterms:modified xsi:type="dcterms:W3CDTF">2016-08-30T15:40:25Z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