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1" r:id="rId3"/>
    <p:sldId id="314" r:id="rId4"/>
    <p:sldId id="313" r:id="rId5"/>
    <p:sldId id="315" r:id="rId6"/>
    <p:sldId id="316" r:id="rId7"/>
    <p:sldId id="317" r:id="rId8"/>
    <p:sldId id="318" r:id="rId9"/>
    <p:sldId id="319" r:id="rId10"/>
    <p:sldId id="336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5" r:id="rId26"/>
    <p:sldId id="334" r:id="rId27"/>
    <p:sldId id="338" r:id="rId28"/>
    <p:sldId id="337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4" r:id="rId42"/>
    <p:sldId id="353" r:id="rId43"/>
    <p:sldId id="311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71993" autoAdjust="0"/>
  </p:normalViewPr>
  <p:slideViewPr>
    <p:cSldViewPr>
      <p:cViewPr varScale="1">
        <p:scale>
          <a:sx n="79" d="100"/>
          <a:sy n="79" d="100"/>
        </p:scale>
        <p:origin x="24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37BA9CB7-F895-4552-ADA1-76702FC29DD5}"/>
    <pc:docChg chg="modSld">
      <pc:chgData name="Alexandre Rosa dos Santos" userId="e905766dae65b9e1" providerId="LiveId" clId="{37BA9CB7-F895-4552-ADA1-76702FC29DD5}" dt="2023-09-03T17:26:00.236" v="0"/>
      <pc:docMkLst>
        <pc:docMk/>
      </pc:docMkLst>
      <pc:sldChg chg="modSp mod">
        <pc:chgData name="Alexandre Rosa dos Santos" userId="e905766dae65b9e1" providerId="LiveId" clId="{37BA9CB7-F895-4552-ADA1-76702FC29DD5}" dt="2023-09-03T17:26:00.236" v="0"/>
        <pc:sldMkLst>
          <pc:docMk/>
          <pc:sldMk cId="3461590067" sldId="353"/>
        </pc:sldMkLst>
        <pc:spChg chg="mod">
          <ac:chgData name="Alexandre Rosa dos Santos" userId="e905766dae65b9e1" providerId="LiveId" clId="{37BA9CB7-F895-4552-ADA1-76702FC29DD5}" dt="2023-09-03T17:26:00.236" v="0"/>
          <ac:spMkLst>
            <pc:docMk/>
            <pc:sldMk cId="3461590067" sldId="35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A77F-A498-418A-931D-85D277D3C7FA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96CC-2C71-4393-9405-348B073FE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24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44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Existem diversos conceitos associados da generalização e ocorre bastante divergência entre os autores.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96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processo pode ajudar a reduzir drasticamente o número de entidades individuais a representar, e assim reduzir a complexidade de um mapa. Muitos objetos individuais são agrupados numa classe que representa os seus atributos comuns ou cobertura dominante, onde para a cobertura dominante, a natureza original dos objetos pequenos será mudada. A classificação ajuda a organizar os objetos ou fenómenos nos grupos que são representados pela mesma simbologia.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0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Estes símbolos exigem cuidado ao serem escolhidos, de forma que contribuam para mapas mais legíveis. </a:t>
            </a:r>
          </a:p>
          <a:p>
            <a:r>
              <a:rPr lang="pt-BR" sz="1200" dirty="0"/>
              <a:t>Pretende-se achar boas representações para fenômenos do mundo real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6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 agregação permite combinar os objetos através da estrutura hierárquica quando a escala se torna menor, por exemplo: os edifícios de uma cidade podem ser agrupados para dar forma a uma mancha urbana. A generalização semântica ocorre normalmente, antes da generalização geométrica</a:t>
            </a:r>
            <a:endParaRPr lang="pt-BR" sz="1200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33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11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Um objeto polígono de dimensão 2-D, após a redução, seria representado por uma linha 1-D ou ponto 0-D. (</a:t>
            </a:r>
            <a:r>
              <a:rPr lang="pt-BR" sz="1200" dirty="0" err="1"/>
              <a:t>McMaster</a:t>
            </a:r>
            <a:r>
              <a:rPr lang="pt-BR" sz="1200" dirty="0"/>
              <a:t> e Shea, 1992; ESRI, 1996)</a:t>
            </a:r>
          </a:p>
          <a:p>
            <a:endParaRPr lang="pt-BR" sz="1200" dirty="0"/>
          </a:p>
          <a:p>
            <a:r>
              <a:rPr lang="pt-BR" sz="1200" b="1" dirty="0"/>
              <a:t>Generalização geométrica </a:t>
            </a:r>
            <a:r>
              <a:rPr lang="pt-BR" sz="1200" dirty="0"/>
              <a:t>- baseado na manipulação de características gráficas de objetos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83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71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307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 de ajustamento de conteúdo e gráfico, que tem a finalidade de melhorar o uso de dados geográficos a um nível mais elevado da percepção visual de entidades espaciais/temporais tal como as suas relações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883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0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365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180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2. Em determinados regiões, o pequeno pode ter prioridade sobre o grande. Por exemplo em dois trechos de um mapa, a área A é mais seca que a área B. Ao suprimir os pequenos lagos em B, haverá então uma ideia errada do terreno.</a:t>
            </a:r>
          </a:p>
          <a:p>
            <a:r>
              <a:rPr lang="pt-BR" dirty="0"/>
              <a:t>3.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Avaliar o princípio da simbolização pois na alteração da classificação dos objetos e feições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passando-se de área à ponto)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generalização tem que atingir todos os elementos envolvidos.</a:t>
            </a:r>
            <a:r>
              <a:rPr lang="pt-BR" sz="1200" b="1" dirty="0"/>
              <a:t> </a:t>
            </a:r>
          </a:p>
          <a:p>
            <a:r>
              <a:rPr lang="pt-BR" sz="1200" dirty="0"/>
              <a:t>4. Neste princípio pode-se </a:t>
            </a:r>
            <a:r>
              <a:rPr lang="pt-BR" sz="1200" b="1" dirty="0"/>
              <a:t>agrupar elementos que sejam vizin</a:t>
            </a:r>
            <a:r>
              <a:rPr lang="pt-BR" sz="1200" dirty="0"/>
              <a:t>hos. Se existir uma separação por meio de outros objetos, não podem ser grupados.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5. Sempre que possível deve-se seguir o princípio de </a:t>
            </a:r>
            <a:r>
              <a:rPr lang="pt-BR" sz="1200" b="1" dirty="0"/>
              <a:t>preservação das formas.</a:t>
            </a:r>
            <a:r>
              <a:rPr lang="pt-BR" sz="1200" dirty="0"/>
              <a:t> A degradação das formas é inevitável, porém deve ser próxima à forma original.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6. O equilíbrio em um mapa é caracterizado por estabelecer prioridades sobre os elementos a representar. Se todos </a:t>
            </a:r>
            <a:r>
              <a:rPr lang="pt-BR" sz="1200" b="1" dirty="0"/>
              <a:t>tiverem o mesmo peso</a:t>
            </a:r>
            <a:r>
              <a:rPr lang="pt-BR" sz="1200" dirty="0"/>
              <a:t>, não poderá haver uma prioridade visual sobre nenhum dos elementos. Com exceção das cartas temáticas onde o equilíbrio será dado pela priorização da visualização sobreo tema a representar.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946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589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79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298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pela utilização de uma escala de intervalo que começa num ponto zero que não é arbitrário, por exemplo, na temperatura ou na pressão atmosférica o zero não é arbitrário).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062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152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6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46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. Para símbolos pequenos, a variação de valor (saturação) não é distinta.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132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Apesar de ser na teoria ilimitada, na prática deve ser limitada, com figuras de formas conhecidas e fáceis de serem diferenciadas uma das outras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990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572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504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093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 posição da maior parte dos símbolos e convenções são prescritas pela ordenação geográfica dos dados e são suscetíveis de alteração, apenas por mudanças de projeção ou deslocamentos dentro da área do mapa, para melhorar a legibilidade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Toponímia: Em carta topográfica corresponde aos nomes que caracterizam acidentes naturais.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637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14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238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07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processo de generalização é considerado fundamental tanto para a cartografia de base, como para cartografia temática, devido ao objetivo principal que é elaboração de mapas, cujas informações possuam clareza gráfica suficiente para o estabelecimento da comunicação cartográfica desejada, ou seja, a legibilidade do mapa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cartografia geral ou base é definida pela precisão das medições na confecção dos mapas  e a Cartografia temática são derivados diretamente de trabalhos de levantamentos básicos destinada a um publico específico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19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2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1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Finalidade:</a:t>
            </a:r>
            <a:r>
              <a:rPr lang="pt-BR" baseline="0" dirty="0"/>
              <a:t> </a:t>
            </a:r>
            <a:r>
              <a:rPr lang="pt-BR" baseline="0" dirty="0" err="1"/>
              <a:t>ex</a:t>
            </a:r>
            <a:r>
              <a:rPr lang="pt-BR" baseline="0" dirty="0"/>
              <a:t>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atlas de referência e um atlas escolar, não conterão a mesma quantidade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emesmo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qualidade de informação. O mapa de referência terá sempre muito mais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informações,enquanto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no escolar, são simplificadas para não prejudicar 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atendimenmto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ao público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destina.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Tema: o relevo numa carta básica é essencial, enquanto que em uma carta náutica é apenas esquematizado.</a:t>
            </a:r>
          </a:p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Caracteristicas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Por exemplo localização deum poço artesiano no Rio de Janeiro e um poço artesiano em uma região desértica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ousemidesértica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 poço da região desértica tem uma importância relativa muito maior,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sendorelevante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sua representação.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Informações: necessário conhecer as características de como a feição,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estradas podem ter retas e curvas acentuadas; as estradas de ferro terão sempre curvas suaves; linhas de costa e contornos serão suaves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17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processo de generalização cartográfica envolve muita intuição e pouca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formalizaçao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3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9C41-D9C6-4AA6-B7D1-565E5DCD431E}" type="datetime1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16F-F31A-4489-AEA4-1867C7402687}" type="datetime1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2F1-2469-4B4D-81EA-7D263A823F13}" type="datetime1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012-8072-4947-AC22-19633F93A60E}" type="datetime1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5587-177E-4D90-B8FE-3402935E4826}" type="datetime1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509E-4A91-4E5C-9058-1AACD4C7848A}" type="datetime1">
              <a:rPr lang="pt-BR" smtClean="0"/>
              <a:t>03/09/2023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3318-23CF-46C6-8B24-6F82A5B674F2}" type="datetime1">
              <a:rPr lang="pt-BR" smtClean="0"/>
              <a:t>03/09/2023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129A-33B8-449D-AC33-5C9167F5DB36}" type="datetime1">
              <a:rPr lang="pt-BR" smtClean="0"/>
              <a:t>03/09/2023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26AC-D3AA-417A-A974-51292CF41829}" type="datetime1">
              <a:rPr lang="pt-BR" smtClean="0"/>
              <a:t>03/09/2023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42DF-99EA-4E23-98B5-CF23F077E5B9}" type="datetime1">
              <a:rPr lang="pt-BR" smtClean="0"/>
              <a:t>03/09/2023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22-FD55-413A-99BB-66378A8AC842}" type="datetime1">
              <a:rPr lang="pt-BR" smtClean="0"/>
              <a:t>03/09/2023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D3DE-3B29-4B55-9344-1B6F68E16758}" type="datetime1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0026" y="266837"/>
            <a:ext cx="6415142" cy="1560236"/>
          </a:xfrm>
        </p:spPr>
        <p:txBody>
          <a:bodyPr>
            <a:noAutofit/>
          </a:bodyPr>
          <a:lstStyle/>
          <a:p>
            <a:br>
              <a:rPr lang="pt-BR" sz="1800" dirty="0"/>
            </a:br>
            <a:r>
              <a:rPr lang="pt-BR" sz="1800" dirty="0"/>
              <a:t> UNIVERSIDADE FEDERAL DO ESPÍRITO SANTO </a:t>
            </a:r>
            <a:br>
              <a:rPr lang="pt-BR" sz="1800" dirty="0"/>
            </a:br>
            <a:r>
              <a:rPr lang="pt-BR" sz="1800" dirty="0"/>
              <a:t>CENTRO DE CIÊNCIAS AGRÁRIAS E ENGENHARIAS</a:t>
            </a:r>
            <a:br>
              <a:rPr lang="pt-BR" sz="1800" dirty="0"/>
            </a:br>
            <a:r>
              <a:rPr lang="pt-BR" sz="1800" dirty="0"/>
              <a:t>DISCIPLINA: GEOMÁTICA II</a:t>
            </a:r>
            <a:br>
              <a:rPr lang="pt-BR" sz="1800" dirty="0"/>
            </a:br>
            <a:r>
              <a:rPr lang="pt-BR" sz="1800" dirty="0"/>
              <a:t>	</a:t>
            </a:r>
            <a:br>
              <a:rPr lang="pt-BR" sz="1800" dirty="0"/>
            </a:br>
            <a:endParaRPr lang="pt-BR" sz="1800" dirty="0"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87548" y="2097533"/>
            <a:ext cx="8099252" cy="1786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dirty="0"/>
              <a:t>MÓDULO I- CARTOGRAFIA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3600" b="1" dirty="0"/>
              <a:t>GENERALIZAÇÃO CARTOGRÁFICA E SIMBOLIZAÇÃO CARTOGRÁFICA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87823" y="4623449"/>
            <a:ext cx="5901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Discente: </a:t>
            </a:r>
            <a:r>
              <a:rPr lang="pt-BR" sz="2400" dirty="0" err="1"/>
              <a:t>Kaíse</a:t>
            </a:r>
            <a:r>
              <a:rPr lang="pt-BR" sz="2400" dirty="0"/>
              <a:t> Barbosa de Souza</a:t>
            </a:r>
          </a:p>
          <a:p>
            <a:pPr algn="r"/>
            <a:r>
              <a:rPr lang="pt-BR" sz="2400" dirty="0"/>
              <a:t>Rosane Gomes da Silva</a:t>
            </a:r>
          </a:p>
          <a:p>
            <a:pPr algn="r"/>
            <a:r>
              <a:rPr lang="pt-BR" sz="2400" dirty="0"/>
              <a:t>Orientador: </a:t>
            </a:r>
            <a:r>
              <a:rPr lang="pt-BR" sz="2400" dirty="0" err="1"/>
              <a:t>Ds</a:t>
            </a:r>
            <a:r>
              <a:rPr lang="pt-BR" sz="2400" dirty="0"/>
              <a:t>.  Alexandre Rosa dos Santos</a:t>
            </a:r>
          </a:p>
          <a:p>
            <a:pPr algn="r"/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5" y="316525"/>
            <a:ext cx="1727579" cy="1460860"/>
          </a:xfrm>
          <a:prstGeom prst="rect">
            <a:avLst/>
          </a:prstGeom>
        </p:spPr>
      </p:pic>
      <p:pic>
        <p:nvPicPr>
          <p:cNvPr id="10" name="Imagem 9" descr="http://www.regaloempresas.pt/productosg/alta/BA5386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9" y="4365104"/>
            <a:ext cx="1968228" cy="199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2708920"/>
            <a:ext cx="5842992" cy="604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pt-BR" b="1" dirty="0"/>
              <a:t>PROCESSOS DE GENERALIZAÇÃO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06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Devido à redução de escala, o cartógrafo utiliza realiza alguns passos: </a:t>
            </a:r>
          </a:p>
          <a:p>
            <a:pPr algn="just"/>
            <a:r>
              <a:rPr lang="pt-BR" sz="2400" dirty="0"/>
              <a:t>seleciona, </a:t>
            </a:r>
          </a:p>
          <a:p>
            <a:pPr algn="just"/>
            <a:r>
              <a:rPr lang="pt-BR" sz="2400" dirty="0"/>
              <a:t>classifica e padroniza; </a:t>
            </a:r>
          </a:p>
          <a:p>
            <a:pPr algn="just"/>
            <a:r>
              <a:rPr lang="pt-BR" sz="2400" dirty="0"/>
              <a:t>executa simplificações e combinações intelectuais e gráficas;</a:t>
            </a:r>
          </a:p>
          <a:p>
            <a:pPr algn="just"/>
            <a:r>
              <a:rPr lang="pt-BR" sz="2400" dirty="0"/>
              <a:t> enfatiza, aumenta e reduz ou elimina feições representadas num mapa, quase sempre de modo predominantemente intuitivo, criativo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22578"/>
            <a:ext cx="3057859" cy="19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Os dois tipos principais de generalização são segundo Jones (2003): </a:t>
            </a:r>
          </a:p>
          <a:p>
            <a:pPr lvl="0" algn="just"/>
            <a:r>
              <a:rPr lang="pt-BR" sz="2400" b="1" dirty="0"/>
              <a:t>Generalização semântica </a:t>
            </a:r>
            <a:r>
              <a:rPr lang="pt-BR" sz="2400" dirty="0"/>
              <a:t>- baseado na escolha inicial da informação relevante a ser apresentada no mapa; </a:t>
            </a:r>
          </a:p>
          <a:p>
            <a:pPr marL="0" lvl="0" indent="0" algn="ctr">
              <a:buNone/>
            </a:pPr>
            <a:r>
              <a:rPr lang="pt-BR" sz="2400" dirty="0"/>
              <a:t>(</a:t>
            </a:r>
            <a:r>
              <a:rPr lang="pt-BR" sz="2400" b="1" i="1" dirty="0"/>
              <a:t>Classificação, Simbolização, Agregação e Seleção)</a:t>
            </a:r>
          </a:p>
          <a:p>
            <a:pPr lvl="0" algn="just"/>
            <a:endParaRPr lang="pt-BR" sz="2400" dirty="0"/>
          </a:p>
          <a:p>
            <a:pPr lvl="0" algn="just"/>
            <a:r>
              <a:rPr lang="pt-BR" sz="2400" b="1" dirty="0"/>
              <a:t>Generalização geométrica </a:t>
            </a:r>
            <a:r>
              <a:rPr lang="pt-BR" sz="2400" dirty="0"/>
              <a:t>- baseado na manipulação de características gráficas de objetos representados no mapa.</a:t>
            </a:r>
          </a:p>
          <a:p>
            <a:pPr marL="0" lvl="0" indent="0" algn="just">
              <a:buNone/>
            </a:pPr>
            <a:r>
              <a:rPr lang="pt-BR" sz="2400" dirty="0"/>
              <a:t>(</a:t>
            </a:r>
            <a:r>
              <a:rPr lang="pt-BR" sz="2400" b="1" dirty="0"/>
              <a:t>Colapso</a:t>
            </a:r>
            <a:r>
              <a:rPr lang="pt-BR" sz="2400" dirty="0"/>
              <a:t>, </a:t>
            </a:r>
            <a:r>
              <a:rPr lang="pt-BR" sz="2400" b="1" dirty="0"/>
              <a:t>Exagero</a:t>
            </a:r>
            <a:r>
              <a:rPr lang="pt-BR" sz="2400" dirty="0"/>
              <a:t>, </a:t>
            </a:r>
            <a:r>
              <a:rPr lang="pt-BR" sz="2400" b="1" dirty="0"/>
              <a:t>Deslocamento, Eliminação</a:t>
            </a:r>
            <a:r>
              <a:rPr lang="pt-BR" sz="2400" dirty="0"/>
              <a:t>, </a:t>
            </a:r>
            <a:r>
              <a:rPr lang="pt-BR" sz="2400" b="1" dirty="0"/>
              <a:t>Refinamento, Simplificação, Suavização, Unificação, Destaque)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</a:t>
            </a:r>
            <a:r>
              <a:rPr lang="pt-BR" sz="2400" b="1" dirty="0">
                <a:solidFill>
                  <a:schemeClr val="tx2"/>
                </a:solidFill>
              </a:rPr>
              <a:t>SEMÂNTICA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Classificação: </a:t>
            </a:r>
            <a:r>
              <a:rPr lang="pt-BR" sz="2400" dirty="0"/>
              <a:t>Considerado uma dos aspectos mais importantes. Esta transformação está relacionada com o agrupar de objetos, que partilham características idênticas ou semelhantes, em categorias de entidades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/>
              <a:t>reduzir a complexidade de um mapa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/>
              <a:t>ajuda a organizar os objetos ou fenômenos nos grupos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5"/>
            <a:ext cx="345638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</a:t>
            </a:r>
            <a:r>
              <a:rPr lang="pt-BR" sz="2400" b="1" dirty="0">
                <a:solidFill>
                  <a:schemeClr val="tx2"/>
                </a:solidFill>
              </a:rPr>
              <a:t>SEMÂNTICA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Simbolização: </a:t>
            </a:r>
            <a:r>
              <a:rPr lang="pt-BR" sz="2400" dirty="0"/>
              <a:t>Este processo atribui vários tipos de símbolos para refletir a sumarização resultante da classificação em entidades significativas. Implica em uma mudança da dimensão geométrica, isto é colapso da área para linha, da área para ponto etc.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34" y="4149080"/>
            <a:ext cx="6576299" cy="17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</a:t>
            </a:r>
            <a:r>
              <a:rPr lang="pt-BR" sz="2400" b="1" dirty="0">
                <a:solidFill>
                  <a:schemeClr val="tx2"/>
                </a:solidFill>
              </a:rPr>
              <a:t>SEMÂNTICA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Agregação:</a:t>
            </a:r>
            <a:r>
              <a:rPr lang="pt-BR" sz="2400" dirty="0"/>
              <a:t> agregam pontos da mesma classe de entidades, em entidades de classes de uma ordem mais elevada e são simbolizados como tal apresentando uma melhor clareza na representação.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/>
              <a:t>combinar os objetos através da estrutura hierárquica quando a escala se torna menor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err="1"/>
              <a:t>Ex</a:t>
            </a:r>
            <a:r>
              <a:rPr lang="pt-BR" sz="2400" dirty="0"/>
              <a:t>: edifícios de uma cidade: uma mancha urbana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4088748" cy="1543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8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</a:t>
            </a:r>
            <a:r>
              <a:rPr lang="pt-BR" sz="2400" b="1" dirty="0">
                <a:solidFill>
                  <a:schemeClr val="tx2"/>
                </a:solidFill>
              </a:rPr>
              <a:t>SEMÂNTICA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Seleção: </a:t>
            </a:r>
            <a:r>
              <a:rPr lang="pt-BR" sz="2400" dirty="0"/>
              <a:t>(operador de eliminação) é um processo no qual os objetos que considerados impertinentes no mapa generalizado são eliminados.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4032448" cy="184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Colapso</a:t>
            </a:r>
            <a:r>
              <a:rPr lang="pt-BR" sz="2400" dirty="0"/>
              <a:t>: Refere-se à mudança de dimensão do objeto após a redução de escala.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: Um polígono representando uma mancha urbana escala de origem seria representado por um ponto na escala reduzida (Figura 5).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40" y="1955185"/>
            <a:ext cx="3518048" cy="4263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3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Exagero</a:t>
            </a:r>
            <a:r>
              <a:rPr lang="pt-BR" sz="2400" dirty="0"/>
              <a:t>: os objetos importantes e relativamente pequenos, e que na escala reduzida ficariam despercebidos e/ou eliminados, tem sua dimensão aumentada proporcionando maior destaque.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: Num mapa hidrográfico, lagoas e/ou lagos que são relativamente pequenos, mas de importância para a finalidade são exagerados para constarem no mapa reduzido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07" y="1484784"/>
            <a:ext cx="3560440" cy="401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4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Deslocamento:</a:t>
            </a:r>
            <a:r>
              <a:rPr lang="pt-BR" sz="2400" dirty="0"/>
              <a:t> Muda-se intencionalmente a posição de um objeto, objetivando não sobrepor outra feição adjacente sendo um operador mais difícil de implementar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err="1"/>
              <a:t>Ex</a:t>
            </a:r>
            <a:r>
              <a:rPr lang="pt-BR" sz="2400" dirty="0"/>
              <a:t>: deslocamento da linha de divisa entre bairros para destacar uma rua ou avenida, que são limitantes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71" y="1412776"/>
            <a:ext cx="3342681" cy="424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Conteúdo da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1. DEFINIÇÕES</a:t>
            </a:r>
          </a:p>
          <a:p>
            <a:pPr marL="0" indent="0" algn="just">
              <a:buNone/>
            </a:pPr>
            <a:r>
              <a:rPr lang="pt-BR" sz="2800" dirty="0"/>
              <a:t>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2. PROCESSOS DE GENERALIZAÇÃO	</a:t>
            </a:r>
          </a:p>
          <a:p>
            <a:pPr marL="0" indent="0" algn="just">
              <a:buNone/>
            </a:pPr>
            <a:r>
              <a:rPr lang="pt-BR" sz="2800" dirty="0"/>
              <a:t>	2.1 Generalização semântica</a:t>
            </a:r>
          </a:p>
          <a:p>
            <a:pPr marL="0" indent="0" algn="just">
              <a:buNone/>
            </a:pPr>
            <a:r>
              <a:rPr lang="pt-BR" sz="2800" dirty="0"/>
              <a:t>	2. 2 Generalização geométrica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3.	PRINCÍPIOS DE GENERALIZAÇÃO</a:t>
            </a:r>
          </a:p>
          <a:p>
            <a:pPr marL="0" indent="0" algn="just">
              <a:buNone/>
            </a:pPr>
            <a:r>
              <a:rPr lang="pt-BR" sz="2800" dirty="0"/>
              <a:t>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4.	SIMBOLIZAÇÃO CARTOGRÁFICA	</a:t>
            </a:r>
          </a:p>
          <a:p>
            <a:pPr marL="0" indent="0" algn="just">
              <a:buNone/>
            </a:pPr>
            <a:r>
              <a:rPr lang="pt-BR" sz="2800" dirty="0"/>
              <a:t>	4.1 Classificação dos símbolos</a:t>
            </a:r>
          </a:p>
          <a:p>
            <a:pPr marL="0" indent="0" algn="just">
              <a:buNone/>
            </a:pPr>
            <a:r>
              <a:rPr lang="pt-BR" sz="2800" dirty="0"/>
              <a:t>	4.2Variáveis visuais em cartográfica</a:t>
            </a:r>
          </a:p>
          <a:p>
            <a:pPr marL="0" indent="0" algn="just">
              <a:buNone/>
            </a:pPr>
            <a:r>
              <a:rPr lang="pt-BR" sz="2800" dirty="0"/>
              <a:t>	4.3 Utilização da cor em cartografia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7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Eliminação</a:t>
            </a:r>
            <a:r>
              <a:rPr lang="pt-BR" sz="2400" dirty="0"/>
              <a:t>: Quando um determinado objeto tem área inferior à área mínima </a:t>
            </a:r>
            <a:r>
              <a:rPr lang="pt-BR" sz="2400" dirty="0" err="1"/>
              <a:t>mapeável</a:t>
            </a:r>
            <a:r>
              <a:rPr lang="pt-BR" sz="2400" dirty="0"/>
              <a:t> (AMM) ele é eliminado do mapa final.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err="1"/>
              <a:t>Ex</a:t>
            </a:r>
            <a:r>
              <a:rPr lang="pt-BR" sz="2400" dirty="0"/>
              <a:t>: Um mapa temático qualquer tem para a escala reduzida AMM de 1 hectare, se qualquer polígono estiver abaixo deste valor, é eliminado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38" y="1412776"/>
            <a:ext cx="3629050" cy="419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2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Simplificação:</a:t>
            </a:r>
            <a:r>
              <a:rPr lang="pt-BR" sz="2400" dirty="0"/>
              <a:t> Neste operador retira-se do polígono e/ou linha os vértices considerados desnecessários e retém os vértices considerados essenciais.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Exemplo: Eliminam-se vértices desnecessários para representação de curvas de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763293" cy="426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1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Suavização:</a:t>
            </a:r>
            <a:r>
              <a:rPr lang="pt-BR" sz="2400" dirty="0"/>
              <a:t> Os vértices são deslocados de forma a reduzir a angularidade dos objetos, sendo comumente utilizado após a simplificação.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err="1"/>
              <a:t>Ex</a:t>
            </a:r>
            <a:r>
              <a:rPr lang="pt-BR" sz="2400" dirty="0"/>
              <a:t>: Após eliminar os vértices das curvas de nível, aplica-se este operador para garantir um aspecto mais natural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05624"/>
            <a:ext cx="3796695" cy="454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Unificação:</a:t>
            </a:r>
            <a:r>
              <a:rPr lang="pt-BR" sz="2400" dirty="0"/>
              <a:t> Quando duas linhas paralelas, de mesmo atributo, se encontram muito próximas, são unidas em uma única linha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: Quando duas rodovias paralelas, de sentidos opostos, são representadas com um pequeno espaço entre si e na redução de escala as linhas se unem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97" y="1412776"/>
            <a:ext cx="3494311" cy="428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4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PROCESSOS DE GENERALIZAÇÃO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Generalização  </a:t>
            </a:r>
            <a:r>
              <a:rPr lang="pt-BR" sz="2400" b="1" dirty="0">
                <a:solidFill>
                  <a:schemeClr val="accent2"/>
                </a:solidFill>
              </a:rPr>
              <a:t>GEOMÉTRICA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Destaque:</a:t>
            </a:r>
            <a:r>
              <a:rPr lang="pt-BR" sz="2400" dirty="0"/>
              <a:t> Altera a maneira de apresentar os símbolos, porém, não modifica suas dimensões, apenas melhora o novo espaço de visualização.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err="1"/>
              <a:t>Ex</a:t>
            </a:r>
            <a:r>
              <a:rPr lang="pt-BR" sz="2400" dirty="0"/>
              <a:t>: num mapa turístico, os símbolos relativos à localização de restaurantes, bancos, postos de gasolina e outros serviços são destacados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26" y="1484784"/>
            <a:ext cx="3485674" cy="4182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8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2708920"/>
            <a:ext cx="5842992" cy="604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pt-BR" b="1" dirty="0"/>
              <a:t>PRINCÍPIOS DE GENERALIZAÇÃO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63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PRINCÍPIOS DE GENERALIZAÇÃO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Conforme Menezes e Fernandes (2013) alguns princípios devem ser aplicados em modelos conceituais e gráficos como: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400" dirty="0"/>
              <a:t>Unir o máximo de informações possíveis sobre a área a generalizar </a:t>
            </a:r>
          </a:p>
          <a:p>
            <a:pPr marL="457200" lvl="0" indent="-457200" algn="just">
              <a:buFont typeface="+mj-lt"/>
              <a:buAutoNum type="arabicPeriod"/>
            </a:pPr>
            <a:endParaRPr lang="pt-BR" sz="2400" dirty="0"/>
          </a:p>
          <a:p>
            <a:pPr marL="457200" lvl="0" indent="-457200">
              <a:buFont typeface="+mj-lt"/>
              <a:buAutoNum type="arabicPeriod"/>
            </a:pPr>
            <a:r>
              <a:rPr lang="pt-BR" sz="2400" dirty="0"/>
              <a:t>Não utilizar somente o princípio de supressão do pequeno e manutenção do grande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Princípio de simbolização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Visualização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 Semelhança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 Equilíbrio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lvl="0" algn="just"/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2708920"/>
            <a:ext cx="5842992" cy="604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dirty="0"/>
              <a:t>SIMBOLIZAÇÃO CARTOGRÁFICA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087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A simbolização cartográfica:</a:t>
            </a:r>
          </a:p>
          <a:p>
            <a:pPr lvl="0" algn="just"/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35596" y="2348880"/>
            <a:ext cx="74168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“É representação de informação geográfica, nos mapas, através de símbolos e alguns autores consideram uma das fases da generalização cartográfica, visto influir no nível de abstração com que a informação é representada, (Fernandes, 2008)”.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39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err="1"/>
              <a:t>Nassel</a:t>
            </a:r>
            <a:r>
              <a:rPr lang="pt-BR" sz="2400" dirty="0"/>
              <a:t> (2011) classifica a simbolização cartográfica em função dimensão espacial e suas características apresentadas a seguir: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Em função da sua dimensão espacial:</a:t>
            </a:r>
          </a:p>
          <a:p>
            <a:pPr algn="just"/>
            <a:r>
              <a:rPr lang="pt-BR" sz="2400" dirty="0"/>
              <a:t>Informação de lugar ou pontual – sem dimensão ou extensão; </a:t>
            </a:r>
          </a:p>
          <a:p>
            <a:pPr lvl="0" algn="just"/>
            <a:r>
              <a:rPr lang="pt-BR" sz="2400" dirty="0"/>
              <a:t>Informação linear – uma dimensão; </a:t>
            </a:r>
          </a:p>
          <a:p>
            <a:pPr lvl="0" algn="just"/>
            <a:r>
              <a:rPr lang="pt-BR" sz="2400" dirty="0"/>
              <a:t>Informação em área – duas dimensões;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5736" y="2132856"/>
            <a:ext cx="4906888" cy="6046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t-BR" b="1" dirty="0"/>
              <a:t>Generalização cartográfica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31" y="3429000"/>
            <a:ext cx="3305975" cy="25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41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Em função das suas características conforme ROBINSON et al., (1987): </a:t>
            </a:r>
          </a:p>
          <a:p>
            <a:pPr lvl="0" algn="just"/>
            <a:r>
              <a:rPr lang="pt-BR" sz="2400" dirty="0"/>
              <a:t>Informação nominal – distinção dos dados com base no seu carácter intrínseco, ou seja, apenas em considerações qualitativas, sem implicação de ordem ou quantidades. Exemplos: estradas, cursos de água, etc. </a:t>
            </a:r>
          </a:p>
          <a:p>
            <a:pPr lvl="0" algn="just"/>
            <a:endParaRPr lang="pt-BR" sz="2400" dirty="0"/>
          </a:p>
          <a:p>
            <a:pPr lvl="0" algn="just"/>
            <a:r>
              <a:rPr lang="pt-BR" sz="2400" dirty="0"/>
              <a:t>Informação ordinal - tem implícito a informação nominal, mas acrescenta uma ordem de inferior a superior, sem se basear em qualquer valor numérico ou indicar qualquer magnitude de ordenação. Exemplos: Estrada principal, rio principal, afluente, etc.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6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Em função das suas características conforme ROBINSON et al., (1987): </a:t>
            </a:r>
          </a:p>
          <a:p>
            <a:pPr lvl="0" algn="just"/>
            <a:r>
              <a:rPr lang="pt-BR" sz="2400" dirty="0"/>
              <a:t>Informação de intervalo – acrescenta ao nível ordinal o valor numérico, empregando algum tipo de unidade convencional. Exemplos: EN1, Rio </a:t>
            </a:r>
            <a:r>
              <a:rPr lang="pt-BR" sz="2400" dirty="0" err="1"/>
              <a:t>Incomati</a:t>
            </a:r>
            <a:r>
              <a:rPr lang="pt-BR" sz="2400" dirty="0"/>
              <a:t>, rio Influente 2, etc. </a:t>
            </a:r>
          </a:p>
          <a:p>
            <a:pPr lvl="0" algn="just"/>
            <a:endParaRPr lang="pt-BR" sz="2400" dirty="0"/>
          </a:p>
          <a:p>
            <a:pPr lvl="0" algn="just"/>
            <a:endParaRPr lang="pt-BR" sz="2400" dirty="0"/>
          </a:p>
          <a:p>
            <a:pPr lvl="0" algn="just"/>
            <a:r>
              <a:rPr lang="pt-BR" sz="2400" dirty="0"/>
              <a:t>Informação de índice – refinamento da informação de intervalo, utilizando quantidades que são intrinsecamente significativas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Classificação dos símbolos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28792" cy="5164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8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 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 descr="C:\Users\pc\Downloads\IMG-20160905-WA00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556791"/>
            <a:ext cx="6048672" cy="5137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3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</a:t>
            </a:r>
          </a:p>
          <a:p>
            <a:r>
              <a:rPr lang="pt-BR" sz="2400" b="1" dirty="0"/>
              <a:t>Cor e Valor</a:t>
            </a:r>
            <a:endParaRPr lang="pt-BR" sz="2400" dirty="0"/>
          </a:p>
          <a:p>
            <a:pPr algn="just"/>
            <a:r>
              <a:rPr lang="pt-BR" sz="2400" dirty="0"/>
              <a:t>São duas variáveis interligadas. Para uma escala monocromática o valor varia do branco ao preto e só é visível em símbolos fortes. A cor traduz fenômenos quantitativos quando é usada apenas uma cor em seus vários matizes. Cores diferentes vão expressar fenômenos qualitativos </a:t>
            </a:r>
            <a:r>
              <a:rPr lang="pt-BR" sz="2400" b="1" dirty="0"/>
              <a:t> 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 descr="Resultado de imagem para cores fundamenta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86301"/>
            <a:ext cx="2808312" cy="20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151620" y="471047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utilizados são o RGB (</a:t>
            </a:r>
            <a:r>
              <a:rPr lang="pt-BR" dirty="0" err="1"/>
              <a:t>red</a:t>
            </a:r>
            <a:r>
              <a:rPr lang="pt-BR" dirty="0"/>
              <a:t>, </a:t>
            </a:r>
            <a:r>
              <a:rPr lang="pt-BR" dirty="0" err="1"/>
              <a:t>green</a:t>
            </a:r>
            <a:r>
              <a:rPr lang="pt-BR" dirty="0"/>
              <a:t> e blue) para computação, e o CMY (</a:t>
            </a:r>
            <a:r>
              <a:rPr lang="pt-BR" dirty="0" err="1"/>
              <a:t>cian</a:t>
            </a:r>
            <a:r>
              <a:rPr lang="pt-BR" dirty="0"/>
              <a:t>, magenta e </a:t>
            </a:r>
            <a:r>
              <a:rPr lang="pt-BR" dirty="0" err="1"/>
              <a:t>yellow</a:t>
            </a:r>
            <a:r>
              <a:rPr lang="pt-BR" dirty="0"/>
              <a:t>) para </a:t>
            </a:r>
            <a:r>
              <a:rPr lang="pt-BR" dirty="0" err="1"/>
              <a:t>para</a:t>
            </a:r>
            <a:r>
              <a:rPr lang="pt-BR" dirty="0"/>
              <a:t> emprego topográfico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81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</a:t>
            </a:r>
          </a:p>
          <a:p>
            <a:r>
              <a:rPr lang="pt-BR" sz="2400" b="1" dirty="0"/>
              <a:t>Forma</a:t>
            </a:r>
            <a:endParaRPr lang="pt-BR" sz="2400" dirty="0"/>
          </a:p>
          <a:p>
            <a:r>
              <a:rPr lang="pt-BR" sz="2400" dirty="0"/>
              <a:t>É uma variável ilimitada. É uma característica gráfica definida pela aparência:</a:t>
            </a:r>
          </a:p>
          <a:p>
            <a:pPr marL="0" indent="0">
              <a:buNone/>
            </a:pPr>
            <a:r>
              <a:rPr lang="pt-BR" sz="2400" dirty="0"/>
              <a:t>- regular - triângulo, círculo;</a:t>
            </a:r>
          </a:p>
          <a:p>
            <a:pPr marL="0" indent="0">
              <a:buNone/>
            </a:pPr>
            <a:r>
              <a:rPr lang="pt-BR" sz="2400" dirty="0"/>
              <a:t>- limite de uma área irregular: ilha ou estado;</a:t>
            </a:r>
          </a:p>
          <a:p>
            <a:pPr marL="0" indent="0">
              <a:buNone/>
            </a:pPr>
            <a:r>
              <a:rPr lang="pt-BR" sz="2400" dirty="0"/>
              <a:t>- contorno de uma feição linear.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 descr="Resultado de imagem para forma em simbologia cartograf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9086"/>
            <a:ext cx="3600400" cy="213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5" y="3828766"/>
            <a:ext cx="3084909" cy="25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</a:t>
            </a:r>
          </a:p>
          <a:p>
            <a:r>
              <a:rPr lang="pt-BR" sz="2400" b="1" dirty="0"/>
              <a:t>Tamanho</a:t>
            </a:r>
            <a:endParaRPr lang="pt-BR" sz="2400" dirty="0"/>
          </a:p>
          <a:p>
            <a:pPr algn="just"/>
            <a:r>
              <a:rPr lang="pt-BR" sz="2400" dirty="0"/>
              <a:t>Fornece uma informação quantitativa sobre a ocorrência do fenômeno. Variam em tamanho quando têm dimensões aparentes diferentes: diâmetro, área, comprimento, altura. Normalmente quanto maior o símbolo, maior a sua importância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6" y="4254141"/>
            <a:ext cx="2326174" cy="1337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8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301608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</a:t>
            </a:r>
          </a:p>
          <a:p>
            <a:r>
              <a:rPr lang="pt-BR" sz="2400" b="1" dirty="0"/>
              <a:t>Orientação</a:t>
            </a:r>
            <a:endParaRPr lang="pt-BR" sz="2400" dirty="0"/>
          </a:p>
          <a:p>
            <a:pPr algn="just"/>
            <a:r>
              <a:rPr lang="pt-BR" sz="2400" dirty="0"/>
              <a:t>Refere-se à disposição direcional dada à variável. Deve haver uma referência (reticulado, borda do mapa), para a modificação da disposição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225772"/>
            <a:ext cx="4038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4690864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</a:t>
            </a:r>
          </a:p>
          <a:p>
            <a:r>
              <a:rPr lang="pt-BR" sz="2400" b="1" dirty="0"/>
              <a:t>Espaçamento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 descr="C:\Users\pc\Downloads\IMG-20160905-WA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07" y="1694948"/>
            <a:ext cx="5114001" cy="4843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28601" y="2381532"/>
            <a:ext cx="3263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Quando um símbolo é definido por uma arranjo de outros componentes (pontos ou linhas), o seu espaçamento pode ser variável, qualificando ou quantificando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0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229600" cy="53760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Variáveis visuais em cartográfica</a:t>
            </a:r>
          </a:p>
          <a:p>
            <a:r>
              <a:rPr lang="pt-BR" sz="2400" b="1" dirty="0"/>
              <a:t>Posição</a:t>
            </a:r>
            <a:endParaRPr lang="pt-BR" sz="2400" dirty="0"/>
          </a:p>
          <a:p>
            <a:r>
              <a:rPr lang="pt-BR" sz="2400" dirty="0"/>
              <a:t>O posicionamento no campo visual, o plano do mapa, é geralmente aplicado apenas aos componentes que podem ser movidos, tais como títulos, legendas e toponímia. </a:t>
            </a:r>
          </a:p>
          <a:p>
            <a:endParaRPr lang="pt-BR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sz="2400" dirty="0"/>
              <a:t>                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2400" dirty="0"/>
              <a:t>para melhorar a legibilidade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Seta para baixo 7"/>
          <p:cNvSpPr/>
          <p:nvPr/>
        </p:nvSpPr>
        <p:spPr>
          <a:xfrm>
            <a:off x="3995936" y="35492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Generalização cartográfica</a:t>
            </a:r>
          </a:p>
          <a:p>
            <a:pPr marL="0" indent="0" algn="just">
              <a:buNone/>
            </a:pPr>
            <a:r>
              <a:rPr lang="pt-BR" sz="2800" dirty="0"/>
              <a:t>“A construção de um mapa requer que as feições da superfície terrestre sejam representadas de forma reduzidas para que o observador tenha uma boa percepção da realidade, onde para isso é necessário selecionar os objetos que compõe o mapa, simplificar formas e estruturas e respeitar critérios de importância (ROBSIN, 1960)” Esse processo é conhecido como Generalização Cartográfica.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62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229600" cy="537607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b="1" dirty="0"/>
              <a:t>Utilização da cor em cartografia</a:t>
            </a:r>
            <a:r>
              <a:rPr lang="pt-BR" dirty="0"/>
              <a:t> </a:t>
            </a:r>
            <a:endParaRPr lang="pt-BR" sz="2400" dirty="0"/>
          </a:p>
          <a:p>
            <a:endParaRPr lang="pt-BR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73239"/>
            <a:ext cx="6841256" cy="485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2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627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SIMBOLIZAÇÃO CARTOGRÁFICA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9273"/>
            <a:ext cx="8229600" cy="537607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b="1" dirty="0"/>
              <a:t>Utilização da cor em cartografia</a:t>
            </a:r>
            <a:r>
              <a:rPr lang="pt-BR" dirty="0"/>
              <a:t> </a:t>
            </a:r>
            <a:endParaRPr lang="pt-BR" sz="2400" dirty="0"/>
          </a:p>
          <a:p>
            <a:endParaRPr lang="pt-BR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1918060"/>
            <a:ext cx="5200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Revisão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1. DEFINIÇÕES</a:t>
            </a:r>
          </a:p>
          <a:p>
            <a:pPr marL="0" indent="0" algn="just">
              <a:buNone/>
            </a:pPr>
            <a:r>
              <a:rPr lang="pt-BR" sz="2800" dirty="0"/>
              <a:t>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2. PROCESSOS DE GENERALIZAÇÃO	</a:t>
            </a:r>
          </a:p>
          <a:p>
            <a:pPr marL="0" indent="0" algn="just">
              <a:buNone/>
            </a:pPr>
            <a:r>
              <a:rPr lang="pt-BR" sz="2800" dirty="0"/>
              <a:t>	2.1 Generalização semântica</a:t>
            </a:r>
          </a:p>
          <a:p>
            <a:pPr marL="0" indent="0" algn="just">
              <a:buNone/>
            </a:pPr>
            <a:r>
              <a:rPr lang="pt-BR" sz="2800" dirty="0"/>
              <a:t>	2. 2 Generalização geométrica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3.	PRINCÍPIOS DE GENERALIZAÇÃO</a:t>
            </a:r>
          </a:p>
          <a:p>
            <a:pPr marL="0" indent="0" algn="just">
              <a:buNone/>
            </a:pPr>
            <a:r>
              <a:rPr lang="pt-BR" sz="2800" dirty="0"/>
              <a:t>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4.	SIMBOLIZAÇÃO CARTOGRÁFICA	</a:t>
            </a:r>
          </a:p>
          <a:p>
            <a:pPr marL="0" indent="0" algn="just">
              <a:buNone/>
            </a:pPr>
            <a:r>
              <a:rPr lang="pt-BR" sz="2800" dirty="0"/>
              <a:t>	4.1 Classificação dos símbolos</a:t>
            </a:r>
          </a:p>
          <a:p>
            <a:pPr marL="0" indent="0" algn="just">
              <a:buNone/>
            </a:pPr>
            <a:r>
              <a:rPr lang="pt-BR" sz="2800" dirty="0"/>
              <a:t>	4.2Variáveis visuais em cartográfica</a:t>
            </a:r>
          </a:p>
          <a:p>
            <a:pPr marL="0" indent="0" algn="just">
              <a:buNone/>
            </a:pPr>
            <a:r>
              <a:rPr lang="pt-BR" sz="2800" dirty="0"/>
              <a:t>	4.3 SIMBOLIZAÇÃO CARTOGRÁFICA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90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/>
          </a:p>
        </p:txBody>
      </p:sp>
      <p:sp>
        <p:nvSpPr>
          <p:cNvPr id="4" name="AutoShape 2" descr="http://geografiamungia.files.wordpress.com/2010/10/escala-grafic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979712" y="2564904"/>
            <a:ext cx="529356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8000" b="1" dirty="0"/>
              <a:t>OBRIGADA!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15616" y="5445224"/>
            <a:ext cx="489654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/>
              <a:t>Exercício pra próxima aula</a:t>
            </a:r>
          </a:p>
        </p:txBody>
      </p:sp>
    </p:spTree>
    <p:extLst>
      <p:ext uri="{BB962C8B-B14F-4D97-AF65-F5344CB8AC3E}">
        <p14:creationId xmlns:p14="http://schemas.microsoft.com/office/powerpoint/2010/main" val="196750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/>
              <a:t>Generalização cartográfica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01598" y="1943709"/>
            <a:ext cx="38306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O processo de generalização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75742" y="3271919"/>
            <a:ext cx="25691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cartografia de base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19629" y="3293566"/>
            <a:ext cx="26917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cartografia temática</a:t>
            </a:r>
          </a:p>
        </p:txBody>
      </p:sp>
      <p:sp>
        <p:nvSpPr>
          <p:cNvPr id="9" name="Chave direita 8"/>
          <p:cNvSpPr/>
          <p:nvPr/>
        </p:nvSpPr>
        <p:spPr>
          <a:xfrm rot="16200000">
            <a:off x="4187835" y="1132382"/>
            <a:ext cx="768330" cy="3423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07604" y="4170306"/>
            <a:ext cx="71287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Objetivo: Elaboração de mapas com legibilidade </a:t>
            </a:r>
          </a:p>
        </p:txBody>
      </p:sp>
    </p:spTree>
    <p:extLst>
      <p:ext uri="{BB962C8B-B14F-4D97-AF65-F5344CB8AC3E}">
        <p14:creationId xmlns:p14="http://schemas.microsoft.com/office/powerpoint/2010/main" val="211214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Generalização cartográfica</a:t>
            </a:r>
          </a:p>
          <a:p>
            <a:r>
              <a:rPr lang="pt-BR" sz="2400" dirty="0"/>
              <a:t>Segundo </a:t>
            </a:r>
            <a:r>
              <a:rPr lang="pt-BR" sz="2400" dirty="0" err="1"/>
              <a:t>Jonny</a:t>
            </a:r>
            <a:r>
              <a:rPr lang="pt-BR" sz="2400" dirty="0"/>
              <a:t> (1997) a generalização é função dos seguintes fatores: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Escala (considerada a mais importante)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Finalidade da carta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Tema representado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Características da região mapeada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Natureza das informações disponíveis sobre a região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Generalização cartográfica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Escala (considerada a mais importante)</a:t>
            </a:r>
          </a:p>
          <a:p>
            <a:pPr marL="0" lvl="0" indent="0">
              <a:buNone/>
            </a:pPr>
            <a:r>
              <a:rPr lang="pt-BR" sz="2400" dirty="0"/>
              <a:t>                por que independente de todos os demais fatores</a:t>
            </a:r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r>
              <a:rPr lang="pt-BR" sz="2400" dirty="0"/>
              <a:t>         a escala de um mapa            será o grau de  generalização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eta para baixo 3"/>
          <p:cNvSpPr/>
          <p:nvPr/>
        </p:nvSpPr>
        <p:spPr>
          <a:xfrm>
            <a:off x="827584" y="324729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4139952" y="3247294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m curva para a direita 10"/>
          <p:cNvSpPr/>
          <p:nvPr/>
        </p:nvSpPr>
        <p:spPr>
          <a:xfrm>
            <a:off x="1043608" y="2267744"/>
            <a:ext cx="288032" cy="369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Imagem 11" descr="Resultado de imagem para generalização cartografica mapas em diferentes esca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53" y="4325620"/>
            <a:ext cx="3238500" cy="203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19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Generalização cartográfica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Finalidade da carta</a:t>
            </a:r>
          </a:p>
          <a:p>
            <a:pPr marL="0" lvl="0" indent="0">
              <a:buNone/>
            </a:pPr>
            <a:r>
              <a:rPr lang="pt-BR" sz="2400" dirty="0"/>
              <a:t>                                       </a:t>
            </a:r>
            <a:r>
              <a:rPr lang="pt-BR" sz="2400" b="1" dirty="0"/>
              <a:t>emprego do mapa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Tema representado</a:t>
            </a:r>
          </a:p>
          <a:p>
            <a:pPr marL="0" lvl="0" indent="0">
              <a:buNone/>
            </a:pPr>
            <a:r>
              <a:rPr lang="pt-BR" sz="2400" b="1" dirty="0"/>
              <a:t>                            conduz a uma simplificação dos detalhes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Características da região mapeada</a:t>
            </a:r>
          </a:p>
          <a:p>
            <a:pPr marL="0" lvl="0" indent="0">
              <a:buNone/>
            </a:pPr>
            <a:r>
              <a:rPr lang="pt-BR" sz="2400" b="1" dirty="0"/>
              <a:t>                    O que é importante ser representado no mapa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400" dirty="0"/>
              <a:t>Natureza das informações disponíveis sobre a região</a:t>
            </a:r>
          </a:p>
          <a:p>
            <a:pPr marL="0" indent="0" algn="ctr">
              <a:buNone/>
            </a:pPr>
            <a:r>
              <a:rPr lang="pt-BR" dirty="0"/>
              <a:t> </a:t>
            </a:r>
            <a:r>
              <a:rPr lang="pt-BR" sz="2400" b="1" dirty="0"/>
              <a:t>documentar a região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1"/>
            <a:ext cx="8229600" cy="5082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Generalização cartográfica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O maior objetivo da generalização é: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71600" y="3076427"/>
            <a:ext cx="73448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 Reduzir a complexidade de base de dados e a geometria dos objetos, proporcionando uma visualização menos poluída do conteúdo geográfico, preservando as características e integridade dos dados geográficos, reduzindo o nível de detalhe na sua representação (ESRI, 1996).</a:t>
            </a:r>
          </a:p>
        </p:txBody>
      </p:sp>
    </p:spTree>
    <p:extLst>
      <p:ext uri="{BB962C8B-B14F-4D97-AF65-F5344CB8AC3E}">
        <p14:creationId xmlns:p14="http://schemas.microsoft.com/office/powerpoint/2010/main" val="7303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25602</TotalTime>
  <Words>2628</Words>
  <Application>Microsoft Office PowerPoint</Application>
  <PresentationFormat>Apresentação na tela (4:3)</PresentationFormat>
  <Paragraphs>336</Paragraphs>
  <Slides>43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Tema do Office</vt:lpstr>
      <vt:lpstr>  UNIVERSIDADE FEDERAL DO ESPÍRITO SANTO  CENTRO DE CIÊNCIAS AGRÁRIAS E ENGENHARIAS DISCIPLINA: GEOMÁTICA II   </vt:lpstr>
      <vt:lpstr>Conteúdo da Aula</vt:lpstr>
      <vt:lpstr>Apresentação do PowerPoint</vt:lpstr>
      <vt:lpstr>DEFINIÇÕES</vt:lpstr>
      <vt:lpstr>DEFINIÇÕES</vt:lpstr>
      <vt:lpstr>DEFINIÇÕES</vt:lpstr>
      <vt:lpstr>DEFINIÇÕES</vt:lpstr>
      <vt:lpstr>DEFINIÇÕES</vt:lpstr>
      <vt:lpstr>DEFINIÇÕES</vt:lpstr>
      <vt:lpstr>Apresentação do PowerPoint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PROCESSOS DE GENERALIZAÇÃO </vt:lpstr>
      <vt:lpstr>Apresentação do PowerPoint</vt:lpstr>
      <vt:lpstr>PRINCÍPIOS DE GENERALIZAÇÃO</vt:lpstr>
      <vt:lpstr>Apresentação do PowerPoint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SIMBOLIZAÇÃO CARTOGRÁFICA</vt:lpstr>
      <vt:lpstr>Revisão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KEYSE</dc:creator>
  <cp:lastModifiedBy>Alexandre Rosa dos Santos</cp:lastModifiedBy>
  <cp:revision>489</cp:revision>
  <dcterms:created xsi:type="dcterms:W3CDTF">2014-03-31T12:05:34Z</dcterms:created>
  <dcterms:modified xsi:type="dcterms:W3CDTF">2023-09-03T17:26:10Z</dcterms:modified>
</cp:coreProperties>
</file>