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1" r:id="rId3"/>
    <p:sldId id="314" r:id="rId4"/>
    <p:sldId id="313" r:id="rId5"/>
    <p:sldId id="315" r:id="rId6"/>
    <p:sldId id="316" r:id="rId7"/>
    <p:sldId id="317" r:id="rId8"/>
    <p:sldId id="319" r:id="rId9"/>
    <p:sldId id="318" r:id="rId10"/>
    <p:sldId id="361" r:id="rId11"/>
    <p:sldId id="320" r:id="rId12"/>
    <p:sldId id="323" r:id="rId13"/>
    <p:sldId id="324" r:id="rId14"/>
    <p:sldId id="325" r:id="rId15"/>
    <p:sldId id="326" r:id="rId16"/>
    <p:sldId id="328" r:id="rId17"/>
    <p:sldId id="327"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4" r:id="rId33"/>
    <p:sldId id="345" r:id="rId34"/>
    <p:sldId id="346" r:id="rId35"/>
    <p:sldId id="347" r:id="rId36"/>
    <p:sldId id="348" r:id="rId37"/>
    <p:sldId id="349" r:id="rId38"/>
    <p:sldId id="350" r:id="rId39"/>
    <p:sldId id="351" r:id="rId40"/>
    <p:sldId id="352" r:id="rId41"/>
    <p:sldId id="353" r:id="rId42"/>
    <p:sldId id="354" r:id="rId43"/>
    <p:sldId id="362" r:id="rId44"/>
    <p:sldId id="355" r:id="rId45"/>
    <p:sldId id="356" r:id="rId46"/>
    <p:sldId id="357" r:id="rId47"/>
    <p:sldId id="358" r:id="rId48"/>
    <p:sldId id="359" r:id="rId49"/>
    <p:sldId id="360" r:id="rId50"/>
    <p:sldId id="311"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66786" autoAdjust="0"/>
  </p:normalViewPr>
  <p:slideViewPr>
    <p:cSldViewPr>
      <p:cViewPr varScale="1">
        <p:scale>
          <a:sx n="50" d="100"/>
          <a:sy n="50" d="100"/>
        </p:scale>
        <p:origin x="1902" y="3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3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4A77F-A498-418A-931D-85D277D3C7FA}" type="datetimeFigureOut">
              <a:rPr lang="pt-BR" smtClean="0"/>
              <a:t>13/09/2016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496CC-2C71-4393-9405-348B073FEFC8}" type="slidenum">
              <a:rPr lang="pt-BR" smtClean="0"/>
              <a:t>‹nº›</a:t>
            </a:fld>
            <a:endParaRPr lang="pt-BR"/>
          </a:p>
        </p:txBody>
      </p:sp>
    </p:spTree>
    <p:extLst>
      <p:ext uri="{BB962C8B-B14F-4D97-AF65-F5344CB8AC3E}">
        <p14:creationId xmlns:p14="http://schemas.microsoft.com/office/powerpoint/2010/main" val="408824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professores.uff.br/cristiane/Estudodirigido/SIG.htm#MNT" TargetMode="External"/><Relationship Id="rId3" Type="http://schemas.openxmlformats.org/officeDocument/2006/relationships/hyperlink" Target="http://www.professores.uff.br/cristiane/Estudodirigido/SIG.htm#As fei&#231;&#245;es geom&#233;tricas" TargetMode="External"/><Relationship Id="rId7" Type="http://schemas.openxmlformats.org/officeDocument/2006/relationships/hyperlink" Target="http://www.professores.uff.br/cristiane/Estudodirigido/SIG.htm#imagens de sensoriamento remoto"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professores.uff.br/cristiane/Estudodirigido/SIG.htm#Classific_atributos" TargetMode="External"/><Relationship Id="rId5" Type="http://schemas.openxmlformats.org/officeDocument/2006/relationships/hyperlink" Target="http://www.professores.uff.br/cristiane/Estudodirigido/SIG.htm#Assoc_atributos_camadas" TargetMode="External"/><Relationship Id="rId4" Type="http://schemas.openxmlformats.org/officeDocument/2006/relationships/hyperlink" Target="http://www.professores.uff.br/cristiane/Estudodirigido/SIG.htm#Consultas_ espacia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foescola.com/estatistica/grafico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a:t>
            </a:fld>
            <a:endParaRPr lang="pt-BR"/>
          </a:p>
        </p:txBody>
      </p:sp>
    </p:spTree>
    <p:extLst>
      <p:ext uri="{BB962C8B-B14F-4D97-AF65-F5344CB8AC3E}">
        <p14:creationId xmlns:p14="http://schemas.microsoft.com/office/powerpoint/2010/main" val="215344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11</a:t>
            </a:fld>
            <a:endParaRPr lang="pt-BR"/>
          </a:p>
        </p:txBody>
      </p:sp>
    </p:spTree>
    <p:extLst>
      <p:ext uri="{BB962C8B-B14F-4D97-AF65-F5344CB8AC3E}">
        <p14:creationId xmlns:p14="http://schemas.microsoft.com/office/powerpoint/2010/main" val="206088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modelo vetorial permite que os </a:t>
            </a:r>
            <a:r>
              <a:rPr lang="pt-BR" sz="1200" b="0" i="0" kern="1200" dirty="0" smtClean="0">
                <a:solidFill>
                  <a:schemeClr val="tx1"/>
                </a:solidFill>
                <a:effectLst/>
                <a:latin typeface="+mn-lt"/>
                <a:ea typeface="+mn-ea"/>
                <a:cs typeface="+mn-cs"/>
                <a:hlinkClick r:id="rId3"/>
              </a:rPr>
              <a:t>relacionamentos topológicos</a:t>
            </a:r>
            <a:r>
              <a:rPr lang="pt-BR" sz="1200" b="0" i="0" kern="1200" dirty="0" smtClean="0">
                <a:solidFill>
                  <a:schemeClr val="tx1"/>
                </a:solidFill>
                <a:effectLst/>
                <a:latin typeface="+mn-lt"/>
                <a:ea typeface="+mn-ea"/>
                <a:cs typeface="+mn-cs"/>
              </a:rPr>
              <a:t> estejam disponíveis junto com os objetos, já no modelo matricial eles devem ser inferidos no banco de dados. Esta propriedade possibilita que os arquivos vetoriais sejam mais adequados para execução de </a:t>
            </a:r>
            <a:r>
              <a:rPr lang="pt-BR" sz="1200" b="0" i="0" kern="1200" dirty="0" smtClean="0">
                <a:solidFill>
                  <a:schemeClr val="tx1"/>
                </a:solidFill>
                <a:effectLst/>
                <a:latin typeface="+mn-lt"/>
                <a:ea typeface="+mn-ea"/>
                <a:cs typeface="+mn-cs"/>
                <a:hlinkClick r:id="rId4"/>
              </a:rPr>
              <a:t>consultas espaciais</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A </a:t>
            </a:r>
            <a:r>
              <a:rPr lang="pt-BR" sz="1200" b="0" i="0" kern="1200" dirty="0" smtClean="0">
                <a:solidFill>
                  <a:schemeClr val="tx1"/>
                </a:solidFill>
                <a:effectLst/>
                <a:latin typeface="+mn-lt"/>
                <a:ea typeface="+mn-ea"/>
                <a:cs typeface="+mn-cs"/>
                <a:hlinkClick r:id="rId5"/>
              </a:rPr>
              <a:t>associação entre o atributo e a componente gráfica</a:t>
            </a:r>
            <a:r>
              <a:rPr lang="pt-BR" sz="1200" b="0" i="0" kern="1200" dirty="0" smtClean="0">
                <a:solidFill>
                  <a:schemeClr val="tx1"/>
                </a:solidFill>
                <a:effectLst/>
                <a:latin typeface="+mn-lt"/>
                <a:ea typeface="+mn-ea"/>
                <a:cs typeface="+mn-cs"/>
              </a:rPr>
              <a:t> também é mais adequada ao vetorial, já que neste modelo um elemento é identificado como único, enquanto no </a:t>
            </a:r>
            <a:r>
              <a:rPr lang="pt-BR" sz="1200" b="0" i="0" kern="1200" dirty="0" err="1" smtClean="0">
                <a:solidFill>
                  <a:schemeClr val="tx1"/>
                </a:solidFill>
                <a:effectLst/>
                <a:latin typeface="+mn-lt"/>
                <a:ea typeface="+mn-ea"/>
                <a:cs typeface="+mn-cs"/>
              </a:rPr>
              <a:t>raster</a:t>
            </a:r>
            <a:r>
              <a:rPr lang="pt-BR" sz="1200" b="0" i="0" kern="1200" dirty="0" smtClean="0">
                <a:solidFill>
                  <a:schemeClr val="tx1"/>
                </a:solidFill>
                <a:effectLst/>
                <a:latin typeface="+mn-lt"/>
                <a:ea typeface="+mn-ea"/>
                <a:cs typeface="+mn-cs"/>
              </a:rPr>
              <a:t> este é definido por um conjunto de </a:t>
            </a:r>
            <a:r>
              <a:rPr lang="pt-BR" sz="1200" b="0" i="1" kern="1200" dirty="0" smtClean="0">
                <a:solidFill>
                  <a:schemeClr val="tx1"/>
                </a:solidFill>
                <a:effectLst/>
                <a:latin typeface="+mn-lt"/>
                <a:ea typeface="+mn-ea"/>
                <a:cs typeface="+mn-cs"/>
              </a:rPr>
              <a:t>pixels</a:t>
            </a:r>
            <a:r>
              <a:rPr lang="pt-BR" sz="1200" b="0" i="0" kern="1200" dirty="0" smtClean="0">
                <a:solidFill>
                  <a:schemeClr val="tx1"/>
                </a:solidFill>
                <a:effectLst/>
                <a:latin typeface="+mn-lt"/>
                <a:ea typeface="+mn-ea"/>
                <a:cs typeface="+mn-cs"/>
              </a:rPr>
              <a:t> que possuem um atributo comum. Assim, operações de </a:t>
            </a:r>
            <a:r>
              <a:rPr lang="pt-BR" sz="1200" b="0" i="0" kern="1200" dirty="0" smtClean="0">
                <a:solidFill>
                  <a:schemeClr val="tx1"/>
                </a:solidFill>
                <a:effectLst/>
                <a:latin typeface="+mn-lt"/>
                <a:ea typeface="+mn-ea"/>
                <a:cs typeface="+mn-cs"/>
                <a:hlinkClick r:id="rId6"/>
              </a:rPr>
              <a:t>consultas aos atributos</a:t>
            </a:r>
            <a:r>
              <a:rPr lang="pt-BR" sz="1200" b="0" i="0" kern="1200" dirty="0" smtClean="0">
                <a:solidFill>
                  <a:schemeClr val="tx1"/>
                </a:solidFill>
                <a:effectLst/>
                <a:latin typeface="+mn-lt"/>
                <a:ea typeface="+mn-ea"/>
                <a:cs typeface="+mn-cs"/>
              </a:rPr>
              <a:t> são mais adequadas de serem executadas nos arquivos vetoriais.</a:t>
            </a:r>
          </a:p>
          <a:p>
            <a:r>
              <a:rPr lang="pt-BR" sz="1200" b="0" i="0" kern="1200" dirty="0" smtClean="0">
                <a:solidFill>
                  <a:schemeClr val="tx1"/>
                </a:solidFill>
                <a:effectLst/>
                <a:latin typeface="+mn-lt"/>
                <a:ea typeface="+mn-ea"/>
                <a:cs typeface="+mn-cs"/>
              </a:rPr>
              <a:t>Por outro lado, a representação da superfície por </a:t>
            </a:r>
            <a:r>
              <a:rPr lang="pt-BR" sz="1200" b="0" i="1" kern="1200" dirty="0" smtClean="0">
                <a:solidFill>
                  <a:schemeClr val="tx1"/>
                </a:solidFill>
                <a:effectLst/>
                <a:latin typeface="+mn-lt"/>
                <a:ea typeface="+mn-ea"/>
                <a:cs typeface="+mn-cs"/>
              </a:rPr>
              <a:t>pixels</a:t>
            </a:r>
            <a:r>
              <a:rPr lang="pt-BR" sz="1200" b="0" i="0" kern="1200" dirty="0" smtClean="0">
                <a:solidFill>
                  <a:schemeClr val="tx1"/>
                </a:solidFill>
                <a:effectLst/>
                <a:latin typeface="+mn-lt"/>
                <a:ea typeface="+mn-ea"/>
                <a:cs typeface="+mn-cs"/>
              </a:rPr>
              <a:t> permite que os fenômenos contínuos sejam adequadamente representados no modelo matricial. No modelo vetorial, para cada variação do fenômeno, há necessidade de criação em  um novo elemento. Por isto, que o modelo matricial é utilizado nas </a:t>
            </a:r>
            <a:r>
              <a:rPr lang="pt-BR" sz="1200" b="0" i="0" kern="1200" dirty="0" smtClean="0">
                <a:solidFill>
                  <a:schemeClr val="tx1"/>
                </a:solidFill>
                <a:effectLst/>
                <a:latin typeface="+mn-lt"/>
                <a:ea typeface="+mn-ea"/>
                <a:cs typeface="+mn-cs"/>
                <a:hlinkClick r:id="rId7"/>
              </a:rPr>
              <a:t>imagens de sensoriamento remoto</a:t>
            </a:r>
            <a:r>
              <a:rPr lang="pt-BR" sz="1200" b="0" i="0" kern="1200" dirty="0" smtClean="0">
                <a:solidFill>
                  <a:schemeClr val="tx1"/>
                </a:solidFill>
                <a:effectLst/>
                <a:latin typeface="+mn-lt"/>
                <a:ea typeface="+mn-ea"/>
                <a:cs typeface="+mn-cs"/>
              </a:rPr>
              <a:t> e, também, nos </a:t>
            </a:r>
            <a:r>
              <a:rPr lang="pt-BR" sz="1200" b="0" i="0" kern="1200" dirty="0" smtClean="0">
                <a:solidFill>
                  <a:schemeClr val="tx1"/>
                </a:solidFill>
                <a:effectLst/>
                <a:latin typeface="+mn-lt"/>
                <a:ea typeface="+mn-ea"/>
                <a:cs typeface="+mn-cs"/>
                <a:hlinkClick r:id="rId8"/>
              </a:rPr>
              <a:t>modelos numéricos de terreno</a:t>
            </a:r>
            <a:r>
              <a:rPr lang="pt-BR" sz="1200" b="0" i="0" kern="1200" dirty="0" smtClean="0">
                <a:solidFill>
                  <a:schemeClr val="tx1"/>
                </a:solidFill>
                <a:effectLst/>
                <a:latin typeface="+mn-lt"/>
                <a:ea typeface="+mn-ea"/>
                <a:cs typeface="+mn-cs"/>
              </a:rPr>
              <a:t> (MNT</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12</a:t>
            </a:fld>
            <a:endParaRPr lang="pt-BR"/>
          </a:p>
        </p:txBody>
      </p:sp>
    </p:spTree>
    <p:extLst>
      <p:ext uri="{BB962C8B-B14F-4D97-AF65-F5344CB8AC3E}">
        <p14:creationId xmlns:p14="http://schemas.microsoft.com/office/powerpoint/2010/main" val="411955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Para entender o processo traduzir o mundo real para o ambiente computacional, uma das abordagens mais úteis é o chamado “paradigma dos quatro universos</a:t>
            </a:r>
          </a:p>
          <a:p>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definição matemática (formal) das entidades a ser representadas </a:t>
            </a:r>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associadas a diferentes representações geométricas, que podem variar conforme a escala e a projeção cartográfica escolhida e a época de aquisição do dado. Aqui se distingue entre as representações matricial e vetorial, que podem ainda ser especializadas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13</a:t>
            </a:fld>
            <a:endParaRPr lang="pt-BR"/>
          </a:p>
        </p:txBody>
      </p:sp>
    </p:spTree>
    <p:extLst>
      <p:ext uri="{BB962C8B-B14F-4D97-AF65-F5344CB8AC3E}">
        <p14:creationId xmlns:p14="http://schemas.microsoft.com/office/powerpoint/2010/main" val="324175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relevância da informação geográfica ou </a:t>
            </a:r>
            <a:r>
              <a:rPr lang="pt-BR" sz="1200" kern="1200" dirty="0" err="1" smtClean="0">
                <a:solidFill>
                  <a:schemeClr val="tx1"/>
                </a:solidFill>
                <a:effectLst/>
                <a:latin typeface="+mn-lt"/>
                <a:ea typeface="+mn-ea"/>
                <a:cs typeface="+mn-cs"/>
              </a:rPr>
              <a:t>geoespacial</a:t>
            </a:r>
            <a:r>
              <a:rPr lang="pt-BR" sz="1200" kern="1200" dirty="0" smtClean="0">
                <a:solidFill>
                  <a:schemeClr val="tx1"/>
                </a:solidFill>
                <a:effectLst/>
                <a:latin typeface="+mn-lt"/>
                <a:ea typeface="+mn-ea"/>
                <a:cs typeface="+mn-cs"/>
              </a:rPr>
              <a:t> no mundo atual é essencial em muitas atividades. Mais de 70% das informações utilizadas pelo setor público pode ser </a:t>
            </a:r>
            <a:r>
              <a:rPr lang="pt-BR" sz="1200" kern="1200" dirty="0" err="1" smtClean="0">
                <a:solidFill>
                  <a:schemeClr val="tx1"/>
                </a:solidFill>
                <a:effectLst/>
                <a:latin typeface="+mn-lt"/>
                <a:ea typeface="+mn-ea"/>
                <a:cs typeface="+mn-cs"/>
              </a:rPr>
              <a:t>georreferenciada</a:t>
            </a:r>
            <a:r>
              <a:rPr lang="pt-BR" sz="1200" kern="1200" dirty="0" smtClean="0">
                <a:solidFill>
                  <a:schemeClr val="tx1"/>
                </a:solidFill>
                <a:effectLst/>
                <a:latin typeface="+mn-lt"/>
                <a:ea typeface="+mn-ea"/>
                <a:cs typeface="+mn-cs"/>
              </a:rPr>
              <a:t>, inferindo –se daí a sua importância</a:t>
            </a:r>
          </a:p>
          <a:p>
            <a:endParaRPr lang="pt-B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Dados espaciais são quaisquer tipos de dados que descrevem fenômenos aos quais esteja associada alguma dimensão espacial. Informação </a:t>
            </a:r>
            <a:r>
              <a:rPr lang="pt-BR" sz="1200" kern="1200" dirty="0" err="1" smtClean="0">
                <a:solidFill>
                  <a:schemeClr val="tx1"/>
                </a:solidFill>
                <a:effectLst/>
                <a:latin typeface="+mn-lt"/>
                <a:ea typeface="+mn-ea"/>
                <a:cs typeface="+mn-cs"/>
              </a:rPr>
              <a:t>geoespacial</a:t>
            </a:r>
            <a:r>
              <a:rPr lang="pt-BR" sz="1200" kern="1200" dirty="0" smtClean="0">
                <a:solidFill>
                  <a:schemeClr val="tx1"/>
                </a:solidFill>
                <a:effectLst/>
                <a:latin typeface="+mn-lt"/>
                <a:ea typeface="+mn-ea"/>
                <a:cs typeface="+mn-cs"/>
              </a:rPr>
              <a:t> (IG) é o resultado do processamento de dados </a:t>
            </a:r>
            <a:r>
              <a:rPr lang="pt-BR" sz="1200" kern="1200" dirty="0" err="1" smtClean="0">
                <a:solidFill>
                  <a:schemeClr val="tx1"/>
                </a:solidFill>
                <a:effectLst/>
                <a:latin typeface="+mn-lt"/>
                <a:ea typeface="+mn-ea"/>
                <a:cs typeface="+mn-cs"/>
              </a:rPr>
              <a:t>geoespaciais</a:t>
            </a:r>
            <a:endParaRPr lang="pt-B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kern="1200" dirty="0" err="1" smtClean="0">
                <a:solidFill>
                  <a:schemeClr val="tx1"/>
                </a:solidFill>
                <a:effectLst/>
                <a:latin typeface="+mn-lt"/>
                <a:ea typeface="+mn-ea"/>
                <a:cs typeface="+mn-cs"/>
              </a:rPr>
              <a:t>Metadados</a:t>
            </a:r>
            <a:r>
              <a:rPr lang="pt-BR" sz="1200" b="1" i="0" kern="1200" dirty="0" smtClean="0">
                <a:solidFill>
                  <a:schemeClr val="tx1"/>
                </a:solidFill>
                <a:effectLst/>
                <a:latin typeface="+mn-lt"/>
                <a:ea typeface="+mn-ea"/>
                <a:cs typeface="+mn-cs"/>
              </a:rPr>
              <a:t> são</a:t>
            </a:r>
            <a:r>
              <a:rPr lang="pt-BR" sz="1200" b="0" i="0" kern="1200" dirty="0" smtClean="0">
                <a:solidFill>
                  <a:schemeClr val="tx1"/>
                </a:solidFill>
                <a:effectLst/>
                <a:latin typeface="+mn-lt"/>
                <a:ea typeface="+mn-ea"/>
                <a:cs typeface="+mn-cs"/>
              </a:rPr>
              <a:t> informações que acrescem aos </a:t>
            </a:r>
            <a:r>
              <a:rPr lang="pt-BR" sz="1200" b="1" i="0" kern="1200" dirty="0" smtClean="0">
                <a:solidFill>
                  <a:schemeClr val="tx1"/>
                </a:solidFill>
                <a:effectLst/>
                <a:latin typeface="+mn-lt"/>
                <a:ea typeface="+mn-ea"/>
                <a:cs typeface="+mn-cs"/>
              </a:rPr>
              <a:t>dados</a:t>
            </a:r>
            <a:r>
              <a:rPr lang="pt-BR" sz="1200" b="0" i="0" kern="1200" dirty="0" smtClean="0">
                <a:solidFill>
                  <a:schemeClr val="tx1"/>
                </a:solidFill>
                <a:effectLst/>
                <a:latin typeface="+mn-lt"/>
                <a:ea typeface="+mn-ea"/>
                <a:cs typeface="+mn-cs"/>
              </a:rPr>
              <a:t> e que têm como </a:t>
            </a:r>
            <a:r>
              <a:rPr lang="pt-BR" sz="1200" b="0" i="0" kern="1200" dirty="0" err="1" smtClean="0">
                <a:solidFill>
                  <a:schemeClr val="tx1"/>
                </a:solidFill>
                <a:effectLst/>
                <a:latin typeface="+mn-lt"/>
                <a:ea typeface="+mn-ea"/>
                <a:cs typeface="+mn-cs"/>
              </a:rPr>
              <a:t>objectivo</a:t>
            </a:r>
            <a:r>
              <a:rPr lang="pt-BR" sz="1200" b="0" i="0" kern="1200" dirty="0" smtClean="0">
                <a:solidFill>
                  <a:schemeClr val="tx1"/>
                </a:solidFill>
                <a:effectLst/>
                <a:latin typeface="+mn-lt"/>
                <a:ea typeface="+mn-ea"/>
                <a:cs typeface="+mn-cs"/>
              </a:rPr>
              <a:t> informar-nos sobre eles para tornar mais fácil a sua </a:t>
            </a:r>
            <a:r>
              <a:rPr lang="pt-BR" sz="1200" b="0" i="0" kern="1200" dirty="0" err="1" smtClean="0">
                <a:solidFill>
                  <a:schemeClr val="tx1"/>
                </a:solidFill>
                <a:effectLst/>
                <a:latin typeface="+mn-lt"/>
                <a:ea typeface="+mn-ea"/>
                <a:cs typeface="+mn-cs"/>
              </a:rPr>
              <a:t>organizaçã</a:t>
            </a:r>
            <a:endParaRPr lang="pt-B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err="1" smtClean="0"/>
              <a:t>Geoserviços</a:t>
            </a:r>
            <a:r>
              <a:rPr lang="pt-BR" sz="1200" dirty="0" smtClean="0"/>
              <a:t>, serviços web para processamento de dados </a:t>
            </a:r>
            <a:r>
              <a:rPr lang="pt-BR" sz="1200" dirty="0" err="1" smtClean="0"/>
              <a:t>geoespaciais</a:t>
            </a:r>
            <a:r>
              <a:rPr lang="pt-BR" sz="1200" dirty="0" smtClean="0"/>
              <a:t>, com especificações de interface públicas e definidas pela OGC(Open </a:t>
            </a:r>
            <a:r>
              <a:rPr lang="pt-BR" sz="1200" dirty="0" err="1" smtClean="0"/>
              <a:t>Geoespatial</a:t>
            </a:r>
            <a:r>
              <a:rPr lang="pt-BR" sz="1200" dirty="0" smtClean="0"/>
              <a:t> </a:t>
            </a:r>
            <a:r>
              <a:rPr lang="pt-BR" sz="1200" dirty="0" err="1" smtClean="0"/>
              <a:t>Consorcium</a:t>
            </a:r>
            <a:r>
              <a:rPr lang="pt-BR" sz="1200" dirty="0" smtClean="0"/>
              <a:t>).</a:t>
            </a:r>
          </a:p>
          <a:p>
            <a:r>
              <a:rPr lang="pt-BR" sz="1200" kern="1200" dirty="0" smtClean="0">
                <a:solidFill>
                  <a:schemeClr val="tx1"/>
                </a:solidFill>
                <a:effectLst/>
                <a:latin typeface="+mn-lt"/>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14</a:t>
            </a:fld>
            <a:endParaRPr lang="pt-BR"/>
          </a:p>
        </p:txBody>
      </p:sp>
    </p:spTree>
    <p:extLst>
      <p:ext uri="{BB962C8B-B14F-4D97-AF65-F5344CB8AC3E}">
        <p14:creationId xmlns:p14="http://schemas.microsoft.com/office/powerpoint/2010/main" val="19247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Os dados e informações </a:t>
            </a:r>
            <a:r>
              <a:rPr lang="pt-BR" sz="1200" kern="1200" dirty="0" err="1" smtClean="0">
                <a:solidFill>
                  <a:schemeClr val="tx1"/>
                </a:solidFill>
                <a:effectLst/>
                <a:latin typeface="+mn-lt"/>
                <a:ea typeface="+mn-ea"/>
                <a:cs typeface="+mn-cs"/>
              </a:rPr>
              <a:t>geoespaciais</a:t>
            </a:r>
            <a:r>
              <a:rPr lang="pt-BR" sz="1200" kern="1200" dirty="0" smtClean="0">
                <a:solidFill>
                  <a:schemeClr val="tx1"/>
                </a:solidFill>
                <a:effectLst/>
                <a:latin typeface="+mn-lt"/>
                <a:ea typeface="+mn-ea"/>
                <a:cs typeface="+mn-cs"/>
              </a:rPr>
              <a:t> podem ser divididos em dados de referência e temáticos. Os de referência proporcionam informações genéricas, elaborados como base </a:t>
            </a:r>
            <a:r>
              <a:rPr lang="pt-BR" sz="1200" kern="1200" dirty="0" err="1" smtClean="0">
                <a:solidFill>
                  <a:schemeClr val="tx1"/>
                </a:solidFill>
                <a:effectLst/>
                <a:latin typeface="+mn-lt"/>
                <a:ea typeface="+mn-ea"/>
                <a:cs typeface="+mn-cs"/>
              </a:rPr>
              <a:t>imprencidíveis</a:t>
            </a:r>
            <a:r>
              <a:rPr lang="pt-BR" sz="1200" kern="1200" dirty="0" smtClean="0">
                <a:solidFill>
                  <a:schemeClr val="tx1"/>
                </a:solidFill>
                <a:effectLst/>
                <a:latin typeface="+mn-lt"/>
                <a:ea typeface="+mn-ea"/>
                <a:cs typeface="+mn-cs"/>
              </a:rPr>
              <a:t> para o </a:t>
            </a:r>
            <a:r>
              <a:rPr lang="pt-BR" sz="1200" kern="1200" dirty="0" err="1" smtClean="0">
                <a:solidFill>
                  <a:schemeClr val="tx1"/>
                </a:solidFill>
                <a:effectLst/>
                <a:latin typeface="+mn-lt"/>
                <a:ea typeface="+mn-ea"/>
                <a:cs typeface="+mn-cs"/>
              </a:rPr>
              <a:t>referenciamento</a:t>
            </a:r>
            <a:r>
              <a:rPr lang="pt-BR" sz="1200" kern="1200" dirty="0" smtClean="0">
                <a:solidFill>
                  <a:schemeClr val="tx1"/>
                </a:solidFill>
                <a:effectLst/>
                <a:latin typeface="+mn-lt"/>
                <a:ea typeface="+mn-ea"/>
                <a:cs typeface="+mn-cs"/>
              </a:rPr>
              <a:t> geográfico de informações sobre a superfície do território nacional. Constituem os insumos básicos para o </a:t>
            </a:r>
            <a:r>
              <a:rPr lang="pt-BR" sz="1200" kern="1200" dirty="0" err="1" smtClean="0">
                <a:solidFill>
                  <a:schemeClr val="tx1"/>
                </a:solidFill>
                <a:effectLst/>
                <a:latin typeface="+mn-lt"/>
                <a:ea typeface="+mn-ea"/>
                <a:cs typeface="+mn-cs"/>
              </a:rPr>
              <a:t>georrefenciamento</a:t>
            </a:r>
            <a:r>
              <a:rPr lang="pt-BR" sz="1200" kern="1200" dirty="0" smtClean="0">
                <a:solidFill>
                  <a:schemeClr val="tx1"/>
                </a:solidFill>
                <a:effectLst/>
                <a:latin typeface="+mn-lt"/>
                <a:ea typeface="+mn-ea"/>
                <a:cs typeface="+mn-cs"/>
              </a:rPr>
              <a:t> e contextualização geográfica de todas as temáticas específicas. Os dados </a:t>
            </a:r>
            <a:r>
              <a:rPr lang="pt-BR" sz="1200" kern="1200" dirty="0" err="1" smtClean="0">
                <a:solidFill>
                  <a:schemeClr val="tx1"/>
                </a:solidFill>
                <a:effectLst/>
                <a:latin typeface="+mn-lt"/>
                <a:ea typeface="+mn-ea"/>
                <a:cs typeface="+mn-cs"/>
              </a:rPr>
              <a:t>geoespaciias</a:t>
            </a:r>
            <a:r>
              <a:rPr lang="pt-BR" sz="1200" kern="1200" dirty="0" smtClean="0">
                <a:solidFill>
                  <a:schemeClr val="tx1"/>
                </a:solidFill>
                <a:effectLst/>
                <a:latin typeface="+mn-lt"/>
                <a:ea typeface="+mn-ea"/>
                <a:cs typeface="+mn-cs"/>
              </a:rPr>
              <a:t> temáticos são aqueles sobre um determinado fenômeno específico em uma região de interesse ou em todo país. Incluem valores quantitativos e qualitativos que se referenciam especialmente aos dados de referência e normalmente estão ligados aos objetivos centrais da gestão dos seus respectivos produtores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15</a:t>
            </a:fld>
            <a:endParaRPr lang="pt-BR"/>
          </a:p>
        </p:txBody>
      </p:sp>
    </p:spTree>
    <p:extLst>
      <p:ext uri="{BB962C8B-B14F-4D97-AF65-F5344CB8AC3E}">
        <p14:creationId xmlns:p14="http://schemas.microsoft.com/office/powerpoint/2010/main" val="223816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16</a:t>
            </a:fld>
            <a:endParaRPr lang="pt-BR"/>
          </a:p>
        </p:txBody>
      </p:sp>
    </p:spTree>
    <p:extLst>
      <p:ext uri="{BB962C8B-B14F-4D97-AF65-F5344CB8AC3E}">
        <p14:creationId xmlns:p14="http://schemas.microsoft.com/office/powerpoint/2010/main" val="16376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dirty="0" smtClean="0"/>
              <a:t>representação quantitativa de uma grandeza que varia continuamente no espaço</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17</a:t>
            </a:fld>
            <a:endParaRPr lang="pt-BR"/>
          </a:p>
        </p:txBody>
      </p:sp>
    </p:spTree>
    <p:extLst>
      <p:ext uri="{BB962C8B-B14F-4D97-AF65-F5344CB8AC3E}">
        <p14:creationId xmlns:p14="http://schemas.microsoft.com/office/powerpoint/2010/main" val="422191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18</a:t>
            </a:fld>
            <a:endParaRPr lang="pt-BR"/>
          </a:p>
        </p:txBody>
      </p:sp>
    </p:spTree>
    <p:extLst>
      <p:ext uri="{BB962C8B-B14F-4D97-AF65-F5344CB8AC3E}">
        <p14:creationId xmlns:p14="http://schemas.microsoft.com/office/powerpoint/2010/main" val="2875968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instrumentos computacionais do geoprocessamento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19</a:t>
            </a:fld>
            <a:endParaRPr lang="pt-BR"/>
          </a:p>
        </p:txBody>
      </p:sp>
    </p:spTree>
    <p:extLst>
      <p:ext uri="{BB962C8B-B14F-4D97-AF65-F5344CB8AC3E}">
        <p14:creationId xmlns:p14="http://schemas.microsoft.com/office/powerpoint/2010/main" val="254950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dirty="0" smtClean="0">
                <a:solidFill>
                  <a:schemeClr val="tx1"/>
                </a:solidFill>
                <a:effectLst/>
                <a:latin typeface="+mn-lt"/>
                <a:ea typeface="+mn-ea"/>
                <a:cs typeface="+mn-cs"/>
              </a:rPr>
              <a:t>No nível mais alto</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a interface homem-máquina define como o sistema é operado e controlado.</a:t>
            </a:r>
          </a:p>
          <a:p>
            <a:r>
              <a:rPr lang="pt-BR" sz="1200" b="0" i="0" u="none" strike="noStrike" kern="1200" dirty="0" smtClean="0">
                <a:solidFill>
                  <a:schemeClr val="tx1"/>
                </a:solidFill>
                <a:effectLst/>
                <a:latin typeface="+mn-lt"/>
                <a:ea typeface="+mn-ea"/>
                <a:cs typeface="+mn-cs"/>
              </a:rPr>
              <a:t>No nível intermediário</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Um SIG deve ter mecanismos de processamento de dados espaciais (entrada, edição, análise, visualização e saída).</a:t>
            </a:r>
          </a:p>
          <a:p>
            <a:r>
              <a:rPr lang="pt-BR" sz="1200" b="0" i="0" u="none" strike="noStrike" kern="1200" dirty="0" smtClean="0">
                <a:solidFill>
                  <a:schemeClr val="tx1"/>
                </a:solidFill>
                <a:effectLst/>
                <a:latin typeface="+mn-lt"/>
                <a:ea typeface="+mn-ea"/>
                <a:cs typeface="+mn-cs"/>
              </a:rPr>
              <a:t>No nível mais baixo</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Um sistema de gerência de bancos de dados geográficos oferece armazenamento e recuperação dos dados espaciais e seus atributos.</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20</a:t>
            </a:fld>
            <a:endParaRPr lang="pt-BR"/>
          </a:p>
        </p:txBody>
      </p:sp>
    </p:spTree>
    <p:extLst>
      <p:ext uri="{BB962C8B-B14F-4D97-AF65-F5344CB8AC3E}">
        <p14:creationId xmlns:p14="http://schemas.microsoft.com/office/powerpoint/2010/main" val="369631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Devido o avanço da tecnologia e da informática, e a disponibilidade de computadores com maiores recursos, houve uma grande revolução na área da Cartografia, onde a partir de 1970</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a:t>
            </a:fld>
            <a:endParaRPr lang="pt-BR"/>
          </a:p>
        </p:txBody>
      </p:sp>
    </p:spTree>
    <p:extLst>
      <p:ext uri="{BB962C8B-B14F-4D97-AF65-F5344CB8AC3E}">
        <p14:creationId xmlns:p14="http://schemas.microsoft.com/office/powerpoint/2010/main" val="604883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i="1" kern="1200" dirty="0" smtClean="0">
                <a:solidFill>
                  <a:schemeClr val="tx1"/>
                </a:solidFill>
                <a:effectLst/>
                <a:latin typeface="+mn-lt"/>
                <a:ea typeface="+mn-ea"/>
                <a:cs typeface="+mn-cs"/>
              </a:rPr>
              <a:t>hardware</a:t>
            </a:r>
            <a:r>
              <a:rPr lang="pt-BR" sz="1200" kern="1200" dirty="0" smtClean="0">
                <a:solidFill>
                  <a:schemeClr val="tx1"/>
                </a:solidFill>
                <a:effectLst/>
                <a:latin typeface="+mn-lt"/>
                <a:ea typeface="+mn-ea"/>
                <a:cs typeface="+mn-cs"/>
              </a:rPr>
              <a:t>, que corresponde a parte material</a:t>
            </a:r>
          </a:p>
          <a:p>
            <a:r>
              <a:rPr lang="pt-BR" sz="1200" i="1" kern="1200" dirty="0" smtClean="0">
                <a:solidFill>
                  <a:schemeClr val="tx1"/>
                </a:solidFill>
                <a:effectLst/>
                <a:latin typeface="+mn-lt"/>
                <a:ea typeface="+mn-ea"/>
                <a:cs typeface="+mn-cs"/>
              </a:rPr>
              <a:t>software</a:t>
            </a:r>
            <a:r>
              <a:rPr lang="pt-BR" sz="1200" kern="1200" dirty="0" smtClean="0">
                <a:solidFill>
                  <a:schemeClr val="tx1"/>
                </a:solidFill>
                <a:effectLst/>
                <a:latin typeface="+mn-lt"/>
                <a:ea typeface="+mn-ea"/>
                <a:cs typeface="+mn-cs"/>
              </a:rPr>
              <a:t>, que caracteriza-se por ser a parte lógica do SIG, pode ser dividido em básico ou aplicativo; </a:t>
            </a:r>
          </a:p>
          <a:p>
            <a:r>
              <a:rPr lang="pt-BR" sz="1200" kern="1200" dirty="0" smtClean="0">
                <a:solidFill>
                  <a:schemeClr val="tx1"/>
                </a:solidFill>
                <a:effectLst/>
                <a:latin typeface="+mn-lt"/>
                <a:ea typeface="+mn-ea"/>
                <a:cs typeface="+mn-cs"/>
              </a:rPr>
              <a:t>recursos humanos, que podem ser dividido em pessoal de processamento de dados (analistas e programadores) e usuários finais;</a:t>
            </a:r>
          </a:p>
          <a:p>
            <a:r>
              <a:rPr lang="pt-BR" sz="1200" kern="1200" dirty="0" smtClean="0">
                <a:solidFill>
                  <a:schemeClr val="tx1"/>
                </a:solidFill>
                <a:effectLst/>
                <a:latin typeface="+mn-lt"/>
                <a:ea typeface="+mn-ea"/>
                <a:cs typeface="+mn-cs"/>
              </a:rPr>
              <a:t> base de dados, onde são armazenados os dados em uma ambiente que seja conveniente e eficiente na recuperação e na inserção de novas informações; e </a:t>
            </a:r>
          </a:p>
          <a:p>
            <a:r>
              <a:rPr lang="pt-BR" sz="1200" kern="1200" dirty="0" smtClean="0">
                <a:solidFill>
                  <a:schemeClr val="tx1"/>
                </a:solidFill>
                <a:effectLst/>
                <a:latin typeface="+mn-lt"/>
                <a:ea typeface="+mn-ea"/>
                <a:cs typeface="+mn-cs"/>
              </a:rPr>
              <a:t>métodos e procedimentos, são os meios adotados para entrada, processamento e saída de dados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21</a:t>
            </a:fld>
            <a:endParaRPr lang="pt-BR"/>
          </a:p>
        </p:txBody>
      </p:sp>
    </p:spTree>
    <p:extLst>
      <p:ext uri="{BB962C8B-B14F-4D97-AF65-F5344CB8AC3E}">
        <p14:creationId xmlns:p14="http://schemas.microsoft.com/office/powerpoint/2010/main" val="1786072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22</a:t>
            </a:fld>
            <a:endParaRPr lang="pt-BR"/>
          </a:p>
        </p:txBody>
      </p:sp>
    </p:spTree>
    <p:extLst>
      <p:ext uri="{BB962C8B-B14F-4D97-AF65-F5344CB8AC3E}">
        <p14:creationId xmlns:p14="http://schemas.microsoft.com/office/powerpoint/2010/main" val="1311375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As ondas do espectro eletromagnético mais importante para sensoriamento remoto são as ondas do visível (azul, verde e vermelho), que vão de 0,4 </a:t>
            </a:r>
            <a:r>
              <a:rPr lang="pt-BR" sz="1200" kern="1200" dirty="0" err="1" smtClean="0">
                <a:solidFill>
                  <a:schemeClr val="tx1"/>
                </a:solidFill>
                <a:effectLst/>
                <a:latin typeface="+mn-lt"/>
                <a:ea typeface="+mn-ea"/>
                <a:cs typeface="+mn-cs"/>
              </a:rPr>
              <a:t>μm</a:t>
            </a:r>
            <a:r>
              <a:rPr lang="pt-BR" sz="1200" kern="1200" dirty="0" smtClean="0">
                <a:solidFill>
                  <a:schemeClr val="tx1"/>
                </a:solidFill>
                <a:effectLst/>
                <a:latin typeface="+mn-lt"/>
                <a:ea typeface="+mn-ea"/>
                <a:cs typeface="+mn-cs"/>
              </a:rPr>
              <a:t> até 0,7 </a:t>
            </a:r>
            <a:r>
              <a:rPr lang="pt-BR" sz="1200" kern="1200" dirty="0" err="1" smtClean="0">
                <a:solidFill>
                  <a:schemeClr val="tx1"/>
                </a:solidFill>
                <a:effectLst/>
                <a:latin typeface="+mn-lt"/>
                <a:ea typeface="+mn-ea"/>
                <a:cs typeface="+mn-cs"/>
              </a:rPr>
              <a:t>μm</a:t>
            </a:r>
            <a:r>
              <a:rPr lang="pt-BR" sz="1200" kern="1200" dirty="0" smtClean="0">
                <a:solidFill>
                  <a:schemeClr val="tx1"/>
                </a:solidFill>
                <a:effectLst/>
                <a:latin typeface="+mn-lt"/>
                <a:ea typeface="+mn-ea"/>
                <a:cs typeface="+mn-cs"/>
              </a:rPr>
              <a:t>, a do infravermelho próximo (0,7 a 1,1 </a:t>
            </a:r>
            <a:r>
              <a:rPr lang="pt-BR" sz="1200" kern="1200" dirty="0" err="1" smtClean="0">
                <a:solidFill>
                  <a:schemeClr val="tx1"/>
                </a:solidFill>
                <a:effectLst/>
                <a:latin typeface="+mn-lt"/>
                <a:ea typeface="+mn-ea"/>
                <a:cs typeface="+mn-cs"/>
              </a:rPr>
              <a:t>μm</a:t>
            </a:r>
            <a:r>
              <a:rPr lang="pt-BR" sz="1200" kern="1200" dirty="0" smtClean="0">
                <a:solidFill>
                  <a:schemeClr val="tx1"/>
                </a:solidFill>
                <a:effectLst/>
                <a:latin typeface="+mn-lt"/>
                <a:ea typeface="+mn-ea"/>
                <a:cs typeface="+mn-cs"/>
              </a:rPr>
              <a:t>) e a do infravermelho médio (1,1 a 3,0 </a:t>
            </a:r>
            <a:r>
              <a:rPr lang="pt-BR" sz="1200" kern="1200" dirty="0" err="1" smtClean="0">
                <a:solidFill>
                  <a:schemeClr val="tx1"/>
                </a:solidFill>
                <a:effectLst/>
                <a:latin typeface="+mn-lt"/>
                <a:ea typeface="+mn-ea"/>
                <a:cs typeface="+mn-cs"/>
              </a:rPr>
              <a:t>μm</a:t>
            </a:r>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23</a:t>
            </a:fld>
            <a:endParaRPr lang="pt-BR"/>
          </a:p>
        </p:txBody>
      </p:sp>
    </p:spTree>
    <p:extLst>
      <p:ext uri="{BB962C8B-B14F-4D97-AF65-F5344CB8AC3E}">
        <p14:creationId xmlns:p14="http://schemas.microsoft.com/office/powerpoint/2010/main" val="303411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fonte de energia eletromagnética, sensor que tem a capacidade de transformar a energia proveniente do alvo/objeto em sinal e por um analisador que converte as diferentes intensidades de sinais em informações. Porém, este sinal depende da interação da energia com a atmosfera e com os objetos da superfície; além da configuração do sensor com relação à superfície </a:t>
            </a:r>
            <a:r>
              <a:rPr lang="pt-BR" sz="1200" kern="1200" dirty="0" err="1" smtClean="0">
                <a:solidFill>
                  <a:schemeClr val="tx1"/>
                </a:solidFill>
                <a:effectLst/>
                <a:latin typeface="+mn-lt"/>
                <a:ea typeface="+mn-ea"/>
                <a:cs typeface="+mn-cs"/>
              </a:rPr>
              <a:t>imageada</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24</a:t>
            </a:fld>
            <a:endParaRPr lang="pt-BR"/>
          </a:p>
        </p:txBody>
      </p:sp>
    </p:spTree>
    <p:extLst>
      <p:ext uri="{BB962C8B-B14F-4D97-AF65-F5344CB8AC3E}">
        <p14:creationId xmlns:p14="http://schemas.microsoft.com/office/powerpoint/2010/main" val="2767368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25</a:t>
            </a:fld>
            <a:endParaRPr lang="pt-BR"/>
          </a:p>
        </p:txBody>
      </p:sp>
    </p:spTree>
    <p:extLst>
      <p:ext uri="{BB962C8B-B14F-4D97-AF65-F5344CB8AC3E}">
        <p14:creationId xmlns:p14="http://schemas.microsoft.com/office/powerpoint/2010/main" val="4061694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fundamenta-se na determinação da distância entre um ponto denominado receptor e os pontos de referência, que são os satélites. Cada satélite emite um sinal codificado que o identifica. O aparelho receptor interpreta o sinal enviado e calcula a distância do receptor até o satélite que emitiu o sinal.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26</a:t>
            </a:fld>
            <a:endParaRPr lang="pt-BR"/>
          </a:p>
        </p:txBody>
      </p:sp>
    </p:spTree>
    <p:extLst>
      <p:ext uri="{BB962C8B-B14F-4D97-AF65-F5344CB8AC3E}">
        <p14:creationId xmlns:p14="http://schemas.microsoft.com/office/powerpoint/2010/main" val="3565077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27</a:t>
            </a:fld>
            <a:endParaRPr lang="pt-BR"/>
          </a:p>
        </p:txBody>
      </p:sp>
    </p:spTree>
    <p:extLst>
      <p:ext uri="{BB962C8B-B14F-4D97-AF65-F5344CB8AC3E}">
        <p14:creationId xmlns:p14="http://schemas.microsoft.com/office/powerpoint/2010/main" val="1970716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28</a:t>
            </a:fld>
            <a:endParaRPr lang="pt-BR"/>
          </a:p>
        </p:txBody>
      </p:sp>
    </p:spTree>
    <p:extLst>
      <p:ext uri="{BB962C8B-B14F-4D97-AF65-F5344CB8AC3E}">
        <p14:creationId xmlns:p14="http://schemas.microsoft.com/office/powerpoint/2010/main" val="2609936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porque a comunicação exige o estudo conjunto das diversas variáveis gráficas envolvidas (linhas, tons, cores, padrões, entre outras).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29</a:t>
            </a:fld>
            <a:endParaRPr lang="pt-BR"/>
          </a:p>
        </p:txBody>
      </p:sp>
    </p:spTree>
    <p:extLst>
      <p:ext uri="{BB962C8B-B14F-4D97-AF65-F5344CB8AC3E}">
        <p14:creationId xmlns:p14="http://schemas.microsoft.com/office/powerpoint/2010/main" val="1767782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30</a:t>
            </a:fld>
            <a:endParaRPr lang="pt-BR"/>
          </a:p>
        </p:txBody>
      </p:sp>
    </p:spTree>
    <p:extLst>
      <p:ext uri="{BB962C8B-B14F-4D97-AF65-F5344CB8AC3E}">
        <p14:creationId xmlns:p14="http://schemas.microsoft.com/office/powerpoint/2010/main" val="127256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deve ser vista como um meio para se buscar ou explorar novas maneiras de lidar com dados espaciais (Taylor, 1991) e não apenas como um processo de automação de métodos manuais.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a:t>
            </a:fld>
            <a:endParaRPr lang="pt-BR"/>
          </a:p>
        </p:txBody>
      </p:sp>
    </p:spTree>
    <p:extLst>
      <p:ext uri="{BB962C8B-B14F-4D97-AF65-F5344CB8AC3E}">
        <p14:creationId xmlns:p14="http://schemas.microsoft.com/office/powerpoint/2010/main" val="2203461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projeto gráfico é um processo baste criativo, deixando um número ilimitado de opções para organização e disposição dos elementos informativos.</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31</a:t>
            </a:fld>
            <a:endParaRPr lang="pt-BR"/>
          </a:p>
        </p:txBody>
      </p:sp>
    </p:spTree>
    <p:extLst>
      <p:ext uri="{BB962C8B-B14F-4D97-AF65-F5344CB8AC3E}">
        <p14:creationId xmlns:p14="http://schemas.microsoft.com/office/powerpoint/2010/main" val="362340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 Para que a concepção do mapa temático tenha uma tradução eficaz na representação, importa ter em atenção alguns componentes gráficas do desenho cartográfico, sendo estes “os atributos dos símbolos utilizados para a representação que, por si mesmos ou numa disposição organizada, possuem um significado visual em relação à representação gráfica total. </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32</a:t>
            </a:fld>
            <a:endParaRPr lang="pt-BR"/>
          </a:p>
        </p:txBody>
      </p:sp>
    </p:spTree>
    <p:extLst>
      <p:ext uri="{BB962C8B-B14F-4D97-AF65-F5344CB8AC3E}">
        <p14:creationId xmlns:p14="http://schemas.microsoft.com/office/powerpoint/2010/main" val="3704465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Assim, devem-se assegurar os contrastes visuais entre símbolos, por exemplo, através da manipulação das variáveis visuais (por vezes com o reforço mútuo), da diferenciação de dimensões e da destrinça entre o fundo e os símbolos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33</a:t>
            </a:fld>
            <a:endParaRPr lang="pt-BR"/>
          </a:p>
        </p:txBody>
      </p:sp>
    </p:spTree>
    <p:extLst>
      <p:ext uri="{BB962C8B-B14F-4D97-AF65-F5344CB8AC3E}">
        <p14:creationId xmlns:p14="http://schemas.microsoft.com/office/powerpoint/2010/main" val="688521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trata-se de um fenômeno complexo</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34</a:t>
            </a:fld>
            <a:endParaRPr lang="pt-BR"/>
          </a:p>
        </p:txBody>
      </p:sp>
    </p:spTree>
    <p:extLst>
      <p:ext uri="{BB962C8B-B14F-4D97-AF65-F5344CB8AC3E}">
        <p14:creationId xmlns:p14="http://schemas.microsoft.com/office/powerpoint/2010/main" val="2897604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trata-se de um fenômeno complexo</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35</a:t>
            </a:fld>
            <a:endParaRPr lang="pt-BR"/>
          </a:p>
        </p:txBody>
      </p:sp>
    </p:spTree>
    <p:extLst>
      <p:ext uri="{BB962C8B-B14F-4D97-AF65-F5344CB8AC3E}">
        <p14:creationId xmlns:p14="http://schemas.microsoft.com/office/powerpoint/2010/main" val="1775346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trata-se de um fenômeno complexo</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36</a:t>
            </a:fld>
            <a:endParaRPr lang="pt-BR"/>
          </a:p>
        </p:txBody>
      </p:sp>
    </p:spTree>
    <p:extLst>
      <p:ext uri="{BB962C8B-B14F-4D97-AF65-F5344CB8AC3E}">
        <p14:creationId xmlns:p14="http://schemas.microsoft.com/office/powerpoint/2010/main" val="2434277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trata-se de um fenômeno </a:t>
            </a:r>
            <a:r>
              <a:rPr lang="pt-BR" sz="1200" dirty="0" err="1" smtClean="0"/>
              <a:t>complexo</a:t>
            </a:r>
            <a:r>
              <a:rPr lang="pt-BR" sz="1200" kern="1200" dirty="0" err="1" smtClean="0">
                <a:solidFill>
                  <a:schemeClr val="tx1"/>
                </a:solidFill>
                <a:effectLst/>
                <a:latin typeface="+mn-lt"/>
                <a:ea typeface="+mn-ea"/>
                <a:cs typeface="+mn-cs"/>
              </a:rPr>
              <a:t>Uma</a:t>
            </a:r>
            <a:r>
              <a:rPr lang="pt-BR" sz="1200" kern="1200" dirty="0" smtClean="0">
                <a:solidFill>
                  <a:schemeClr val="tx1"/>
                </a:solidFill>
                <a:effectLst/>
                <a:latin typeface="+mn-lt"/>
                <a:ea typeface="+mn-ea"/>
                <a:cs typeface="+mn-cs"/>
              </a:rPr>
              <a:t> parte importante do planeamento gráfico do mapa é a que se refere à decisão sobre que elementos do mapa apresentar, que informação incluir em cada um, onde os posicionar e que importância visual lhes atribuir</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37</a:t>
            </a:fld>
            <a:endParaRPr lang="pt-BR"/>
          </a:p>
        </p:txBody>
      </p:sp>
    </p:spTree>
    <p:extLst>
      <p:ext uri="{BB962C8B-B14F-4D97-AF65-F5344CB8AC3E}">
        <p14:creationId xmlns:p14="http://schemas.microsoft.com/office/powerpoint/2010/main" val="653853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Por princípio, para que seja completo, deve conter as informações sobre o quê? (o tema: por exemplo, densidade da população), de que forma? (por freguesia, por concelho, etc.), onde? (em Portugal, no distrito do Porto, etc.) e quando?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38</a:t>
            </a:fld>
            <a:endParaRPr lang="pt-BR"/>
          </a:p>
        </p:txBody>
      </p:sp>
    </p:spTree>
    <p:extLst>
      <p:ext uri="{BB962C8B-B14F-4D97-AF65-F5344CB8AC3E}">
        <p14:creationId xmlns:p14="http://schemas.microsoft.com/office/powerpoint/2010/main" val="3695427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39</a:t>
            </a:fld>
            <a:endParaRPr lang="pt-BR"/>
          </a:p>
        </p:txBody>
      </p:sp>
    </p:spTree>
    <p:extLst>
      <p:ext uri="{BB962C8B-B14F-4D97-AF65-F5344CB8AC3E}">
        <p14:creationId xmlns:p14="http://schemas.microsoft.com/office/powerpoint/2010/main" val="3582869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40</a:t>
            </a:fld>
            <a:endParaRPr lang="pt-BR"/>
          </a:p>
        </p:txBody>
      </p:sp>
    </p:spTree>
    <p:extLst>
      <p:ext uri="{BB962C8B-B14F-4D97-AF65-F5344CB8AC3E}">
        <p14:creationId xmlns:p14="http://schemas.microsoft.com/office/powerpoint/2010/main" val="48676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um sistema de CD é capaz de manipular alguns elementos gráficos como Linhas, </a:t>
            </a:r>
            <a:r>
              <a:rPr lang="pt-BR" sz="1200" kern="1200" dirty="0" err="1" smtClean="0">
                <a:solidFill>
                  <a:schemeClr val="tx1"/>
                </a:solidFill>
                <a:effectLst/>
                <a:latin typeface="+mn-lt"/>
                <a:ea typeface="+mn-ea"/>
                <a:cs typeface="+mn-cs"/>
              </a:rPr>
              <a:t>polilinhas</a:t>
            </a:r>
            <a:r>
              <a:rPr lang="pt-BR" sz="1200" kern="1200" dirty="0" smtClean="0">
                <a:solidFill>
                  <a:schemeClr val="tx1"/>
                </a:solidFill>
                <a:effectLst/>
                <a:latin typeface="+mn-lt"/>
                <a:ea typeface="+mn-ea"/>
                <a:cs typeface="+mn-cs"/>
              </a:rPr>
              <a:t>, polígonos fechados, formas complexas, elipses, círculos, arcos e textos </a:t>
            </a:r>
          </a:p>
          <a:p>
            <a:endParaRPr lang="pt-BR" sz="120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Diagramas</a:t>
            </a:r>
            <a:r>
              <a:rPr lang="pt-BR" sz="1200" b="0" i="0" kern="1200" dirty="0" smtClean="0">
                <a:solidFill>
                  <a:schemeClr val="tx1"/>
                </a:solidFill>
                <a:effectLst/>
                <a:latin typeface="+mn-lt"/>
                <a:ea typeface="+mn-ea"/>
                <a:cs typeface="+mn-cs"/>
              </a:rPr>
              <a:t> são </a:t>
            </a:r>
            <a:r>
              <a:rPr lang="pt-BR" sz="1200" b="0" i="0" u="sng" kern="1200" dirty="0" smtClean="0">
                <a:solidFill>
                  <a:schemeClr val="tx1"/>
                </a:solidFill>
                <a:effectLst/>
                <a:latin typeface="+mn-lt"/>
                <a:ea typeface="+mn-ea"/>
                <a:cs typeface="+mn-cs"/>
                <a:hlinkClick r:id="rId3"/>
              </a:rPr>
              <a:t>gráficos</a:t>
            </a:r>
            <a:r>
              <a:rPr lang="pt-BR" sz="1200" b="0" i="0" kern="1200" dirty="0" smtClean="0">
                <a:solidFill>
                  <a:schemeClr val="tx1"/>
                </a:solidFill>
                <a:effectLst/>
                <a:latin typeface="+mn-lt"/>
                <a:ea typeface="+mn-ea"/>
                <a:cs typeface="+mn-cs"/>
              </a:rPr>
              <a:t> de duas dimensões e são geralmente são construídos em um plano cartesiano.</a:t>
            </a:r>
          </a:p>
          <a:p>
            <a:endParaRPr lang="pt-BR" sz="1200" b="0" i="0" kern="1200" dirty="0" smtClean="0">
              <a:solidFill>
                <a:schemeClr val="tx1"/>
              </a:solidFill>
              <a:effectLst/>
              <a:latin typeface="+mn-lt"/>
              <a:ea typeface="+mn-ea"/>
              <a:cs typeface="+mn-cs"/>
            </a:endParaRPr>
          </a:p>
          <a:p>
            <a:r>
              <a:rPr lang="pt-BR" sz="1200" b="1" i="0" kern="1200" dirty="0" err="1" smtClean="0">
                <a:solidFill>
                  <a:schemeClr val="tx1"/>
                </a:solidFill>
                <a:effectLst/>
                <a:latin typeface="+mn-lt"/>
                <a:ea typeface="+mn-ea"/>
                <a:cs typeface="+mn-cs"/>
              </a:rPr>
              <a:t>isolinha</a:t>
            </a:r>
            <a:r>
              <a:rPr lang="pt-BR" sz="1200" b="0" i="0" kern="1200" dirty="0" smtClean="0">
                <a:solidFill>
                  <a:schemeClr val="tx1"/>
                </a:solidFill>
                <a:effectLst/>
                <a:latin typeface="+mn-lt"/>
                <a:ea typeface="+mn-ea"/>
                <a:cs typeface="+mn-cs"/>
              </a:rPr>
              <a:t>, ¨curva de contorno¨ que liga os pontos com os mesmos valores de uma ocorrência geográfica ou atmosférica</a:t>
            </a:r>
            <a:r>
              <a:rPr lang="pt-BR" sz="1200" b="0" i="0" kern="1200" dirty="0" smtClean="0">
                <a:solidFill>
                  <a:schemeClr val="tx1"/>
                </a:solidFill>
                <a:effectLst/>
                <a:latin typeface="+mn-lt"/>
                <a:ea typeface="+mn-ea"/>
                <a:cs typeface="+mn-cs"/>
              </a:rPr>
              <a:t>.</a:t>
            </a:r>
          </a:p>
          <a:p>
            <a:endParaRPr lang="pt-BR" sz="1200" b="0" i="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cartograma</a:t>
            </a:r>
            <a:r>
              <a:rPr lang="pt-BR" sz="1200" b="0" i="0" kern="1200" dirty="0" smtClean="0">
                <a:solidFill>
                  <a:schemeClr val="tx1"/>
                </a:solidFill>
                <a:effectLst/>
                <a:latin typeface="+mn-lt"/>
                <a:ea typeface="+mn-ea"/>
                <a:cs typeface="+mn-cs"/>
              </a:rPr>
              <a:t> é um mapa que mostra informação quantitativa mantendo um certo grau de precisão geográfica das unidades espaciais mapeadas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5</a:t>
            </a:fld>
            <a:endParaRPr lang="pt-BR"/>
          </a:p>
        </p:txBody>
      </p:sp>
    </p:spTree>
    <p:extLst>
      <p:ext uri="{BB962C8B-B14F-4D97-AF65-F5344CB8AC3E}">
        <p14:creationId xmlns:p14="http://schemas.microsoft.com/office/powerpoint/2010/main" val="334055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41</a:t>
            </a:fld>
            <a:endParaRPr lang="pt-BR"/>
          </a:p>
        </p:txBody>
      </p:sp>
    </p:spTree>
    <p:extLst>
      <p:ext uri="{BB962C8B-B14F-4D97-AF65-F5344CB8AC3E}">
        <p14:creationId xmlns:p14="http://schemas.microsoft.com/office/powerpoint/2010/main" val="2231201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42</a:t>
            </a:fld>
            <a:endParaRPr lang="pt-BR"/>
          </a:p>
        </p:txBody>
      </p:sp>
    </p:spTree>
    <p:extLst>
      <p:ext uri="{BB962C8B-B14F-4D97-AF65-F5344CB8AC3E}">
        <p14:creationId xmlns:p14="http://schemas.microsoft.com/office/powerpoint/2010/main" val="2855659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43</a:t>
            </a:fld>
            <a:endParaRPr lang="pt-BR"/>
          </a:p>
        </p:txBody>
      </p:sp>
    </p:spTree>
    <p:extLst>
      <p:ext uri="{BB962C8B-B14F-4D97-AF65-F5344CB8AC3E}">
        <p14:creationId xmlns:p14="http://schemas.microsoft.com/office/powerpoint/2010/main" val="3749300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A combinação dessas variáveis, segundo os métodos padronizados, dará origem aos diferentes tipos de mapas temáticos, entre os quais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44</a:t>
            </a:fld>
            <a:endParaRPr lang="pt-BR"/>
          </a:p>
        </p:txBody>
      </p:sp>
    </p:spTree>
    <p:extLst>
      <p:ext uri="{BB962C8B-B14F-4D97-AF65-F5344CB8AC3E}">
        <p14:creationId xmlns:p14="http://schemas.microsoft.com/office/powerpoint/2010/main" val="629539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45</a:t>
            </a:fld>
            <a:endParaRPr lang="pt-BR"/>
          </a:p>
        </p:txBody>
      </p:sp>
    </p:spTree>
    <p:extLst>
      <p:ext uri="{BB962C8B-B14F-4D97-AF65-F5344CB8AC3E}">
        <p14:creationId xmlns:p14="http://schemas.microsoft.com/office/powerpoint/2010/main" val="3905662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46</a:t>
            </a:fld>
            <a:endParaRPr lang="pt-BR"/>
          </a:p>
        </p:txBody>
      </p:sp>
    </p:spTree>
    <p:extLst>
      <p:ext uri="{BB962C8B-B14F-4D97-AF65-F5344CB8AC3E}">
        <p14:creationId xmlns:p14="http://schemas.microsoft.com/office/powerpoint/2010/main" val="602512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47</a:t>
            </a:fld>
            <a:endParaRPr lang="pt-BR"/>
          </a:p>
        </p:txBody>
      </p:sp>
    </p:spTree>
    <p:extLst>
      <p:ext uri="{BB962C8B-B14F-4D97-AF65-F5344CB8AC3E}">
        <p14:creationId xmlns:p14="http://schemas.microsoft.com/office/powerpoint/2010/main" val="3575125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48</a:t>
            </a:fld>
            <a:endParaRPr lang="pt-BR"/>
          </a:p>
        </p:txBody>
      </p:sp>
    </p:spTree>
    <p:extLst>
      <p:ext uri="{BB962C8B-B14F-4D97-AF65-F5344CB8AC3E}">
        <p14:creationId xmlns:p14="http://schemas.microsoft.com/office/powerpoint/2010/main" val="4199306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50</a:t>
            </a:fld>
            <a:endParaRPr lang="pt-BR"/>
          </a:p>
        </p:txBody>
      </p:sp>
    </p:spTree>
    <p:extLst>
      <p:ext uri="{BB962C8B-B14F-4D97-AF65-F5344CB8AC3E}">
        <p14:creationId xmlns:p14="http://schemas.microsoft.com/office/powerpoint/2010/main" val="280507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um sistema de CD é capaz de manipular alguns elementos gráficos como Linhas, </a:t>
            </a:r>
            <a:r>
              <a:rPr lang="pt-BR" sz="1200" kern="1200" dirty="0" err="1" smtClean="0">
                <a:solidFill>
                  <a:schemeClr val="tx1"/>
                </a:solidFill>
                <a:effectLst/>
                <a:latin typeface="+mn-lt"/>
                <a:ea typeface="+mn-ea"/>
                <a:cs typeface="+mn-cs"/>
              </a:rPr>
              <a:t>polilinhas</a:t>
            </a:r>
            <a:r>
              <a:rPr lang="pt-BR" sz="1200" kern="1200" dirty="0" smtClean="0">
                <a:solidFill>
                  <a:schemeClr val="tx1"/>
                </a:solidFill>
                <a:effectLst/>
                <a:latin typeface="+mn-lt"/>
                <a:ea typeface="+mn-ea"/>
                <a:cs typeface="+mn-cs"/>
              </a:rPr>
              <a:t>, polígonos fechados, formas complexas, elipses, círculos, arcos e textos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6</a:t>
            </a:fld>
            <a:endParaRPr lang="pt-BR"/>
          </a:p>
        </p:txBody>
      </p:sp>
    </p:spTree>
    <p:extLst>
      <p:ext uri="{BB962C8B-B14F-4D97-AF65-F5344CB8AC3E}">
        <p14:creationId xmlns:p14="http://schemas.microsoft.com/office/powerpoint/2010/main" val="182142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um sistema de CD é capaz de manipular alguns elementos gráficos como Linhas, </a:t>
            </a:r>
            <a:r>
              <a:rPr lang="pt-BR" sz="1200" kern="1200" dirty="0" err="1" smtClean="0">
                <a:solidFill>
                  <a:schemeClr val="tx1"/>
                </a:solidFill>
                <a:effectLst/>
                <a:latin typeface="+mn-lt"/>
                <a:ea typeface="+mn-ea"/>
                <a:cs typeface="+mn-cs"/>
              </a:rPr>
              <a:t>polilinhas</a:t>
            </a:r>
            <a:r>
              <a:rPr lang="pt-BR" sz="1200" kern="1200" dirty="0" smtClean="0">
                <a:solidFill>
                  <a:schemeClr val="tx1"/>
                </a:solidFill>
                <a:effectLst/>
                <a:latin typeface="+mn-lt"/>
                <a:ea typeface="+mn-ea"/>
                <a:cs typeface="+mn-cs"/>
              </a:rPr>
              <a:t>, polígonos fechados, formas complexas, elipses, círculos, arcos e textos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7</a:t>
            </a:fld>
            <a:endParaRPr lang="pt-BR"/>
          </a:p>
        </p:txBody>
      </p:sp>
    </p:spTree>
    <p:extLst>
      <p:ext uri="{BB962C8B-B14F-4D97-AF65-F5344CB8AC3E}">
        <p14:creationId xmlns:p14="http://schemas.microsoft.com/office/powerpoint/2010/main" val="77646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Segundo </a:t>
            </a:r>
            <a:r>
              <a:rPr lang="pt-BR" sz="1200" kern="1200" dirty="0" err="1" smtClean="0">
                <a:solidFill>
                  <a:schemeClr val="tx1"/>
                </a:solidFill>
                <a:effectLst/>
                <a:latin typeface="+mn-lt"/>
                <a:ea typeface="+mn-ea"/>
                <a:cs typeface="+mn-cs"/>
              </a:rPr>
              <a:t>Burrogh</a:t>
            </a:r>
            <a:r>
              <a:rPr lang="pt-BR" sz="1200" kern="1200" dirty="0" smtClean="0">
                <a:solidFill>
                  <a:schemeClr val="tx1"/>
                </a:solidFill>
                <a:effectLst/>
                <a:latin typeface="+mn-lt"/>
                <a:ea typeface="+mn-ea"/>
                <a:cs typeface="+mn-cs"/>
              </a:rPr>
              <a:t>, (1991) A cartografia digital tem uma visão do mundo real discriminada na forma de camadas, na qual cada camada representa um aspecto da realidade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8</a:t>
            </a:fld>
            <a:endParaRPr lang="pt-BR"/>
          </a:p>
        </p:txBody>
      </p:sp>
    </p:spTree>
    <p:extLst>
      <p:ext uri="{BB962C8B-B14F-4D97-AF65-F5344CB8AC3E}">
        <p14:creationId xmlns:p14="http://schemas.microsoft.com/office/powerpoint/2010/main" val="145211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medida em que esta permite mais eficácia no tipo de manipulação que se realiza sobre os dados. </a:t>
            </a:r>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r>
              <a:rPr lang="pt-BR" dirty="0" smtClean="0"/>
              <a:t>O formato matricial é baseado numa estrutura de grade de células, enquanto o formato vetorial é mais parecido com um mapa de linhas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9</a:t>
            </a:fld>
            <a:endParaRPr lang="pt-BR"/>
          </a:p>
        </p:txBody>
      </p:sp>
    </p:spTree>
    <p:extLst>
      <p:ext uri="{BB962C8B-B14F-4D97-AF65-F5344CB8AC3E}">
        <p14:creationId xmlns:p14="http://schemas.microsoft.com/office/powerpoint/2010/main" val="180702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10</a:t>
            </a:fld>
            <a:endParaRPr lang="pt-BR"/>
          </a:p>
        </p:txBody>
      </p:sp>
    </p:spTree>
    <p:extLst>
      <p:ext uri="{BB962C8B-B14F-4D97-AF65-F5344CB8AC3E}">
        <p14:creationId xmlns:p14="http://schemas.microsoft.com/office/powerpoint/2010/main" val="343556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69E9C41-D9C6-4AA6-B7D1-565E5DCD431E}" type="datetime1">
              <a:rPr lang="pt-BR" smtClean="0"/>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033016F-F31A-4489-AEA4-1867C7402687}" type="datetime1">
              <a:rPr lang="pt-BR" smtClean="0"/>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56F62F1-2469-4B4D-81EA-7D263A823F13}" type="datetime1">
              <a:rPr lang="pt-BR" smtClean="0"/>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583B012-8072-4947-AC22-19633F93A60E}" type="datetime1">
              <a:rPr lang="pt-BR" smtClean="0"/>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8395587-177E-4D90-B8FE-3402935E4826}" type="datetime1">
              <a:rPr lang="pt-BR" smtClean="0"/>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53F509E-4A91-4E5C-9058-1AACD4C7848A}" type="datetime1">
              <a:rPr lang="pt-BR" smtClean="0"/>
              <a:t>13/09/2016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6233318-23CF-46C6-8B24-6F82A5B674F2}" type="datetime1">
              <a:rPr lang="pt-BR" smtClean="0"/>
              <a:t>13/09/2016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015129A-33B8-449D-AC33-5C9167F5DB36}" type="datetime1">
              <a:rPr lang="pt-BR" smtClean="0"/>
              <a:t>13/09/2016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4FA26AC-D3AA-417A-A974-51292CF41829}" type="datetime1">
              <a:rPr lang="pt-BR" smtClean="0"/>
              <a:t>13/09/2016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92942DF-99EA-4E23-98B5-CF23F077E5B9}" type="datetime1">
              <a:rPr lang="pt-BR" smtClean="0"/>
              <a:t>13/09/2016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E881D22-FD55-413A-99BB-66378A8AC842}" type="datetime1">
              <a:rPr lang="pt-BR" smtClean="0"/>
              <a:t>13/09/2016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AD3DE-3B29-4B55-9344-1B6F68E16758}" type="datetime1">
              <a:rPr lang="pt-BR" smtClean="0"/>
              <a:t>13/09/2016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9A6FE-DCFE-4DFA-BF22-B85E2B66F51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onfins.revues.org/docannexe/image/3483/img-2-small580.p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hyperlink" Target="https://confins.revues.org/docannexe/image/3483/img-3.pn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hyperlink" Target="https://confins.revues.org/docannexe/image/3483/img-4-small580.pn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hyperlink" Target="https://confins.revues.org/docannexe/image/3483/img-6-small580.pn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60026" y="266837"/>
            <a:ext cx="6415142" cy="1560236"/>
          </a:xfrm>
        </p:spPr>
        <p:txBody>
          <a:bodyPr>
            <a:noAutofit/>
          </a:bodyPr>
          <a:lstStyle/>
          <a:p>
            <a:r>
              <a:rPr lang="pt-BR" sz="1800" dirty="0"/>
              <a:t/>
            </a:r>
            <a:br>
              <a:rPr lang="pt-BR" sz="1800" dirty="0"/>
            </a:br>
            <a:r>
              <a:rPr lang="pt-BR" sz="1800" dirty="0"/>
              <a:t> UNIVERSIDADE FEDERAL DO ESPÍRITO SANTO </a:t>
            </a:r>
            <a:br>
              <a:rPr lang="pt-BR" sz="1800" dirty="0"/>
            </a:br>
            <a:r>
              <a:rPr lang="pt-BR" sz="1800" dirty="0"/>
              <a:t>CENTRO DE CIÊNCIAS AGRÁRIAS </a:t>
            </a:r>
            <a:r>
              <a:rPr lang="pt-BR" sz="1800" dirty="0" smtClean="0"/>
              <a:t>E ENGENHARIAS</a:t>
            </a:r>
            <a:br>
              <a:rPr lang="pt-BR" sz="1800" dirty="0" smtClean="0"/>
            </a:br>
            <a:r>
              <a:rPr lang="pt-BR" sz="1800" dirty="0" smtClean="0"/>
              <a:t>DISCIPLINA: GEOMÁTICA II</a:t>
            </a:r>
            <a:r>
              <a:rPr lang="pt-BR" sz="1800" dirty="0"/>
              <a:t/>
            </a:r>
            <a:br>
              <a:rPr lang="pt-BR" sz="1800" dirty="0"/>
            </a:br>
            <a:r>
              <a:rPr lang="pt-BR" sz="1800" dirty="0"/>
              <a:t>	</a:t>
            </a:r>
            <a:br>
              <a:rPr lang="pt-BR" sz="1800" dirty="0"/>
            </a:br>
            <a:endParaRPr lang="pt-BR" sz="1800" dirty="0">
              <a:latin typeface="+mn-lt"/>
            </a:endParaRPr>
          </a:p>
        </p:txBody>
      </p:sp>
      <p:sp>
        <p:nvSpPr>
          <p:cNvPr id="5" name="Título 1"/>
          <p:cNvSpPr txBox="1">
            <a:spLocks/>
          </p:cNvSpPr>
          <p:nvPr/>
        </p:nvSpPr>
        <p:spPr>
          <a:xfrm>
            <a:off x="612447" y="2037829"/>
            <a:ext cx="8099252" cy="283133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r>
              <a:rPr lang="pt-BR" sz="2800" b="1" dirty="0" smtClean="0"/>
              <a:t>MÓDULO I- CARTOGRAFIA</a:t>
            </a:r>
          </a:p>
          <a:p>
            <a:pPr lvl="0" algn="ctr">
              <a:spcBef>
                <a:spcPct val="0"/>
              </a:spcBef>
              <a:defRPr/>
            </a:pPr>
            <a:r>
              <a:rPr lang="pt-BR" sz="3600" b="1" dirty="0"/>
              <a:t>CARTOGRAFIA DIGITAL, </a:t>
            </a:r>
            <a:endParaRPr lang="pt-BR" sz="3600" b="1" dirty="0" smtClean="0"/>
          </a:p>
          <a:p>
            <a:pPr lvl="0" algn="ctr">
              <a:spcBef>
                <a:spcPct val="0"/>
              </a:spcBef>
              <a:defRPr/>
            </a:pPr>
            <a:r>
              <a:rPr lang="pt-BR" sz="3600" b="1" dirty="0" smtClean="0"/>
              <a:t>PROCESSO </a:t>
            </a:r>
            <a:r>
              <a:rPr lang="pt-BR" sz="3600" b="1" dirty="0"/>
              <a:t>DE PROJETO GRÁFICO E COMPONENTES GRÁFICOS DOS MAPAS, MÉTODOS DE MAPEAMENTO</a:t>
            </a:r>
            <a:endParaRPr kumimoji="0" lang="pt-BR" sz="3600" b="1" i="0" u="none" strike="noStrike" kern="1200" cap="none" spc="0" normalizeH="0" baseline="0" noProof="0" dirty="0" smtClean="0">
              <a:ln>
                <a:noFill/>
              </a:ln>
              <a:solidFill>
                <a:schemeClr val="dk1"/>
              </a:solidFill>
              <a:effectLst/>
              <a:uLnTx/>
              <a:uFillTx/>
            </a:endParaRPr>
          </a:p>
        </p:txBody>
      </p:sp>
      <p:sp>
        <p:nvSpPr>
          <p:cNvPr id="8" name="CaixaDeTexto 7"/>
          <p:cNvSpPr txBox="1"/>
          <p:nvPr/>
        </p:nvSpPr>
        <p:spPr>
          <a:xfrm>
            <a:off x="3205779" y="5085184"/>
            <a:ext cx="5505920" cy="1569660"/>
          </a:xfrm>
          <a:prstGeom prst="rect">
            <a:avLst/>
          </a:prstGeom>
          <a:noFill/>
        </p:spPr>
        <p:txBody>
          <a:bodyPr wrap="square" rtlCol="0">
            <a:spAutoFit/>
          </a:bodyPr>
          <a:lstStyle/>
          <a:p>
            <a:pPr algn="r"/>
            <a:r>
              <a:rPr lang="pt-BR" sz="2400" dirty="0" smtClean="0"/>
              <a:t>Discente: </a:t>
            </a:r>
            <a:r>
              <a:rPr lang="pt-BR" sz="2400" dirty="0" err="1" smtClean="0"/>
              <a:t>Kaíse</a:t>
            </a:r>
            <a:r>
              <a:rPr lang="pt-BR" sz="2400" dirty="0" smtClean="0"/>
              <a:t> Barbosa de Souza</a:t>
            </a:r>
          </a:p>
          <a:p>
            <a:pPr algn="r"/>
            <a:r>
              <a:rPr lang="pt-BR" sz="2400" dirty="0" smtClean="0"/>
              <a:t>Rosane Gomes da Silva</a:t>
            </a:r>
          </a:p>
          <a:p>
            <a:pPr algn="r"/>
            <a:r>
              <a:rPr lang="pt-BR" sz="2400" dirty="0"/>
              <a:t>Orientador: </a:t>
            </a:r>
            <a:r>
              <a:rPr lang="pt-BR" sz="2400" dirty="0" err="1"/>
              <a:t>Ds</a:t>
            </a:r>
            <a:r>
              <a:rPr lang="pt-BR" sz="2400" dirty="0"/>
              <a:t>.  Alexandre Rosa dos Santos</a:t>
            </a:r>
          </a:p>
          <a:p>
            <a:pPr algn="r"/>
            <a:endParaRPr lang="pt-BR" sz="2400" dirty="0"/>
          </a:p>
        </p:txBody>
      </p:sp>
      <p:sp>
        <p:nvSpPr>
          <p:cNvPr id="3" name="Espaço Reservado para Número de Slide 2"/>
          <p:cNvSpPr>
            <a:spLocks noGrp="1"/>
          </p:cNvSpPr>
          <p:nvPr>
            <p:ph type="sldNum" sz="quarter" idx="12"/>
          </p:nvPr>
        </p:nvSpPr>
        <p:spPr/>
        <p:txBody>
          <a:bodyPr/>
          <a:lstStyle/>
          <a:p>
            <a:fld id="{6369A6FE-DCFE-4DFA-BF22-B85E2B66F51D}" type="slidenum">
              <a:rPr lang="pt-BR" smtClean="0"/>
              <a:pPr/>
              <a:t>1</a:t>
            </a:fld>
            <a:endParaRPr lang="pt-BR"/>
          </a:p>
        </p:txBody>
      </p:sp>
      <p:pic>
        <p:nvPicPr>
          <p:cNvPr id="7" name="Imagem 6"/>
          <p:cNvPicPr>
            <a:picLocks noChangeAspect="1"/>
          </p:cNvPicPr>
          <p:nvPr/>
        </p:nvPicPr>
        <p:blipFill>
          <a:blip r:embed="rId3"/>
          <a:stretch>
            <a:fillRect/>
          </a:stretch>
        </p:blipFill>
        <p:spPr>
          <a:xfrm>
            <a:off x="107615" y="316525"/>
            <a:ext cx="1727579" cy="1460860"/>
          </a:xfrm>
          <a:prstGeom prst="rect">
            <a:avLst/>
          </a:prstGeom>
        </p:spPr>
      </p:pic>
      <p:pic>
        <p:nvPicPr>
          <p:cNvPr id="10" name="Imagem 9" descr="http://www.regaloempresas.pt/productosg/alta/BA5386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447" y="5085184"/>
            <a:ext cx="1583289" cy="160106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348136" y="1493796"/>
            <a:ext cx="8229600" cy="4756150"/>
          </a:xfrm>
        </p:spPr>
        <p:txBody>
          <a:bodyPr>
            <a:normAutofit/>
          </a:bodyPr>
          <a:lstStyle/>
          <a:p>
            <a:pPr marL="342900" lvl="1" indent="-342900" algn="just">
              <a:buFont typeface="Wingdings" panose="05000000000000000000" pitchFamily="2" charset="2"/>
              <a:buChar char="Ø"/>
            </a:pPr>
            <a:r>
              <a:rPr lang="pt-BR" b="1" dirty="0" smtClean="0"/>
              <a:t>Estrutura </a:t>
            </a:r>
            <a:r>
              <a:rPr lang="pt-BR" b="1" dirty="0"/>
              <a:t>de dados em Cartografia Digital </a:t>
            </a:r>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8" name="Imagem 7"/>
          <p:cNvPicPr>
            <a:picLocks noChangeAspect="1"/>
          </p:cNvPicPr>
          <p:nvPr/>
        </p:nvPicPr>
        <p:blipFill>
          <a:blip r:embed="rId3"/>
          <a:stretch>
            <a:fillRect/>
          </a:stretch>
        </p:blipFill>
        <p:spPr>
          <a:xfrm>
            <a:off x="833911" y="2420888"/>
            <a:ext cx="7258050" cy="3638550"/>
          </a:xfrm>
          <a:prstGeom prst="rect">
            <a:avLst/>
          </a:prstGeom>
        </p:spPr>
      </p:pic>
      <p:sp>
        <p:nvSpPr>
          <p:cNvPr id="9" name="CaixaDeTexto 8"/>
          <p:cNvSpPr txBox="1"/>
          <p:nvPr/>
        </p:nvSpPr>
        <p:spPr>
          <a:xfrm>
            <a:off x="2771799" y="4437112"/>
            <a:ext cx="5320161" cy="13849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2800" dirty="0"/>
              <a:t>hoje já estão incorporadas na maioria dos programas voltados para a cartografia </a:t>
            </a:r>
            <a:r>
              <a:rPr lang="pt-BR" sz="2800" dirty="0" smtClean="0"/>
              <a:t>digital</a:t>
            </a:r>
            <a:endParaRPr lang="pt-BR" sz="2800" dirty="0"/>
          </a:p>
        </p:txBody>
      </p:sp>
    </p:spTree>
    <p:extLst>
      <p:ext uri="{BB962C8B-B14F-4D97-AF65-F5344CB8AC3E}">
        <p14:creationId xmlns:p14="http://schemas.microsoft.com/office/powerpoint/2010/main" val="36270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348136" y="1493796"/>
            <a:ext cx="8229600" cy="4756150"/>
          </a:xfrm>
        </p:spPr>
        <p:txBody>
          <a:bodyPr>
            <a:normAutofit fontScale="92500" lnSpcReduction="10000"/>
          </a:bodyPr>
          <a:lstStyle/>
          <a:p>
            <a:pPr marL="342900" lvl="1" indent="-342900" algn="just">
              <a:buFont typeface="Wingdings" panose="05000000000000000000" pitchFamily="2" charset="2"/>
              <a:buChar char="Ø"/>
            </a:pPr>
            <a:r>
              <a:rPr lang="pt-BR" b="1" dirty="0" smtClean="0"/>
              <a:t>Estrutura </a:t>
            </a:r>
            <a:r>
              <a:rPr lang="pt-BR" b="1" dirty="0"/>
              <a:t>de dados em Cartografia Digital </a:t>
            </a:r>
            <a:endParaRPr lang="pt-BR" sz="2400" dirty="0"/>
          </a:p>
          <a:p>
            <a:pPr algn="just"/>
            <a:r>
              <a:rPr lang="pt-BR" sz="2600" dirty="0" smtClean="0"/>
              <a:t>A </a:t>
            </a:r>
            <a:r>
              <a:rPr lang="pt-BR" sz="2600" dirty="0"/>
              <a:t>estrutura vetorial foi utilizada por muito </a:t>
            </a:r>
            <a:r>
              <a:rPr lang="pt-BR" sz="2600" dirty="0" smtClean="0"/>
              <a:t>tempo:</a:t>
            </a:r>
          </a:p>
          <a:p>
            <a:pPr algn="just">
              <a:buFont typeface="Wingdings" panose="05000000000000000000" pitchFamily="2" charset="2"/>
              <a:buChar char="ü"/>
            </a:pPr>
            <a:r>
              <a:rPr lang="pt-BR" sz="2400" dirty="0"/>
              <a:t>métodos </a:t>
            </a:r>
            <a:r>
              <a:rPr lang="pt-BR" sz="2400" dirty="0" smtClean="0"/>
              <a:t> digitais eram similares aos métodos tradicionais </a:t>
            </a:r>
          </a:p>
          <a:p>
            <a:pPr algn="just">
              <a:buFont typeface="Wingdings" panose="05000000000000000000" pitchFamily="2" charset="2"/>
              <a:buChar char="ü"/>
            </a:pPr>
            <a:endParaRPr lang="pt-BR" sz="2400" dirty="0"/>
          </a:p>
          <a:p>
            <a:pPr algn="just">
              <a:buFont typeface="Wingdings" panose="05000000000000000000" pitchFamily="2" charset="2"/>
              <a:buChar char="ü"/>
            </a:pPr>
            <a:r>
              <a:rPr lang="pt-BR" sz="2400" dirty="0" smtClean="0"/>
              <a:t>principais dispositivos de entrada e de visualização que existiam eram do tipo vetorial. </a:t>
            </a:r>
          </a:p>
          <a:p>
            <a:pPr algn="just">
              <a:buFont typeface="Wingdings" panose="05000000000000000000" pitchFamily="2" charset="2"/>
              <a:buChar char="ü"/>
            </a:pPr>
            <a:endParaRPr lang="pt-BR" sz="2400" dirty="0" smtClean="0"/>
          </a:p>
          <a:p>
            <a:pPr algn="just">
              <a:buFont typeface="Wingdings" panose="05000000000000000000" pitchFamily="2" charset="2"/>
              <a:buChar char="ü"/>
            </a:pPr>
            <a:r>
              <a:rPr lang="pt-BR" sz="2400" dirty="0" smtClean="0"/>
              <a:t>apresentavam uma qualidade gráfica superior aqueles do tipo matricial, no que se refere a representação de feições pontuais e lineares.</a:t>
            </a:r>
          </a:p>
          <a:p>
            <a:pPr algn="just">
              <a:buFont typeface="Wingdings" panose="05000000000000000000" pitchFamily="2" charset="2"/>
              <a:buChar char="ü"/>
            </a:pPr>
            <a:endParaRPr lang="pt-BR" sz="2400" dirty="0" smtClean="0"/>
          </a:p>
          <a:p>
            <a:pPr algn="just">
              <a:buFont typeface="Wingdings" panose="05000000000000000000" pitchFamily="2" charset="2"/>
              <a:buChar char="ü"/>
            </a:pPr>
            <a:r>
              <a:rPr lang="pt-BR" sz="2400" dirty="0" smtClean="0"/>
              <a:t>O tamanho dos arquivos digitais vetorial também eram muito menores</a:t>
            </a:r>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07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348136" y="1493796"/>
            <a:ext cx="8229600" cy="4756150"/>
          </a:xfrm>
        </p:spPr>
        <p:txBody>
          <a:bodyPr>
            <a:normAutofit/>
          </a:bodyPr>
          <a:lstStyle/>
          <a:p>
            <a:pPr marL="342900" lvl="1" indent="-342900" algn="just">
              <a:buFont typeface="Wingdings" panose="05000000000000000000" pitchFamily="2" charset="2"/>
              <a:buChar char="Ø"/>
            </a:pPr>
            <a:r>
              <a:rPr lang="pt-BR" b="1" dirty="0" smtClean="0"/>
              <a:t>Estrutura </a:t>
            </a:r>
            <a:r>
              <a:rPr lang="pt-BR" b="1" dirty="0"/>
              <a:t>de dados em Cartografia Digital </a:t>
            </a:r>
            <a:endParaRPr lang="pt-BR"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1198778" y="1908663"/>
            <a:ext cx="6501904" cy="4630249"/>
          </a:xfrm>
          <a:prstGeom prst="rect">
            <a:avLst/>
          </a:prstGeom>
          <a:noFill/>
          <a:ln>
            <a:noFill/>
          </a:ln>
        </p:spPr>
      </p:pic>
    </p:spTree>
    <p:extLst>
      <p:ext uri="{BB962C8B-B14F-4D97-AF65-F5344CB8AC3E}">
        <p14:creationId xmlns:p14="http://schemas.microsoft.com/office/powerpoint/2010/main" val="152918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63515" y="1437180"/>
            <a:ext cx="8229600" cy="4756150"/>
          </a:xfrm>
        </p:spPr>
        <p:txBody>
          <a:bodyPr>
            <a:normAutofit/>
          </a:bodyPr>
          <a:lstStyle/>
          <a:p>
            <a:pPr marL="342900" lvl="1" indent="-342900" algn="just">
              <a:buFont typeface="Wingdings" panose="05000000000000000000" pitchFamily="2" charset="2"/>
              <a:buChar char="Ø"/>
            </a:pPr>
            <a:r>
              <a:rPr lang="pt-BR" b="1" dirty="0"/>
              <a:t>Traduzindo a informação geográfica para o computador</a:t>
            </a:r>
            <a:endParaRPr lang="pt-BR"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13</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3779912" y="2104300"/>
            <a:ext cx="324438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dirty="0"/>
              <a:t>paradigma dos quatro </a:t>
            </a:r>
            <a:r>
              <a:rPr lang="pt-BR" dirty="0" smtClean="0"/>
              <a:t>universos</a:t>
            </a:r>
            <a:endParaRPr lang="pt-BR" dirty="0"/>
          </a:p>
        </p:txBody>
      </p:sp>
      <p:pic>
        <p:nvPicPr>
          <p:cNvPr id="8" name="Imagem 7"/>
          <p:cNvPicPr/>
          <p:nvPr/>
        </p:nvPicPr>
        <p:blipFill>
          <a:blip r:embed="rId3">
            <a:extLst>
              <a:ext uri="{28A0092B-C50C-407E-A947-70E740481C1C}">
                <a14:useLocalDpi xmlns:a14="http://schemas.microsoft.com/office/drawing/2010/main" val="0"/>
              </a:ext>
            </a:extLst>
          </a:blip>
          <a:srcRect/>
          <a:stretch>
            <a:fillRect/>
          </a:stretch>
        </p:blipFill>
        <p:spPr bwMode="auto">
          <a:xfrm>
            <a:off x="1089052" y="2621019"/>
            <a:ext cx="6978526" cy="1543515"/>
          </a:xfrm>
          <a:prstGeom prst="rect">
            <a:avLst/>
          </a:prstGeom>
          <a:noFill/>
          <a:ln>
            <a:noFill/>
          </a:ln>
        </p:spPr>
      </p:pic>
      <p:sp>
        <p:nvSpPr>
          <p:cNvPr id="9" name="CaixaDeTexto 8"/>
          <p:cNvSpPr txBox="1"/>
          <p:nvPr/>
        </p:nvSpPr>
        <p:spPr>
          <a:xfrm>
            <a:off x="188952" y="4296642"/>
            <a:ext cx="1800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os fenômenos a serem representados (tipos de solo, cadastro urbano e rural, dados geofísicos e topográficos</a:t>
            </a:r>
          </a:p>
        </p:txBody>
      </p:sp>
      <p:sp>
        <p:nvSpPr>
          <p:cNvPr id="10" name="CaixaDeTexto 9"/>
          <p:cNvSpPr txBox="1"/>
          <p:nvPr/>
        </p:nvSpPr>
        <p:spPr>
          <a:xfrm>
            <a:off x="2034240" y="4304607"/>
            <a:ext cx="233948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dados contínuos e objetos </a:t>
            </a:r>
            <a:r>
              <a:rPr lang="pt-BR" dirty="0" smtClean="0"/>
              <a:t>individualizáveis </a:t>
            </a:r>
            <a:r>
              <a:rPr lang="pt-BR" dirty="0"/>
              <a:t>e </a:t>
            </a:r>
            <a:r>
              <a:rPr lang="pt-BR" dirty="0" smtClean="0"/>
              <a:t>dados </a:t>
            </a:r>
            <a:r>
              <a:rPr lang="pt-BR" dirty="0"/>
              <a:t>temáticos e cadastrais, modelos numéricos de terreno, dados de sensoriamento remoto</a:t>
            </a:r>
          </a:p>
        </p:txBody>
      </p:sp>
      <p:sp>
        <p:nvSpPr>
          <p:cNvPr id="11" name="CaixaDeTexto 10"/>
          <p:cNvSpPr txBox="1"/>
          <p:nvPr/>
        </p:nvSpPr>
        <p:spPr>
          <a:xfrm>
            <a:off x="4386842" y="4311921"/>
            <a:ext cx="246789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associadas a diferentes representações geométricas, que podem variar conforme a escala e a projeção cartográfica escolhida e a época de aquisição do </a:t>
            </a:r>
            <a:r>
              <a:rPr lang="pt-BR" dirty="0" smtClean="0"/>
              <a:t>dado.</a:t>
            </a:r>
            <a:endParaRPr lang="pt-BR" dirty="0"/>
          </a:p>
        </p:txBody>
      </p:sp>
      <p:sp>
        <p:nvSpPr>
          <p:cNvPr id="12" name="CaixaDeTexto 11"/>
          <p:cNvSpPr txBox="1"/>
          <p:nvPr/>
        </p:nvSpPr>
        <p:spPr>
          <a:xfrm>
            <a:off x="6867863" y="4327553"/>
            <a:ext cx="217873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realização do modelo de dados através de linguagens de programação.</a:t>
            </a:r>
          </a:p>
        </p:txBody>
      </p:sp>
    </p:spTree>
    <p:extLst>
      <p:ext uri="{BB962C8B-B14F-4D97-AF65-F5344CB8AC3E}">
        <p14:creationId xmlns:p14="http://schemas.microsoft.com/office/powerpoint/2010/main" val="193951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63515" y="1437180"/>
            <a:ext cx="8229600" cy="4756150"/>
          </a:xfrm>
        </p:spPr>
        <p:txBody>
          <a:bodyPr>
            <a:normAutofit/>
          </a:bodyPr>
          <a:lstStyle/>
          <a:p>
            <a:pPr marL="342900" lvl="1" indent="-342900" algn="just">
              <a:buFont typeface="Wingdings" panose="05000000000000000000" pitchFamily="2" charset="2"/>
              <a:buChar char="Ø"/>
            </a:pPr>
            <a:r>
              <a:rPr lang="pt-BR" sz="3000" b="1" dirty="0" smtClean="0"/>
              <a:t>Infraestrutura </a:t>
            </a:r>
            <a:r>
              <a:rPr lang="pt-BR" sz="3000" b="1" dirty="0"/>
              <a:t>de dados espaciais (IDE</a:t>
            </a:r>
            <a:r>
              <a:rPr lang="pt-BR" sz="3000" b="1" dirty="0" smtClean="0"/>
              <a:t>)</a:t>
            </a:r>
          </a:p>
          <a:p>
            <a:pPr algn="just"/>
            <a:r>
              <a:rPr lang="pt-BR" sz="2600" dirty="0"/>
              <a:t>Os componentes da Infraestrutura de dados espaciais:</a:t>
            </a:r>
          </a:p>
          <a:p>
            <a:pPr lvl="0" algn="just"/>
            <a:r>
              <a:rPr lang="pt-BR" sz="2600" dirty="0"/>
              <a:t>Dados de informações </a:t>
            </a:r>
            <a:r>
              <a:rPr lang="pt-BR" sz="2600" dirty="0" err="1"/>
              <a:t>Geoespaciais</a:t>
            </a:r>
            <a:r>
              <a:rPr lang="pt-BR" sz="2600" dirty="0"/>
              <a:t> (IG</a:t>
            </a:r>
            <a:r>
              <a:rPr lang="pt-BR" sz="2600" dirty="0" smtClean="0"/>
              <a:t>);</a:t>
            </a:r>
          </a:p>
          <a:p>
            <a:pPr lvl="0" algn="just"/>
            <a:endParaRPr lang="pt-BR" sz="2600" dirty="0"/>
          </a:p>
          <a:p>
            <a:pPr lvl="0" algn="just"/>
            <a:r>
              <a:rPr lang="pt-BR" sz="2600" dirty="0" err="1" smtClean="0"/>
              <a:t>Metadados</a:t>
            </a:r>
            <a:r>
              <a:rPr lang="pt-BR" sz="2600" dirty="0" smtClean="0"/>
              <a:t> </a:t>
            </a:r>
            <a:r>
              <a:rPr lang="pt-BR" sz="2600" dirty="0"/>
              <a:t>que permitam localizar, descrever e avaliar infraestrutura de dados </a:t>
            </a:r>
            <a:r>
              <a:rPr lang="pt-BR" sz="2600" dirty="0" err="1"/>
              <a:t>geoespaciais</a:t>
            </a:r>
            <a:r>
              <a:rPr lang="pt-BR" sz="2600" dirty="0"/>
              <a:t>; </a:t>
            </a:r>
            <a:r>
              <a:rPr lang="pt-BR" sz="2600" dirty="0" smtClean="0"/>
              <a:t>e</a:t>
            </a:r>
          </a:p>
          <a:p>
            <a:pPr lvl="0" algn="just"/>
            <a:endParaRPr lang="pt-BR" sz="2600" dirty="0"/>
          </a:p>
          <a:p>
            <a:pPr lvl="0" algn="just"/>
            <a:r>
              <a:rPr lang="pt-BR" sz="2600" dirty="0" err="1" smtClean="0"/>
              <a:t>Geoserviços</a:t>
            </a:r>
            <a:endParaRPr lang="pt-BR"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Imagem 6"/>
          <p:cNvPicPr>
            <a:picLocks noChangeAspect="1"/>
          </p:cNvPicPr>
          <p:nvPr/>
        </p:nvPicPr>
        <p:blipFill>
          <a:blip r:embed="rId3"/>
          <a:stretch>
            <a:fillRect/>
          </a:stretch>
        </p:blipFill>
        <p:spPr>
          <a:xfrm>
            <a:off x="5037657" y="5264695"/>
            <a:ext cx="976043" cy="1420267"/>
          </a:xfrm>
          <a:prstGeom prst="rect">
            <a:avLst/>
          </a:prstGeom>
        </p:spPr>
      </p:pic>
      <p:pic>
        <p:nvPicPr>
          <p:cNvPr id="3074" name="Picture 2" descr="Resultado de imagem para informação geograf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435" y="5264695"/>
            <a:ext cx="2161614" cy="142026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p:cNvPicPr>
            <a:picLocks noChangeAspect="1"/>
          </p:cNvPicPr>
          <p:nvPr/>
        </p:nvPicPr>
        <p:blipFill>
          <a:blip r:embed="rId5"/>
          <a:stretch>
            <a:fillRect/>
          </a:stretch>
        </p:blipFill>
        <p:spPr>
          <a:xfrm>
            <a:off x="6013700" y="5264695"/>
            <a:ext cx="1975653" cy="1479772"/>
          </a:xfrm>
          <a:prstGeom prst="rect">
            <a:avLst/>
          </a:prstGeom>
        </p:spPr>
      </p:pic>
      <p:sp>
        <p:nvSpPr>
          <p:cNvPr id="15" name="CaixaDeTexto 14"/>
          <p:cNvSpPr txBox="1"/>
          <p:nvPr/>
        </p:nvSpPr>
        <p:spPr>
          <a:xfrm>
            <a:off x="6409762" y="2564904"/>
            <a:ext cx="2326253"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pt-BR" dirty="0"/>
              <a:t>vital para a tomada de decisões</a:t>
            </a:r>
          </a:p>
        </p:txBody>
      </p:sp>
    </p:spTree>
    <p:extLst>
      <p:ext uri="{BB962C8B-B14F-4D97-AF65-F5344CB8AC3E}">
        <p14:creationId xmlns:p14="http://schemas.microsoft.com/office/powerpoint/2010/main" val="561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4756150"/>
          </a:xfrm>
        </p:spPr>
        <p:txBody>
          <a:bodyPr>
            <a:normAutofit/>
          </a:bodyPr>
          <a:lstStyle/>
          <a:p>
            <a:pPr marL="342900" lvl="1" indent="-342900" algn="just">
              <a:buFont typeface="Wingdings" panose="05000000000000000000" pitchFamily="2" charset="2"/>
              <a:buChar char="Ø"/>
            </a:pPr>
            <a:r>
              <a:rPr lang="pt-BR" sz="3000" b="1" dirty="0" smtClean="0"/>
              <a:t>Infraestrutura </a:t>
            </a:r>
            <a:r>
              <a:rPr lang="pt-BR" sz="3000" b="1" dirty="0"/>
              <a:t>de dados espaciais (IDE</a:t>
            </a:r>
            <a:r>
              <a:rPr lang="pt-BR" sz="3000" b="1" dirty="0" smtClean="0"/>
              <a:t>)</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9"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95064"/>
            <a:ext cx="6840760" cy="4190887"/>
          </a:xfrm>
          <a:prstGeom prst="rect">
            <a:avLst/>
          </a:prstGeom>
          <a:noFill/>
          <a:ln>
            <a:noFill/>
          </a:ln>
          <a:extLst/>
        </p:spPr>
      </p:pic>
    </p:spTree>
    <p:extLst>
      <p:ext uri="{BB962C8B-B14F-4D97-AF65-F5344CB8AC3E}">
        <p14:creationId xmlns:p14="http://schemas.microsoft.com/office/powerpoint/2010/main" val="3856046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4756150"/>
          </a:xfrm>
        </p:spPr>
        <p:txBody>
          <a:bodyPr>
            <a:normAutofit/>
          </a:bodyPr>
          <a:lstStyle/>
          <a:p>
            <a:pPr marL="342900" lvl="1" indent="-342900" algn="just">
              <a:buFont typeface="Wingdings" panose="05000000000000000000" pitchFamily="2" charset="2"/>
              <a:buChar char="Ø"/>
            </a:pPr>
            <a:r>
              <a:rPr lang="pt-BR" sz="3000" b="1" dirty="0" smtClean="0"/>
              <a:t>Geoprocessamento</a:t>
            </a:r>
          </a:p>
          <a:p>
            <a:pPr marL="0" lvl="1" indent="0" algn="just">
              <a:buNone/>
            </a:pPr>
            <a:r>
              <a:rPr lang="pt-BR" sz="2400" dirty="0"/>
              <a:t>Denota o termo utilizado designar técnicas matemáticas e computacionais para o tratamento de informações </a:t>
            </a:r>
            <a:r>
              <a:rPr lang="pt-BR" sz="2400" dirty="0" smtClean="0"/>
              <a:t>geográficas</a:t>
            </a:r>
          </a:p>
          <a:p>
            <a:pPr marL="0" lvl="1" indent="0" algn="just">
              <a:buNone/>
            </a:pPr>
            <a:endParaRPr lang="pt-BR" sz="2400" dirty="0" smtClean="0"/>
          </a:p>
          <a:p>
            <a:r>
              <a:rPr lang="pt-BR" sz="2600" dirty="0" smtClean="0"/>
              <a:t>Geotecnologias </a:t>
            </a:r>
            <a:r>
              <a:rPr lang="pt-BR" sz="2600" dirty="0"/>
              <a:t>utilizadas:</a:t>
            </a:r>
          </a:p>
          <a:p>
            <a:pPr lvl="0">
              <a:buFont typeface="Wingdings" panose="05000000000000000000" pitchFamily="2" charset="2"/>
              <a:buChar char="ü"/>
            </a:pPr>
            <a:r>
              <a:rPr lang="pt-BR" sz="2600" dirty="0"/>
              <a:t>Modelagem Numérica do Terreno(MNT);</a:t>
            </a:r>
          </a:p>
          <a:p>
            <a:pPr lvl="0">
              <a:buFont typeface="Wingdings" panose="05000000000000000000" pitchFamily="2" charset="2"/>
              <a:buChar char="ü"/>
            </a:pPr>
            <a:r>
              <a:rPr lang="pt-BR" sz="2600" dirty="0"/>
              <a:t>Sistema de Informação Geográfica(SIG); </a:t>
            </a:r>
            <a:endParaRPr lang="pt-BR" sz="2600" dirty="0" smtClean="0"/>
          </a:p>
          <a:p>
            <a:pPr lvl="0">
              <a:buFont typeface="Wingdings" panose="05000000000000000000" pitchFamily="2" charset="2"/>
              <a:buChar char="ü"/>
            </a:pPr>
            <a:r>
              <a:rPr lang="pt-BR" sz="2600" dirty="0" smtClean="0"/>
              <a:t>Sensoriamento </a:t>
            </a:r>
            <a:r>
              <a:rPr lang="pt-BR" sz="2600" dirty="0"/>
              <a:t>Remoto (SR);</a:t>
            </a:r>
          </a:p>
          <a:p>
            <a:pPr lvl="0">
              <a:buFont typeface="Wingdings" panose="05000000000000000000" pitchFamily="2" charset="2"/>
              <a:buChar char="ü"/>
            </a:pPr>
            <a:r>
              <a:rPr lang="pt-BR" sz="2600" dirty="0"/>
              <a:t>Banco de Dados Geográficos (BDG); e</a:t>
            </a:r>
          </a:p>
          <a:p>
            <a:pPr lvl="0">
              <a:buFont typeface="Wingdings" panose="05000000000000000000" pitchFamily="2" charset="2"/>
              <a:buChar char="ü"/>
            </a:pPr>
            <a:r>
              <a:rPr lang="pt-BR" sz="2600" dirty="0"/>
              <a:t>Sistema de Posicionamento Global (GPS).</a:t>
            </a:r>
          </a:p>
          <a:p>
            <a:pPr marL="0" lvl="1" indent="0" algn="just">
              <a:buNone/>
            </a:pPr>
            <a:endParaRPr lang="pt-BR" sz="3200" dirty="0"/>
          </a:p>
          <a:p>
            <a:pPr marL="342900" lvl="1" indent="-342900" algn="just">
              <a:buFont typeface="Wingdings" panose="05000000000000000000" pitchFamily="2" charset="2"/>
              <a:buChar char="Ø"/>
            </a:pPr>
            <a:endParaRPr lang="pt-BR" sz="3000"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49484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marL="342900" lvl="1" indent="-342900" algn="just">
              <a:buFont typeface="Wingdings" panose="05000000000000000000" pitchFamily="2" charset="2"/>
              <a:buChar char="Ø"/>
            </a:pPr>
            <a:r>
              <a:rPr lang="pt-BR" sz="2400" b="1" dirty="0"/>
              <a:t>Modelos numéricos de </a:t>
            </a:r>
            <a:r>
              <a:rPr lang="pt-BR" sz="2400" b="1" dirty="0" smtClean="0"/>
              <a:t>terreno</a:t>
            </a:r>
          </a:p>
          <a:p>
            <a:pPr marL="342900" lvl="1" indent="-342900" algn="just">
              <a:buFont typeface="Wingdings" panose="05000000000000000000" pitchFamily="2" charset="2"/>
              <a:buChar char="Ø"/>
            </a:pPr>
            <a:r>
              <a:rPr lang="pt-BR" dirty="0" smtClean="0"/>
              <a:t>Entre </a:t>
            </a:r>
            <a:r>
              <a:rPr lang="pt-BR" dirty="0"/>
              <a:t>os usos de modelos numéricos de </a:t>
            </a:r>
            <a:r>
              <a:rPr lang="pt-BR" dirty="0" smtClean="0"/>
              <a:t>terreno: </a:t>
            </a:r>
            <a:endParaRPr lang="pt-BR" dirty="0"/>
          </a:p>
          <a:p>
            <a:pPr algn="just"/>
            <a:r>
              <a:rPr lang="pt-BR" sz="2400" dirty="0"/>
              <a:t>(a) Armazenamento de dados de altimetria para gerar mapas topográficos; </a:t>
            </a:r>
          </a:p>
          <a:p>
            <a:pPr algn="just"/>
            <a:r>
              <a:rPr lang="pt-BR" sz="2400" dirty="0"/>
              <a:t>(b) Análises de </a:t>
            </a:r>
            <a:r>
              <a:rPr lang="pt-BR" sz="2400" dirty="0" err="1"/>
              <a:t>corte-aterro</a:t>
            </a:r>
            <a:r>
              <a:rPr lang="pt-BR" sz="2400" dirty="0"/>
              <a:t> para projeto de estradas e barragens;</a:t>
            </a:r>
          </a:p>
          <a:p>
            <a:pPr algn="just"/>
            <a:r>
              <a:rPr lang="pt-BR" sz="2400" dirty="0"/>
              <a:t> (c) Cômputo de mapas de declividade e exposição para apoio a análises de geomorfologia e </a:t>
            </a:r>
            <a:r>
              <a:rPr lang="pt-BR" sz="2400" dirty="0" err="1"/>
              <a:t>erodibilidade</a:t>
            </a:r>
            <a:r>
              <a:rPr lang="pt-BR" sz="2400" dirty="0"/>
              <a:t>; </a:t>
            </a:r>
          </a:p>
          <a:p>
            <a:pPr algn="just"/>
            <a:r>
              <a:rPr lang="pt-BR" sz="2400" dirty="0"/>
              <a:t>(d) Análise de variáveis geofísicas e geoquímicas</a:t>
            </a:r>
            <a:r>
              <a:rPr lang="pt-BR" sz="2400" dirty="0" smtClean="0"/>
              <a:t>;</a:t>
            </a:r>
          </a:p>
          <a:p>
            <a:pPr algn="just"/>
            <a:r>
              <a:rPr lang="pt-BR" sz="2400" dirty="0" smtClean="0"/>
              <a:t> </a:t>
            </a:r>
            <a:r>
              <a:rPr lang="pt-BR" sz="2400" dirty="0"/>
              <a:t>(e) Apresentação tridimensional (em combinação com outras variáveis</a:t>
            </a:r>
            <a:endParaRPr lang="pt-BR" sz="2400"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10327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marL="342900" lvl="1" indent="-342900" algn="just">
              <a:buFont typeface="Wingdings" panose="05000000000000000000" pitchFamily="2" charset="2"/>
              <a:buChar char="Ø"/>
            </a:pPr>
            <a:r>
              <a:rPr lang="pt-BR" sz="2400" b="1" dirty="0"/>
              <a:t>Modelos numéricos de </a:t>
            </a:r>
            <a:r>
              <a:rPr lang="pt-BR" sz="2400" b="1" dirty="0" smtClean="0"/>
              <a:t>terreno</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18</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558679" y="2118328"/>
            <a:ext cx="3779168" cy="3284358"/>
          </a:xfrm>
          <a:prstGeom prst="rect">
            <a:avLst/>
          </a:prstGeom>
          <a:noFill/>
          <a:ln>
            <a:noFill/>
          </a:ln>
        </p:spPr>
      </p:pic>
      <p:pic>
        <p:nvPicPr>
          <p:cNvPr id="6146" name="Picture 2" descr="Resultado de imagem para Modelagem Numérica do Terr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317" y="2420888"/>
            <a:ext cx="4442031" cy="279813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722548" y="5594658"/>
            <a:ext cx="2818656" cy="923330"/>
          </a:xfrm>
          <a:prstGeom prst="rect">
            <a:avLst/>
          </a:prstGeom>
          <a:noFill/>
        </p:spPr>
        <p:txBody>
          <a:bodyPr wrap="square" rtlCol="0">
            <a:spAutoFit/>
          </a:bodyPr>
          <a:lstStyle/>
          <a:p>
            <a:pPr algn="ctr"/>
            <a:r>
              <a:rPr lang="pt-BR" dirty="0"/>
              <a:t>Exemplo de modelo numérico de terreno (</a:t>
            </a:r>
            <a:r>
              <a:rPr lang="pt-BR" dirty="0" err="1"/>
              <a:t>isolinhas</a:t>
            </a:r>
            <a:r>
              <a:rPr lang="pt-BR" dirty="0"/>
              <a:t> de topografia)</a:t>
            </a:r>
          </a:p>
        </p:txBody>
      </p:sp>
    </p:spTree>
    <p:extLst>
      <p:ext uri="{BB962C8B-B14F-4D97-AF65-F5344CB8AC3E}">
        <p14:creationId xmlns:p14="http://schemas.microsoft.com/office/powerpoint/2010/main" val="3498828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Sistemas de Informações Geográficas (</a:t>
            </a:r>
            <a:r>
              <a:rPr lang="pt-BR" sz="2400" b="1" dirty="0" err="1"/>
              <a:t>SIG’s</a:t>
            </a:r>
            <a:r>
              <a:rPr lang="pt-BR" sz="2400" b="1" dirty="0" smtClean="0"/>
              <a:t>)</a:t>
            </a:r>
          </a:p>
          <a:p>
            <a:endParaRPr lang="pt-BR" sz="2400" dirty="0" smtClean="0"/>
          </a:p>
          <a:p>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19</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1043608" y="2268742"/>
            <a:ext cx="684076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Wingdings" panose="05000000000000000000" pitchFamily="2" charset="2"/>
              <a:buChar char="ü"/>
            </a:pPr>
            <a:r>
              <a:rPr lang="pt-BR" sz="2000" dirty="0" smtClean="0"/>
              <a:t>constituídos por </a:t>
            </a:r>
            <a:r>
              <a:rPr lang="pt-BR" sz="2000" b="1" dirty="0" smtClean="0"/>
              <a:t>programas</a:t>
            </a:r>
            <a:r>
              <a:rPr lang="pt-BR" sz="2000" dirty="0" smtClean="0"/>
              <a:t> e </a:t>
            </a:r>
            <a:r>
              <a:rPr lang="pt-BR" sz="2000" b="1" dirty="0" smtClean="0"/>
              <a:t>processos de análise</a:t>
            </a:r>
            <a:r>
              <a:rPr lang="pt-BR" sz="2000" dirty="0" smtClean="0"/>
              <a:t>, onde sua característica principal é focalizar o relacionamento de determinado </a:t>
            </a:r>
            <a:r>
              <a:rPr lang="pt-BR" sz="2000" b="1" dirty="0" smtClean="0"/>
              <a:t>fenômeno</a:t>
            </a:r>
            <a:r>
              <a:rPr lang="pt-BR" sz="2000" dirty="0" smtClean="0"/>
              <a:t> da realidade com sua </a:t>
            </a:r>
            <a:r>
              <a:rPr lang="pt-BR" sz="2000" b="1" dirty="0" smtClean="0"/>
              <a:t>localização espacial</a:t>
            </a:r>
            <a:r>
              <a:rPr lang="pt-BR" sz="2000" dirty="0" smtClean="0"/>
              <a:t>; </a:t>
            </a:r>
          </a:p>
          <a:p>
            <a:pPr marL="342900" indent="-342900" algn="just">
              <a:buFont typeface="Wingdings" panose="05000000000000000000" pitchFamily="2" charset="2"/>
              <a:buChar char="ü"/>
            </a:pPr>
            <a:endParaRPr lang="pt-BR" sz="2000" dirty="0"/>
          </a:p>
          <a:p>
            <a:pPr marL="342900" indent="-342900" algn="just">
              <a:buFont typeface="Wingdings" panose="05000000000000000000" pitchFamily="2" charset="2"/>
              <a:buChar char="ü"/>
            </a:pPr>
            <a:r>
              <a:rPr lang="pt-BR" sz="2000" dirty="0" smtClean="0"/>
              <a:t>utilizam uma </a:t>
            </a:r>
            <a:r>
              <a:rPr lang="pt-BR" sz="2000" b="1" dirty="0" smtClean="0"/>
              <a:t>base de dados computadorizada</a:t>
            </a:r>
            <a:r>
              <a:rPr lang="pt-BR" sz="2000" dirty="0" smtClean="0"/>
              <a:t> que contém informação espacial, sobre a qual atuam uma série de operadores espaciais; </a:t>
            </a:r>
          </a:p>
          <a:p>
            <a:pPr marL="342900" indent="-342900" algn="just">
              <a:buFont typeface="Wingdings" panose="05000000000000000000" pitchFamily="2" charset="2"/>
              <a:buChar char="ü"/>
            </a:pPr>
            <a:endParaRPr lang="pt-BR" sz="2000" dirty="0"/>
          </a:p>
          <a:p>
            <a:pPr marL="342900" indent="-342900" algn="just">
              <a:buFont typeface="Wingdings" panose="05000000000000000000" pitchFamily="2" charset="2"/>
              <a:buChar char="ü"/>
            </a:pPr>
            <a:r>
              <a:rPr lang="pt-BR" sz="2000" dirty="0" smtClean="0"/>
              <a:t>baseia-se numa </a:t>
            </a:r>
            <a:r>
              <a:rPr lang="pt-BR" sz="2000" b="1" dirty="0" smtClean="0"/>
              <a:t>tecnologia de armazenamento, análise e tratamento de dados espaciais, não-espaciais e temporais e na geração de informações correlatas</a:t>
            </a:r>
          </a:p>
          <a:p>
            <a:pPr marL="342900" indent="-342900" algn="just">
              <a:buFont typeface="Wingdings" panose="05000000000000000000" pitchFamily="2" charset="2"/>
              <a:buChar char="ü"/>
            </a:pPr>
            <a:endParaRPr lang="pt-BR" sz="2000" dirty="0"/>
          </a:p>
        </p:txBody>
      </p:sp>
    </p:spTree>
    <p:extLst>
      <p:ext uri="{BB962C8B-B14F-4D97-AF65-F5344CB8AC3E}">
        <p14:creationId xmlns:p14="http://schemas.microsoft.com/office/powerpoint/2010/main" val="13703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algn="ctr"/>
            <a:r>
              <a:rPr lang="pt-BR" sz="3600" b="1" dirty="0" smtClean="0">
                <a:solidFill>
                  <a:schemeClr val="bg2">
                    <a:lumMod val="10000"/>
                  </a:schemeClr>
                </a:solidFill>
              </a:rPr>
              <a:t>Conteúdo da Aula</a:t>
            </a:r>
            <a:endParaRPr lang="pt-BR" sz="3600" b="1" dirty="0">
              <a:solidFill>
                <a:schemeClr val="bg2">
                  <a:lumMod val="10000"/>
                </a:schemeClr>
              </a:solidFill>
            </a:endParaRPr>
          </a:p>
        </p:txBody>
      </p:sp>
      <p:sp>
        <p:nvSpPr>
          <p:cNvPr id="3" name="Espaço Reservado para Conteúdo 2"/>
          <p:cNvSpPr>
            <a:spLocks noGrp="1"/>
          </p:cNvSpPr>
          <p:nvPr>
            <p:ph idx="1"/>
          </p:nvPr>
        </p:nvSpPr>
        <p:spPr/>
        <p:txBody>
          <a:bodyPr>
            <a:normAutofit fontScale="70000" lnSpcReduction="20000"/>
          </a:bodyPr>
          <a:lstStyle/>
          <a:p>
            <a:pPr marL="514350" lvl="0" indent="-514350" algn="just">
              <a:buFont typeface="+mj-lt"/>
              <a:buAutoNum type="arabicPeriod"/>
            </a:pPr>
            <a:r>
              <a:rPr lang="pt-BR" b="1" dirty="0" smtClean="0"/>
              <a:t>CARTOGRAFIA </a:t>
            </a:r>
            <a:r>
              <a:rPr lang="pt-BR" b="1" dirty="0"/>
              <a:t>DIGITAL</a:t>
            </a:r>
          </a:p>
          <a:p>
            <a:pPr lvl="1" algn="just"/>
            <a:r>
              <a:rPr lang="pt-BR" dirty="0"/>
              <a:t>Funções Básicas da Cartografia Digital </a:t>
            </a:r>
            <a:endParaRPr lang="pt-BR" sz="2400" dirty="0"/>
          </a:p>
          <a:p>
            <a:pPr lvl="1" algn="just"/>
            <a:r>
              <a:rPr lang="pt-BR" dirty="0"/>
              <a:t>Estrutura de dados em Cartografia Digital </a:t>
            </a:r>
            <a:endParaRPr lang="pt-BR" sz="2400" dirty="0"/>
          </a:p>
          <a:p>
            <a:pPr lvl="1" algn="just"/>
            <a:r>
              <a:rPr lang="pt-BR" dirty="0"/>
              <a:t>Traduzindo a informação geográfica para o computador  </a:t>
            </a:r>
            <a:endParaRPr lang="pt-BR" sz="2400" dirty="0"/>
          </a:p>
          <a:p>
            <a:pPr lvl="1" algn="just"/>
            <a:r>
              <a:rPr lang="pt-BR" dirty="0"/>
              <a:t>Infraestrutura de dados espaciais (IDE)</a:t>
            </a:r>
            <a:endParaRPr lang="pt-BR" sz="2400" dirty="0"/>
          </a:p>
          <a:p>
            <a:pPr lvl="1" algn="just"/>
            <a:r>
              <a:rPr lang="pt-BR" dirty="0" smtClean="0"/>
              <a:t>Geoprocessamento</a:t>
            </a:r>
          </a:p>
          <a:p>
            <a:pPr lvl="1" algn="just"/>
            <a:endParaRPr lang="pt-BR" sz="2400" dirty="0" smtClean="0"/>
          </a:p>
          <a:p>
            <a:pPr marL="514350" lvl="0" indent="-514350" algn="just">
              <a:buFont typeface="+mj-lt"/>
              <a:buAutoNum type="arabicPeriod"/>
            </a:pPr>
            <a:r>
              <a:rPr lang="pt-BR" b="1" dirty="0" smtClean="0"/>
              <a:t>PROCESSO DE PROJETO GRÁFICO E COMPONENTES GRÁFICOS DOS MAPAS </a:t>
            </a:r>
            <a:endParaRPr lang="pt-BR" sz="2800" dirty="0" smtClean="0"/>
          </a:p>
          <a:p>
            <a:pPr lvl="1" algn="just"/>
            <a:r>
              <a:rPr lang="pt-BR" dirty="0" smtClean="0"/>
              <a:t>Componentes </a:t>
            </a:r>
            <a:r>
              <a:rPr lang="pt-BR" dirty="0"/>
              <a:t>do desenho cartográfico e Elementos do mapa </a:t>
            </a:r>
            <a:r>
              <a:rPr lang="pt-BR" dirty="0" smtClean="0"/>
              <a:t>temático</a:t>
            </a:r>
          </a:p>
          <a:p>
            <a:pPr lvl="1" algn="just"/>
            <a:endParaRPr lang="pt-BR" sz="2400" dirty="0"/>
          </a:p>
          <a:p>
            <a:pPr marL="514350" lvl="0" indent="-514350" algn="just">
              <a:buFont typeface="+mj-lt"/>
              <a:buAutoNum type="arabicPeriod"/>
            </a:pPr>
            <a:r>
              <a:rPr lang="pt-BR" b="1" dirty="0" smtClean="0"/>
              <a:t>MÉTODOS DE MAPEAMENTO </a:t>
            </a:r>
            <a:endParaRPr lang="pt-BR" sz="2800" dirty="0" smtClean="0"/>
          </a:p>
          <a:p>
            <a:pPr lvl="1" algn="just"/>
            <a:r>
              <a:rPr lang="pt-BR" dirty="0" smtClean="0"/>
              <a:t>Fenômenos </a:t>
            </a:r>
            <a:r>
              <a:rPr lang="pt-BR" dirty="0"/>
              <a:t>Qualitativos</a:t>
            </a:r>
            <a:endParaRPr lang="pt-BR" sz="2400" dirty="0"/>
          </a:p>
          <a:p>
            <a:pPr lvl="1" algn="just"/>
            <a:r>
              <a:rPr lang="pt-BR" dirty="0"/>
              <a:t>Fenômenos Quantitativos</a:t>
            </a:r>
          </a:p>
          <a:p>
            <a:pPr algn="just">
              <a:buFont typeface="Wingdings" panose="05000000000000000000" pitchFamily="2" charset="2"/>
              <a:buChar char="Ø"/>
            </a:pPr>
            <a:endParaRPr lang="pt-BR"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0017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Sistemas de Informações Geográficas (</a:t>
            </a:r>
            <a:r>
              <a:rPr lang="pt-BR" sz="2400" b="1" dirty="0" err="1"/>
              <a:t>SIG’s</a:t>
            </a:r>
            <a:r>
              <a:rPr lang="pt-BR" sz="2400" b="1" dirty="0" smtClean="0"/>
              <a:t>)</a:t>
            </a:r>
          </a:p>
          <a:p>
            <a:pPr algn="just"/>
            <a:r>
              <a:rPr lang="pt-BR" sz="2400" dirty="0"/>
              <a:t>Moreira (2005) </a:t>
            </a:r>
            <a:r>
              <a:rPr lang="pt-BR" sz="2400" dirty="0" smtClean="0"/>
              <a:t>conceitua as principais características do SIG:</a:t>
            </a:r>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Rectangle 1"/>
          <p:cNvSpPr>
            <a:spLocks noChangeArrowheads="1"/>
          </p:cNvSpPr>
          <p:nvPr/>
        </p:nvSpPr>
        <p:spPr bwMode="auto">
          <a:xfrm>
            <a:off x="2915816" y="6222159"/>
            <a:ext cx="4032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anose="020F0502020204030204" pitchFamily="34" charset="0"/>
              </a:rPr>
              <a:t>Esquema Geral dos módulos de um SIG</a:t>
            </a:r>
            <a:endParaRPr kumimoji="0" lang="pt-BR" b="0" i="0" u="none" strike="noStrike" cap="none" normalizeH="0" baseline="0" dirty="0" smtClean="0">
              <a:ln>
                <a:noFill/>
              </a:ln>
              <a:solidFill>
                <a:schemeClr val="tx1"/>
              </a:solidFill>
              <a:effectLst/>
              <a:latin typeface="Arial" panose="020B0604020202020204" pitchFamily="34" charset="0"/>
            </a:endParaRPr>
          </a:p>
        </p:txBody>
      </p:sp>
      <p:pic>
        <p:nvPicPr>
          <p:cNvPr id="8" name="Imagem 7" descr="Resultado de imagem para Sistemas de Informações Geográficas (SIG’s)"/>
          <p:cNvPicPr/>
          <p:nvPr/>
        </p:nvPicPr>
        <p:blipFill>
          <a:blip r:embed="rId3">
            <a:extLst>
              <a:ext uri="{28A0092B-C50C-407E-A947-70E740481C1C}">
                <a14:useLocalDpi xmlns:a14="http://schemas.microsoft.com/office/drawing/2010/main" val="0"/>
              </a:ext>
            </a:extLst>
          </a:blip>
          <a:srcRect/>
          <a:stretch>
            <a:fillRect/>
          </a:stretch>
        </p:blipFill>
        <p:spPr bwMode="auto">
          <a:xfrm>
            <a:off x="2222360" y="2492896"/>
            <a:ext cx="5419360" cy="3359099"/>
          </a:xfrm>
          <a:prstGeom prst="rect">
            <a:avLst/>
          </a:prstGeom>
          <a:noFill/>
          <a:ln>
            <a:noFill/>
          </a:ln>
        </p:spPr>
      </p:pic>
    </p:spTree>
    <p:extLst>
      <p:ext uri="{BB962C8B-B14F-4D97-AF65-F5344CB8AC3E}">
        <p14:creationId xmlns:p14="http://schemas.microsoft.com/office/powerpoint/2010/main" val="2308578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Sistemas de Informações Geográficas (</a:t>
            </a:r>
            <a:r>
              <a:rPr lang="pt-BR" sz="2400" b="1" dirty="0" err="1"/>
              <a:t>SIG’s</a:t>
            </a:r>
            <a:r>
              <a:rPr lang="pt-BR" sz="2400" b="1" dirty="0" smtClean="0"/>
              <a:t>)</a:t>
            </a:r>
          </a:p>
          <a:p>
            <a:r>
              <a:rPr lang="pt-BR" sz="2400" dirty="0" smtClean="0"/>
              <a:t> Componentes </a:t>
            </a:r>
            <a:r>
              <a:rPr lang="pt-BR" sz="2400" dirty="0"/>
              <a:t>de um </a:t>
            </a:r>
            <a:r>
              <a:rPr lang="pt-BR" sz="2400" dirty="0" smtClean="0"/>
              <a:t>SIG (Teixeira </a:t>
            </a:r>
            <a:r>
              <a:rPr lang="pt-BR" sz="2400" dirty="0"/>
              <a:t>et </a:t>
            </a:r>
            <a:r>
              <a:rPr lang="pt-BR" sz="2400" dirty="0" smtClean="0"/>
              <a:t>al.,1992</a:t>
            </a:r>
            <a:r>
              <a:rPr lang="pt-BR" sz="2400" dirty="0"/>
              <a:t>)</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9" name="Imagem 8" descr="Resultado de imagem para sig software e hardware"/>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492896"/>
            <a:ext cx="4580879" cy="3414723"/>
          </a:xfrm>
          <a:prstGeom prst="rect">
            <a:avLst/>
          </a:prstGeom>
          <a:noFill/>
          <a:ln>
            <a:noFill/>
          </a:ln>
        </p:spPr>
      </p:pic>
      <p:sp>
        <p:nvSpPr>
          <p:cNvPr id="4" name="CaixaDeTexto 3"/>
          <p:cNvSpPr txBox="1"/>
          <p:nvPr/>
        </p:nvSpPr>
        <p:spPr>
          <a:xfrm>
            <a:off x="5531768" y="6094756"/>
            <a:ext cx="20882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pt-BR" dirty="0" smtClean="0"/>
              <a:t>Multidisciplinar</a:t>
            </a:r>
            <a:endParaRPr lang="pt-BR" dirty="0"/>
          </a:p>
        </p:txBody>
      </p:sp>
    </p:spTree>
    <p:extLst>
      <p:ext uri="{BB962C8B-B14F-4D97-AF65-F5344CB8AC3E}">
        <p14:creationId xmlns:p14="http://schemas.microsoft.com/office/powerpoint/2010/main" val="34200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Sensoriamento </a:t>
            </a:r>
            <a:r>
              <a:rPr lang="pt-BR" sz="2400" b="1" dirty="0" smtClean="0"/>
              <a:t>remoto</a:t>
            </a:r>
          </a:p>
          <a:p>
            <a:pPr>
              <a:buFont typeface="Wingdings" panose="05000000000000000000" pitchFamily="2" charset="2"/>
              <a:buChar char="Ø"/>
            </a:pPr>
            <a:endParaRPr lang="pt-BR" sz="2400" dirty="0"/>
          </a:p>
          <a:p>
            <a:pPr marL="0" indent="0" algn="just">
              <a:buNone/>
            </a:pPr>
            <a:r>
              <a:rPr lang="pt-BR" sz="2400" dirty="0" smtClean="0"/>
              <a:t>“ </a:t>
            </a:r>
            <a:r>
              <a:rPr lang="pt-BR" sz="2400" dirty="0"/>
              <a:t>Sensoriamento remoto consiste na utilização conjunta de modernos instrumentos (sensores), equipamentos para processamento e transmissão de dados e plataformas (aéreas ou espaciais) para carregar tais instrumentos e equipamentos, com o objetivo de estudar o ambiente terrestre através do registro e da análise das interações entre a radiação eletromagnética e as substâncias componentes do planeta Terra, em suas mais diversas manifestações (NOVO, 1989</a:t>
            </a:r>
            <a:r>
              <a:rPr lang="pt-BR" sz="2400" dirty="0" smtClean="0"/>
              <a:t>)”.</a:t>
            </a:r>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25480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Sensoriamento </a:t>
            </a:r>
            <a:r>
              <a:rPr lang="pt-BR" sz="2400" b="1" dirty="0" smtClean="0"/>
              <a:t>remoto</a:t>
            </a:r>
          </a:p>
          <a:p>
            <a:pPr algn="just"/>
            <a:r>
              <a:rPr lang="pt-BR" sz="2400" dirty="0"/>
              <a:t>U</a:t>
            </a:r>
            <a:r>
              <a:rPr lang="pt-BR" sz="2400" dirty="0" smtClean="0"/>
              <a:t>so </a:t>
            </a:r>
            <a:r>
              <a:rPr lang="pt-BR" sz="2400" dirty="0"/>
              <a:t>da energia do sol, da radiação eletromagnética (REM), para as suas inferências</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23</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12290" name="Picture 2" descr="Resultado de imagem para espectro eletromagnético e sensori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361" y="2639612"/>
            <a:ext cx="6061293" cy="371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14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Sensoriamento </a:t>
            </a:r>
            <a:r>
              <a:rPr lang="pt-BR" sz="2400" b="1" dirty="0" smtClean="0"/>
              <a:t>remoto</a:t>
            </a:r>
          </a:p>
          <a:p>
            <a:pPr algn="just"/>
            <a:r>
              <a:rPr lang="pt-BR" sz="2400" dirty="0"/>
              <a:t>Quanto ao sistema de aquisição de dados por SR é composto por três elementos fundamentai</a:t>
            </a:r>
            <a:r>
              <a:rPr lang="pt-BR" sz="2400" dirty="0" smtClean="0"/>
              <a:t>s</a:t>
            </a:r>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Imagem 6" descr="Resultado de imagem para sensoriamento remo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564905"/>
            <a:ext cx="6624736" cy="3642030"/>
          </a:xfrm>
          <a:prstGeom prst="rect">
            <a:avLst/>
          </a:prstGeom>
          <a:noFill/>
          <a:ln>
            <a:noFill/>
          </a:ln>
        </p:spPr>
      </p:pic>
    </p:spTree>
    <p:extLst>
      <p:ext uri="{BB962C8B-B14F-4D97-AF65-F5344CB8AC3E}">
        <p14:creationId xmlns:p14="http://schemas.microsoft.com/office/powerpoint/2010/main" val="220977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smtClean="0"/>
              <a:t>Bancos </a:t>
            </a:r>
            <a:r>
              <a:rPr lang="pt-BR" sz="2400" b="1" dirty="0"/>
              <a:t>de dados geográficos (BDG)</a:t>
            </a:r>
            <a:endParaRPr lang="pt-BR" sz="2400" dirty="0"/>
          </a:p>
          <a:p>
            <a:endParaRPr lang="pt-BR" sz="2400" dirty="0" smtClean="0"/>
          </a:p>
          <a:p>
            <a:pPr algn="just"/>
            <a:r>
              <a:rPr lang="pt-BR" sz="2400" dirty="0" smtClean="0"/>
              <a:t>São </a:t>
            </a:r>
            <a:r>
              <a:rPr lang="pt-BR" sz="2400" dirty="0"/>
              <a:t>coleções de dados </a:t>
            </a:r>
            <a:r>
              <a:rPr lang="pt-BR" sz="2400" dirty="0" err="1"/>
              <a:t>georreferenciados</a:t>
            </a:r>
            <a:r>
              <a:rPr lang="pt-BR" sz="2400" dirty="0"/>
              <a:t>, manipulados por Sistemas de Informação Geográficas (SIG). </a:t>
            </a:r>
            <a:endParaRPr lang="pt-BR" sz="2400" dirty="0" smtClean="0"/>
          </a:p>
          <a:p>
            <a:pPr algn="just"/>
            <a:endParaRPr lang="pt-BR" sz="2400" dirty="0"/>
          </a:p>
          <a:p>
            <a:pPr algn="just"/>
            <a:r>
              <a:rPr lang="pt-BR" sz="2400" dirty="0" err="1" smtClean="0"/>
              <a:t>È</a:t>
            </a:r>
            <a:r>
              <a:rPr lang="pt-BR" sz="2400" dirty="0" smtClean="0"/>
              <a:t> </a:t>
            </a:r>
            <a:r>
              <a:rPr lang="pt-BR" sz="2400" dirty="0"/>
              <a:t>um conjunto de dados geográficos inter-relacionados e procedimentos que permitem o acesso a esses dados e viabiliza o armazenamento e recuperação eficiente de dados (CASANOVA et al., 2005). </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15362" name="Picture 2" descr="Resultado de imagem para bancos de dados geográf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98751"/>
            <a:ext cx="3480321" cy="17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955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Sistema de Posicionamento Global (GPS</a:t>
            </a:r>
            <a:r>
              <a:rPr lang="pt-BR" sz="2400" b="1" dirty="0" smtClean="0"/>
              <a:t>)</a:t>
            </a:r>
          </a:p>
          <a:p>
            <a:pPr algn="just">
              <a:buFont typeface="Wingdings" panose="05000000000000000000" pitchFamily="2" charset="2"/>
              <a:buChar char="Ø"/>
            </a:pPr>
            <a:r>
              <a:rPr lang="pt-BR" sz="2400" dirty="0"/>
              <a:t>Esse sistema está programado para nos fornecer coordenadas bi ou tridimensionais de pontos no terreno, bem como a velocidade e direção com que nos deslocamos entre </a:t>
            </a:r>
            <a:r>
              <a:rPr lang="pt-BR" sz="2400" dirty="0" smtClean="0"/>
              <a:t>pontos</a:t>
            </a:r>
          </a:p>
          <a:p>
            <a:pPr algn="just">
              <a:buFont typeface="Wingdings" panose="05000000000000000000" pitchFamily="2" charset="2"/>
              <a:buChar char="Ø"/>
            </a:pPr>
            <a:endParaRPr lang="pt-BR" sz="2400" dirty="0"/>
          </a:p>
          <a:p>
            <a:pPr algn="just">
              <a:buFont typeface="Wingdings" panose="05000000000000000000" pitchFamily="2" charset="2"/>
              <a:buChar char="Ø"/>
            </a:pPr>
            <a:r>
              <a:rPr lang="pt-BR" sz="2400" dirty="0"/>
              <a:t>auxiliar as atividades de navegação e realização de levantamentos geodésicos e </a:t>
            </a:r>
            <a:r>
              <a:rPr lang="pt-BR" sz="2400" dirty="0" smtClean="0"/>
              <a:t>topográficos</a:t>
            </a:r>
          </a:p>
          <a:p>
            <a:pPr algn="just">
              <a:buFont typeface="Wingdings" panose="05000000000000000000" pitchFamily="2" charset="2"/>
              <a:buChar char="Ø"/>
            </a:pPr>
            <a:endParaRPr lang="pt-BR" sz="2400" dirty="0"/>
          </a:p>
          <a:p>
            <a:pPr algn="just">
              <a:buFont typeface="Wingdings" panose="05000000000000000000" pitchFamily="2" charset="2"/>
              <a:buChar char="Ø"/>
            </a:pPr>
            <a:r>
              <a:rPr lang="pt-BR" sz="2400" dirty="0" smtClean="0"/>
              <a:t>Opera 24 </a:t>
            </a:r>
            <a:r>
              <a:rPr lang="pt-BR" sz="2400" dirty="0"/>
              <a:t>horas por </a:t>
            </a:r>
            <a:r>
              <a:rPr lang="pt-BR" sz="2400" dirty="0" smtClean="0"/>
              <a:t>dia</a:t>
            </a:r>
            <a:endParaRPr lang="pt-BR" sz="2400" dirty="0"/>
          </a:p>
          <a:p>
            <a:pPr algn="just">
              <a:buFont typeface="Wingdings" panose="05000000000000000000" pitchFamily="2" charset="2"/>
              <a:buChar char="Ø"/>
            </a:pPr>
            <a:endParaRPr lang="pt-BR" sz="2400" dirty="0" smtClean="0"/>
          </a:p>
          <a:p>
            <a:pPr algn="just">
              <a:buFont typeface="Wingdings" panose="05000000000000000000" pitchFamily="2" charset="2"/>
              <a:buChar char="Ø"/>
            </a:pPr>
            <a:r>
              <a:rPr lang="pt-BR" sz="2400" dirty="0"/>
              <a:t>4 satélites </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5048250" y="4581129"/>
            <a:ext cx="3196158" cy="1775222"/>
          </a:xfrm>
          <a:prstGeom prst="rect">
            <a:avLst/>
          </a:prstGeom>
          <a:noFill/>
          <a:ln>
            <a:noFill/>
          </a:ln>
        </p:spPr>
      </p:pic>
    </p:spTree>
    <p:extLst>
      <p:ext uri="{BB962C8B-B14F-4D97-AF65-F5344CB8AC3E}">
        <p14:creationId xmlns:p14="http://schemas.microsoft.com/office/powerpoint/2010/main" val="1205134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Ø"/>
            </a:pPr>
            <a:r>
              <a:rPr lang="pt-BR" sz="2400" b="1" dirty="0"/>
              <a:t>Sistema de Posicionamento Global (GPS</a:t>
            </a:r>
            <a:r>
              <a:rPr lang="pt-BR" sz="2400" b="1" dirty="0" smtClean="0"/>
              <a:t>)</a:t>
            </a:r>
          </a:p>
          <a:p>
            <a:pPr algn="just"/>
            <a:r>
              <a:rPr lang="pt-BR" sz="2400" dirty="0"/>
              <a:t>O sistema GPS é dividido em três segmentos funcionais distintos: </a:t>
            </a:r>
          </a:p>
          <a:p>
            <a:pPr lvl="0" algn="just">
              <a:buFont typeface="Wingdings" panose="05000000000000000000" pitchFamily="2" charset="2"/>
              <a:buChar char="ü"/>
            </a:pPr>
            <a:r>
              <a:rPr lang="pt-BR" sz="2400" dirty="0"/>
              <a:t>Segmento </a:t>
            </a:r>
            <a:r>
              <a:rPr lang="pt-BR" sz="2400" dirty="0" smtClean="0"/>
              <a:t>espacial: </a:t>
            </a:r>
          </a:p>
          <a:p>
            <a:pPr lvl="0" algn="just">
              <a:buFont typeface="Wingdings" panose="05000000000000000000" pitchFamily="2" charset="2"/>
              <a:buChar char="ü"/>
            </a:pPr>
            <a:endParaRPr lang="pt-BR" sz="2400" dirty="0" smtClean="0"/>
          </a:p>
          <a:p>
            <a:pPr lvl="0" algn="just">
              <a:buFont typeface="Wingdings" panose="05000000000000000000" pitchFamily="2" charset="2"/>
              <a:buChar char="ü"/>
            </a:pPr>
            <a:endParaRPr lang="pt-BR" sz="2400" dirty="0"/>
          </a:p>
          <a:p>
            <a:pPr lvl="0" algn="just">
              <a:buFont typeface="Wingdings" panose="05000000000000000000" pitchFamily="2" charset="2"/>
              <a:buChar char="ü"/>
            </a:pPr>
            <a:r>
              <a:rPr lang="pt-BR" sz="2400" dirty="0"/>
              <a:t>Segmento de controle; </a:t>
            </a:r>
            <a:endParaRPr lang="pt-BR" sz="2400" dirty="0" smtClean="0"/>
          </a:p>
          <a:p>
            <a:pPr lvl="0" algn="just">
              <a:buFont typeface="Wingdings" panose="05000000000000000000" pitchFamily="2" charset="2"/>
              <a:buChar char="ü"/>
            </a:pPr>
            <a:endParaRPr lang="pt-BR" sz="2400" dirty="0" smtClean="0"/>
          </a:p>
          <a:p>
            <a:pPr lvl="0" algn="just">
              <a:buFont typeface="Wingdings" panose="05000000000000000000" pitchFamily="2" charset="2"/>
              <a:buChar char="ü"/>
            </a:pPr>
            <a:endParaRPr lang="pt-BR" sz="2400" dirty="0"/>
          </a:p>
          <a:p>
            <a:pPr lvl="0" algn="just">
              <a:buFont typeface="Wingdings" panose="05000000000000000000" pitchFamily="2" charset="2"/>
              <a:buChar char="ü"/>
            </a:pPr>
            <a:r>
              <a:rPr lang="pt-BR" sz="2400" dirty="0"/>
              <a:t>Segmento do usuário.</a:t>
            </a:r>
          </a:p>
          <a:p>
            <a:pPr>
              <a:buFont typeface="Wingdings" panose="05000000000000000000" pitchFamily="2" charset="2"/>
              <a:buChar char="ü"/>
            </a:pPr>
            <a:endParaRPr lang="pt-BR" sz="2400"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1535379" y="2868645"/>
            <a:ext cx="3347392" cy="923330"/>
          </a:xfrm>
          <a:prstGeom prst="rect">
            <a:avLst/>
          </a:prstGeom>
          <a:noFill/>
        </p:spPr>
        <p:txBody>
          <a:bodyPr wrap="square" rtlCol="0">
            <a:spAutoFit/>
          </a:bodyPr>
          <a:lstStyle/>
          <a:p>
            <a:pPr marL="285750" indent="-285750">
              <a:buFont typeface="Arial" panose="020B0604020202020204" pitchFamily="34" charset="0"/>
              <a:buChar char="•"/>
            </a:pPr>
            <a:r>
              <a:rPr lang="pt-BR" dirty="0"/>
              <a:t>composto por 24 satélites </a:t>
            </a:r>
            <a:endParaRPr lang="pt-BR" dirty="0" smtClean="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6 planos de órbitas </a:t>
            </a:r>
          </a:p>
        </p:txBody>
      </p:sp>
      <p:sp>
        <p:nvSpPr>
          <p:cNvPr id="8" name="CaixaDeTexto 7"/>
          <p:cNvSpPr txBox="1"/>
          <p:nvPr/>
        </p:nvSpPr>
        <p:spPr>
          <a:xfrm>
            <a:off x="1691680" y="4237006"/>
            <a:ext cx="2719282" cy="646331"/>
          </a:xfrm>
          <a:prstGeom prst="rect">
            <a:avLst/>
          </a:prstGeom>
          <a:noFill/>
        </p:spPr>
        <p:txBody>
          <a:bodyPr wrap="square" rtlCol="0">
            <a:spAutoFit/>
          </a:bodyPr>
          <a:lstStyle/>
          <a:p>
            <a:pPr algn="ctr"/>
            <a:r>
              <a:rPr lang="pt-BR" dirty="0"/>
              <a:t>estações terrestres que ficam sob controle </a:t>
            </a:r>
          </a:p>
        </p:txBody>
      </p:sp>
      <p:sp>
        <p:nvSpPr>
          <p:cNvPr id="9" name="CaixaDeTexto 8"/>
          <p:cNvSpPr txBox="1"/>
          <p:nvPr/>
        </p:nvSpPr>
        <p:spPr>
          <a:xfrm>
            <a:off x="971600" y="5974701"/>
            <a:ext cx="3312368" cy="369332"/>
          </a:xfrm>
          <a:prstGeom prst="rect">
            <a:avLst/>
          </a:prstGeom>
          <a:noFill/>
        </p:spPr>
        <p:txBody>
          <a:bodyPr wrap="square" rtlCol="0">
            <a:spAutoFit/>
          </a:bodyPr>
          <a:lstStyle/>
          <a:p>
            <a:pPr marL="285750" indent="-285750">
              <a:buFont typeface="Arial" panose="020B0604020202020204" pitchFamily="34" charset="0"/>
              <a:buChar char="•"/>
            </a:pPr>
            <a:r>
              <a:rPr lang="pt-BR" dirty="0"/>
              <a:t>é constituído pelos receptores</a:t>
            </a:r>
          </a:p>
        </p:txBody>
      </p:sp>
      <p:pic>
        <p:nvPicPr>
          <p:cNvPr id="11" name="Imagem 10"/>
          <p:cNvPicPr>
            <a:picLocks noChangeAspect="1"/>
          </p:cNvPicPr>
          <p:nvPr/>
        </p:nvPicPr>
        <p:blipFill>
          <a:blip r:embed="rId3"/>
          <a:stretch>
            <a:fillRect/>
          </a:stretch>
        </p:blipFill>
        <p:spPr>
          <a:xfrm>
            <a:off x="5814636" y="2267744"/>
            <a:ext cx="1477127" cy="1447584"/>
          </a:xfrm>
          <a:prstGeom prst="rect">
            <a:avLst/>
          </a:prstGeom>
        </p:spPr>
      </p:pic>
      <p:pic>
        <p:nvPicPr>
          <p:cNvPr id="17412" name="Picture 4" descr="Resultado de imagem para estações terrestres que ficam sob controle g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06" y="3771199"/>
            <a:ext cx="2836286" cy="129104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p:nvPr/>
        </p:nvPicPr>
        <p:blipFill>
          <a:blip r:embed="rId5">
            <a:extLst>
              <a:ext uri="{28A0092B-C50C-407E-A947-70E740481C1C}">
                <a14:useLocalDpi xmlns:a14="http://schemas.microsoft.com/office/drawing/2010/main" val="0"/>
              </a:ext>
            </a:extLst>
          </a:blip>
          <a:srcRect/>
          <a:stretch>
            <a:fillRect/>
          </a:stretch>
        </p:blipFill>
        <p:spPr bwMode="auto">
          <a:xfrm>
            <a:off x="5143922" y="5443643"/>
            <a:ext cx="2476078" cy="1144691"/>
          </a:xfrm>
          <a:prstGeom prst="rect">
            <a:avLst/>
          </a:prstGeom>
          <a:noFill/>
          <a:ln>
            <a:noFill/>
          </a:ln>
        </p:spPr>
      </p:pic>
    </p:spTree>
    <p:extLst>
      <p:ext uri="{BB962C8B-B14F-4D97-AF65-F5344CB8AC3E}">
        <p14:creationId xmlns:p14="http://schemas.microsoft.com/office/powerpoint/2010/main" val="5189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95736" y="1412776"/>
            <a:ext cx="5040560" cy="136815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lvl="0" indent="0" algn="ctr">
              <a:buNone/>
            </a:pPr>
            <a:r>
              <a:rPr lang="pt-BR" sz="2400" b="1" dirty="0"/>
              <a:t>PROCESSO DE PROJETO GRÁFICO E COMPONENTES GRÁFICOS DOS MAPAS </a:t>
            </a:r>
            <a:endParaRPr lang="pt-BR" sz="2400" dirty="0"/>
          </a:p>
        </p:txBody>
      </p:sp>
      <p:sp>
        <p:nvSpPr>
          <p:cNvPr id="4" name="Espaço Reservado para Número de Slide 3"/>
          <p:cNvSpPr>
            <a:spLocks noGrp="1"/>
          </p:cNvSpPr>
          <p:nvPr>
            <p:ph type="sldNum" sz="quarter" idx="12"/>
          </p:nvPr>
        </p:nvSpPr>
        <p:spPr/>
        <p:txBody>
          <a:bodyPr/>
          <a:lstStyle/>
          <a:p>
            <a:fld id="{6369A6FE-DCFE-4DFA-BF22-B85E2B66F51D}" type="slidenum">
              <a:rPr lang="pt-BR" smtClean="0"/>
              <a:pPr/>
              <a:t>28</a:t>
            </a:fld>
            <a:endParaRPr lang="pt-BR"/>
          </a:p>
        </p:txBody>
      </p:sp>
      <p:pic>
        <p:nvPicPr>
          <p:cNvPr id="1026" name="Picture 2" descr="Resultado de imagem para cartografia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710" y="3260012"/>
            <a:ext cx="2462612" cy="256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59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PROJETO GRÁFICO </a:t>
            </a:r>
          </a:p>
        </p:txBody>
      </p:sp>
      <p:sp>
        <p:nvSpPr>
          <p:cNvPr id="3" name="Espaço Reservado para Conteúdo 2"/>
          <p:cNvSpPr>
            <a:spLocks noGrp="1"/>
          </p:cNvSpPr>
          <p:nvPr>
            <p:ph idx="1"/>
          </p:nvPr>
        </p:nvSpPr>
        <p:spPr>
          <a:xfrm>
            <a:off x="529208" y="1274161"/>
            <a:ext cx="8229600" cy="5447314"/>
          </a:xfrm>
        </p:spPr>
        <p:txBody>
          <a:bodyPr>
            <a:normAutofit/>
          </a:bodyPr>
          <a:lstStyle/>
          <a:p>
            <a:pPr>
              <a:buFont typeface="Wingdings" panose="05000000000000000000" pitchFamily="2" charset="2"/>
              <a:buChar char="ü"/>
            </a:pPr>
            <a:r>
              <a:rPr lang="pt-BR" sz="2400" dirty="0"/>
              <a:t>O projeto gráfico é de suma importância para o processo </a:t>
            </a:r>
            <a:r>
              <a:rPr lang="pt-BR" sz="2400" dirty="0" smtClean="0"/>
              <a:t>cartográfico</a:t>
            </a:r>
          </a:p>
          <a:p>
            <a:pPr marL="0" indent="0">
              <a:buNone/>
            </a:pPr>
            <a:endParaRPr lang="pt-BR" sz="2400" b="1" dirty="0" smtClean="0"/>
          </a:p>
          <a:p>
            <a:pPr marL="0" indent="0">
              <a:buNone/>
            </a:pPr>
            <a:r>
              <a:rPr lang="pt-BR" sz="2400" dirty="0" smtClean="0"/>
              <a:t>      expressão gráfica</a:t>
            </a:r>
          </a:p>
          <a:p>
            <a:pPr marL="0" indent="0">
              <a:buNone/>
            </a:pPr>
            <a:endParaRPr lang="pt-BR" sz="2400" b="1" dirty="0"/>
          </a:p>
          <a:p>
            <a:pPr marL="0" indent="0">
              <a:buNone/>
            </a:pPr>
            <a:endParaRPr lang="pt-BR" sz="2400" b="1" dirty="0" smtClean="0"/>
          </a:p>
          <a:p>
            <a:pPr>
              <a:buFont typeface="Wingdings" panose="05000000000000000000" pitchFamily="2" charset="2"/>
              <a:buChar char="Ø"/>
            </a:pPr>
            <a:r>
              <a:rPr lang="pt-BR" sz="2400" dirty="0"/>
              <a:t>os princípios da comunicação gráfica </a:t>
            </a:r>
            <a:endParaRPr lang="pt-BR" sz="2400" dirty="0" smtClean="0"/>
          </a:p>
          <a:p>
            <a:pPr>
              <a:buFont typeface="Wingdings" panose="05000000000000000000" pitchFamily="2" charset="2"/>
              <a:buChar char="Ø"/>
            </a:pPr>
            <a:endParaRPr lang="pt-BR" sz="2400" b="1" dirty="0"/>
          </a:p>
          <a:p>
            <a:pPr algn="just">
              <a:buFont typeface="Wingdings" panose="05000000000000000000" pitchFamily="2" charset="2"/>
              <a:buChar char="Ø"/>
            </a:pPr>
            <a:r>
              <a:rPr lang="pt-BR" sz="2400" dirty="0" smtClean="0"/>
              <a:t>Caso o </a:t>
            </a:r>
            <a:r>
              <a:rPr lang="pt-BR" sz="2400" dirty="0"/>
              <a:t>mapa não seja cuidadosamente projetado, considerando as propriedades essenciais dos dados, incluindo a </a:t>
            </a:r>
            <a:r>
              <a:rPr lang="pt-BR" sz="2400" dirty="0" err="1"/>
              <a:t>acuracidade</a:t>
            </a:r>
            <a:r>
              <a:rPr lang="pt-BR" sz="2400" dirty="0"/>
              <a:t> de posicionamento </a:t>
            </a:r>
            <a:r>
              <a:rPr lang="pt-BR" sz="2400" dirty="0" smtClean="0"/>
              <a:t>geográfico, </a:t>
            </a:r>
            <a:r>
              <a:rPr lang="pt-BR" sz="2400" dirty="0"/>
              <a:t>ele será pobre em termos de comunicação de informação.</a:t>
            </a:r>
          </a:p>
          <a:p>
            <a:pPr marL="0" indent="0" algn="just">
              <a:buNone/>
            </a:pPr>
            <a:endParaRPr lang="pt-BR" sz="2400"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29</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4031940" y="2152666"/>
            <a:ext cx="122413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dirty="0"/>
              <a:t>clareza</a:t>
            </a:r>
          </a:p>
        </p:txBody>
      </p:sp>
      <p:sp>
        <p:nvSpPr>
          <p:cNvPr id="8" name="CaixaDeTexto 7"/>
          <p:cNvSpPr txBox="1"/>
          <p:nvPr/>
        </p:nvSpPr>
        <p:spPr>
          <a:xfrm>
            <a:off x="5539100" y="2152666"/>
            <a:ext cx="19852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dirty="0"/>
              <a:t>assertividade</a:t>
            </a:r>
          </a:p>
        </p:txBody>
      </p:sp>
      <p:sp>
        <p:nvSpPr>
          <p:cNvPr id="9" name="CaixaDeTexto 8"/>
          <p:cNvSpPr txBox="1"/>
          <p:nvPr/>
        </p:nvSpPr>
        <p:spPr>
          <a:xfrm>
            <a:off x="6105148" y="3021424"/>
            <a:ext cx="129991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pt-BR" dirty="0" smtClean="0"/>
              <a:t>precisão</a:t>
            </a:r>
            <a:endParaRPr lang="pt-BR" dirty="0"/>
          </a:p>
        </p:txBody>
      </p:sp>
      <p:sp>
        <p:nvSpPr>
          <p:cNvPr id="12" name="CaixaDeTexto 11"/>
          <p:cNvSpPr txBox="1"/>
          <p:nvPr/>
        </p:nvSpPr>
        <p:spPr>
          <a:xfrm>
            <a:off x="3954924" y="3023925"/>
            <a:ext cx="1584176" cy="3765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dirty="0" smtClean="0"/>
              <a:t>beleza</a:t>
            </a:r>
            <a:endParaRPr lang="pt-BR" dirty="0"/>
          </a:p>
        </p:txBody>
      </p:sp>
      <p:sp>
        <p:nvSpPr>
          <p:cNvPr id="7" name="Chave esquerda 6"/>
          <p:cNvSpPr/>
          <p:nvPr/>
        </p:nvSpPr>
        <p:spPr>
          <a:xfrm>
            <a:off x="3388876" y="1734269"/>
            <a:ext cx="720080" cy="208098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66155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95736" y="2132856"/>
            <a:ext cx="4357464" cy="576064"/>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lvl="0" indent="0" algn="just">
              <a:buNone/>
            </a:pPr>
            <a:r>
              <a:rPr lang="pt-BR" b="1" dirty="0"/>
              <a:t>CARTOGRAFIA DIGITAL</a:t>
            </a:r>
          </a:p>
        </p:txBody>
      </p:sp>
      <p:sp>
        <p:nvSpPr>
          <p:cNvPr id="4" name="Espaço Reservado para Número de Slide 3"/>
          <p:cNvSpPr>
            <a:spLocks noGrp="1"/>
          </p:cNvSpPr>
          <p:nvPr>
            <p:ph type="sldNum" sz="quarter" idx="12"/>
          </p:nvPr>
        </p:nvSpPr>
        <p:spPr/>
        <p:txBody>
          <a:bodyPr/>
          <a:lstStyle/>
          <a:p>
            <a:fld id="{6369A6FE-DCFE-4DFA-BF22-B85E2B66F51D}" type="slidenum">
              <a:rPr lang="pt-BR" smtClean="0"/>
              <a:pPr/>
              <a:t>3</a:t>
            </a:fld>
            <a:endParaRPr lang="pt-BR"/>
          </a:p>
        </p:txBody>
      </p:sp>
      <p:pic>
        <p:nvPicPr>
          <p:cNvPr id="1026" name="Picture 2" descr="Resultado de imagem para cartografia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162" y="3250448"/>
            <a:ext cx="2462612" cy="256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41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PROJETO GRÁFICO </a:t>
            </a:r>
          </a:p>
        </p:txBody>
      </p:sp>
      <p:sp>
        <p:nvSpPr>
          <p:cNvPr id="3" name="Espaço Reservado para Conteúdo 2"/>
          <p:cNvSpPr>
            <a:spLocks noGrp="1"/>
          </p:cNvSpPr>
          <p:nvPr>
            <p:ph idx="1"/>
          </p:nvPr>
        </p:nvSpPr>
        <p:spPr>
          <a:xfrm>
            <a:off x="529208" y="1274161"/>
            <a:ext cx="8229600" cy="5447314"/>
          </a:xfrm>
        </p:spPr>
        <p:txBody>
          <a:bodyPr>
            <a:normAutofit/>
          </a:bodyPr>
          <a:lstStyle/>
          <a:p>
            <a:pPr algn="just">
              <a:buFont typeface="Wingdings" panose="05000000000000000000" pitchFamily="2" charset="2"/>
              <a:buChar char="Ø"/>
            </a:pPr>
            <a:r>
              <a:rPr lang="pt-BR" sz="2400" dirty="0" smtClean="0"/>
              <a:t>O </a:t>
            </a:r>
            <a:r>
              <a:rPr lang="pt-BR" sz="2400" dirty="0"/>
              <a:t>processo de mapeamento tem como objetivo principal elaborar o ambiente apropriado para atender a finalidade do mapa, onde aborda as seguintes fases:</a:t>
            </a:r>
          </a:p>
          <a:p>
            <a:pPr lvl="0" algn="just"/>
            <a:r>
              <a:rPr lang="pt-BR" sz="2400" dirty="0" smtClean="0"/>
              <a:t>Anteprojeto</a:t>
            </a:r>
          </a:p>
          <a:p>
            <a:pPr lvl="0" algn="just"/>
            <a:endParaRPr lang="pt-BR" sz="2400" dirty="0"/>
          </a:p>
          <a:p>
            <a:pPr lvl="0" algn="just"/>
            <a:r>
              <a:rPr lang="pt-BR" sz="2400" dirty="0"/>
              <a:t>Planejamento </a:t>
            </a:r>
            <a:r>
              <a:rPr lang="pt-BR" sz="2400" dirty="0" smtClean="0"/>
              <a:t>gráfico</a:t>
            </a:r>
          </a:p>
          <a:p>
            <a:pPr lvl="0" algn="just"/>
            <a:endParaRPr lang="pt-BR" sz="2400" dirty="0"/>
          </a:p>
          <a:p>
            <a:pPr lvl="0" algn="just"/>
            <a:r>
              <a:rPr lang="pt-BR" sz="2400" dirty="0"/>
              <a:t>Planejamento </a:t>
            </a:r>
            <a:r>
              <a:rPr lang="pt-BR" sz="2400" dirty="0" smtClean="0"/>
              <a:t>específico</a:t>
            </a:r>
            <a:endParaRPr lang="pt-BR" sz="2400" b="1" dirty="0"/>
          </a:p>
          <a:p>
            <a:pPr marL="0" indent="0">
              <a:buNone/>
            </a:pPr>
            <a:endParaRPr lang="pt-BR" sz="2400"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22530" name="Picture 2" descr="Resultado de imagem para planej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5783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687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PROJETO GRÁFICO </a:t>
            </a:r>
          </a:p>
        </p:txBody>
      </p:sp>
      <p:sp>
        <p:nvSpPr>
          <p:cNvPr id="3" name="Espaço Reservado para Conteúdo 2"/>
          <p:cNvSpPr>
            <a:spLocks noGrp="1"/>
          </p:cNvSpPr>
          <p:nvPr>
            <p:ph idx="1"/>
          </p:nvPr>
        </p:nvSpPr>
        <p:spPr>
          <a:xfrm>
            <a:off x="529208" y="1274161"/>
            <a:ext cx="8229600" cy="5447314"/>
          </a:xfrm>
        </p:spPr>
        <p:txBody>
          <a:bodyPr>
            <a:normAutofit lnSpcReduction="10000"/>
          </a:bodyPr>
          <a:lstStyle/>
          <a:p>
            <a:pPr lvl="0" algn="just"/>
            <a:r>
              <a:rPr lang="pt-BR" sz="2400" b="1" dirty="0" smtClean="0"/>
              <a:t>Anteprojeto</a:t>
            </a:r>
          </a:p>
          <a:p>
            <a:pPr lvl="0" algn="just">
              <a:buFont typeface="Wingdings" panose="05000000000000000000" pitchFamily="2" charset="2"/>
              <a:buChar char="ü"/>
            </a:pPr>
            <a:r>
              <a:rPr lang="pt-BR" sz="2400" dirty="0" smtClean="0"/>
              <a:t>abordagem </a:t>
            </a:r>
            <a:r>
              <a:rPr lang="pt-BR" sz="2400" dirty="0"/>
              <a:t>do </a:t>
            </a:r>
            <a:r>
              <a:rPr lang="pt-BR" sz="2400" dirty="0" smtClean="0"/>
              <a:t>problema e tentando </a:t>
            </a:r>
            <a:r>
              <a:rPr lang="pt-BR" sz="2400" dirty="0"/>
              <a:t>criar diferentes soluções</a:t>
            </a:r>
            <a:endParaRPr lang="pt-BR" sz="2400" dirty="0" smtClean="0"/>
          </a:p>
          <a:p>
            <a:pPr marL="0" lvl="0" indent="0" algn="just">
              <a:buNone/>
            </a:pPr>
            <a:endParaRPr lang="pt-BR" sz="2400" dirty="0" smtClean="0"/>
          </a:p>
          <a:p>
            <a:pPr algn="just">
              <a:buFont typeface="Wingdings" panose="05000000000000000000" pitchFamily="2" charset="2"/>
              <a:buChar char="ü"/>
            </a:pPr>
            <a:r>
              <a:rPr lang="pt-BR" sz="2400" dirty="0" smtClean="0"/>
              <a:t>mais </a:t>
            </a:r>
            <a:r>
              <a:rPr lang="pt-BR" sz="2400" dirty="0"/>
              <a:t>criativa e envolve decisões como: relacionamento de um mapa com outros documentos cartográficos, o formato, o leiaute básico, organização gráfica dos componentes. </a:t>
            </a:r>
            <a:endParaRPr lang="pt-BR" sz="2400" dirty="0" smtClean="0"/>
          </a:p>
          <a:p>
            <a:pPr marL="0" indent="0" algn="just">
              <a:buNone/>
            </a:pPr>
            <a:endParaRPr lang="pt-BR" sz="2400" dirty="0" smtClean="0"/>
          </a:p>
          <a:p>
            <a:pPr lvl="0" algn="just"/>
            <a:r>
              <a:rPr lang="pt-BR" sz="2400" b="1" dirty="0" smtClean="0"/>
              <a:t>Planejamento gráfico</a:t>
            </a:r>
          </a:p>
          <a:p>
            <a:pPr lvl="0" algn="just">
              <a:buFont typeface="Wingdings" panose="05000000000000000000" pitchFamily="2" charset="2"/>
              <a:buChar char="ü"/>
            </a:pPr>
            <a:r>
              <a:rPr lang="pt-BR" sz="2400" dirty="0"/>
              <a:t>decisões são tomadas em considerações </a:t>
            </a:r>
            <a:r>
              <a:rPr lang="pt-BR" sz="2400" dirty="0" smtClean="0"/>
              <a:t>tipos </a:t>
            </a:r>
            <a:r>
              <a:rPr lang="pt-BR" sz="2400" dirty="0"/>
              <a:t>especiais de simbolismo, uso das cores, relacionamentos topográficos, dimensões de elementos </a:t>
            </a:r>
            <a:r>
              <a:rPr lang="pt-BR" sz="2400" dirty="0" smtClean="0"/>
              <a:t>gráficos</a:t>
            </a:r>
          </a:p>
          <a:p>
            <a:pPr lvl="0" algn="just">
              <a:buFont typeface="Wingdings" panose="05000000000000000000" pitchFamily="2" charset="2"/>
              <a:buChar char="ü"/>
            </a:pPr>
            <a:endParaRPr lang="pt-BR" sz="2400" dirty="0"/>
          </a:p>
          <a:p>
            <a:pPr lvl="0" algn="just"/>
            <a:r>
              <a:rPr lang="pt-BR" sz="2400" b="1" dirty="0"/>
              <a:t>Planejamento específico e especificação</a:t>
            </a:r>
          </a:p>
          <a:p>
            <a:pPr algn="just">
              <a:buFont typeface="Wingdings" panose="05000000000000000000" pitchFamily="2" charset="2"/>
              <a:buChar char="ü"/>
            </a:pPr>
            <a:r>
              <a:rPr lang="pt-BR" sz="2400" dirty="0"/>
              <a:t>detalhamento do </a:t>
            </a:r>
            <a:r>
              <a:rPr lang="pt-BR" sz="2400" dirty="0" smtClean="0"/>
              <a:t>projeto e arte </a:t>
            </a:r>
            <a:r>
              <a:rPr lang="pt-BR" sz="2400" dirty="0"/>
              <a:t>final</a:t>
            </a:r>
            <a:endParaRPr lang="pt-BR" sz="2400" b="1" dirty="0"/>
          </a:p>
          <a:p>
            <a:pPr marL="0" indent="0">
              <a:buNone/>
            </a:pPr>
            <a:endParaRPr lang="pt-BR" sz="2400" b="1"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240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fontScale="90000"/>
          </a:bodyPr>
          <a:lstStyle/>
          <a:p>
            <a:pPr lvl="2" algn="ctr"/>
            <a:r>
              <a:rPr lang="pt-BR" sz="3600" b="1" dirty="0" smtClean="0">
                <a:latin typeface="+mj-lt"/>
              </a:rPr>
              <a:t>COMPONENTES DO DESENHO CARTOGRÁFICO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p:txBody>
          <a:bodyPr>
            <a:normAutofit/>
          </a:bodyPr>
          <a:lstStyle/>
          <a:p>
            <a:pPr>
              <a:buFont typeface="Wingdings" panose="05000000000000000000" pitchFamily="2" charset="2"/>
              <a:buChar char="Ø"/>
            </a:pPr>
            <a:r>
              <a:rPr lang="pt-BR" sz="2400" dirty="0"/>
              <a:t>Os mais importantes </a:t>
            </a:r>
            <a:r>
              <a:rPr lang="pt-BR" sz="2400" dirty="0" smtClean="0"/>
              <a:t>são:</a:t>
            </a:r>
          </a:p>
          <a:p>
            <a:r>
              <a:rPr lang="pt-BR" sz="2400" dirty="0" smtClean="0"/>
              <a:t> </a:t>
            </a:r>
            <a:r>
              <a:rPr lang="pt-BR" sz="2400" dirty="0"/>
              <a:t>a legibilidade, </a:t>
            </a:r>
            <a:endParaRPr lang="pt-BR" sz="2400" dirty="0" smtClean="0"/>
          </a:p>
          <a:p>
            <a:endParaRPr lang="pt-BR" sz="2400" dirty="0" smtClean="0"/>
          </a:p>
          <a:p>
            <a:r>
              <a:rPr lang="pt-BR" sz="2400" dirty="0" smtClean="0"/>
              <a:t>o </a:t>
            </a:r>
            <a:r>
              <a:rPr lang="pt-BR" sz="2400" dirty="0"/>
              <a:t>contraste visual, </a:t>
            </a:r>
            <a:endParaRPr lang="pt-BR" sz="2400" dirty="0" smtClean="0"/>
          </a:p>
          <a:p>
            <a:endParaRPr lang="pt-BR" sz="2400" dirty="0" smtClean="0"/>
          </a:p>
          <a:p>
            <a:r>
              <a:rPr lang="pt-BR" sz="2400" dirty="0" smtClean="0"/>
              <a:t>a </a:t>
            </a:r>
            <a:r>
              <a:rPr lang="pt-BR" sz="2400" dirty="0"/>
              <a:t>relação figura-fundo, </a:t>
            </a:r>
            <a:endParaRPr lang="pt-BR" sz="2400" dirty="0" smtClean="0"/>
          </a:p>
          <a:p>
            <a:endParaRPr lang="pt-BR" sz="2400" dirty="0"/>
          </a:p>
          <a:p>
            <a:r>
              <a:rPr lang="pt-BR" sz="2400" dirty="0" smtClean="0"/>
              <a:t>a </a:t>
            </a:r>
            <a:r>
              <a:rPr lang="pt-BR" sz="2400" dirty="0"/>
              <a:t>hierarquia visual e </a:t>
            </a:r>
            <a:endParaRPr lang="pt-BR" sz="2400" dirty="0" smtClean="0"/>
          </a:p>
          <a:p>
            <a:endParaRPr lang="pt-BR" sz="2400" dirty="0" smtClean="0"/>
          </a:p>
          <a:p>
            <a:r>
              <a:rPr lang="pt-BR" sz="2400" dirty="0" smtClean="0"/>
              <a:t>o </a:t>
            </a:r>
            <a:r>
              <a:rPr lang="pt-BR" sz="2400" dirty="0"/>
              <a:t>equilíbrio visual</a:t>
            </a:r>
          </a:p>
        </p:txBody>
      </p:sp>
    </p:spTree>
    <p:extLst>
      <p:ext uri="{BB962C8B-B14F-4D97-AF65-F5344CB8AC3E}">
        <p14:creationId xmlns:p14="http://schemas.microsoft.com/office/powerpoint/2010/main" val="2724829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fontScale="90000"/>
          </a:bodyPr>
          <a:lstStyle/>
          <a:p>
            <a:pPr lvl="2" algn="ctr"/>
            <a:r>
              <a:rPr lang="pt-BR" sz="3600" b="1" dirty="0" smtClean="0">
                <a:latin typeface="+mj-lt"/>
              </a:rPr>
              <a:t>COMPONENTES DO DESENHO CARTOGRÁFICO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33</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p:txBody>
          <a:bodyPr>
            <a:normAutofit/>
          </a:bodyPr>
          <a:lstStyle/>
          <a:p>
            <a:pPr algn="just">
              <a:buFont typeface="Wingdings" panose="05000000000000000000" pitchFamily="2" charset="2"/>
              <a:buChar char="Ø"/>
            </a:pPr>
            <a:r>
              <a:rPr lang="pt-BR" sz="2400" b="1" dirty="0"/>
              <a:t>Legibilidade</a:t>
            </a:r>
            <a:r>
              <a:rPr lang="pt-BR" sz="2400" dirty="0"/>
              <a:t>: </a:t>
            </a:r>
            <a:r>
              <a:rPr lang="pt-BR" sz="2400" dirty="0" smtClean="0"/>
              <a:t>significa </a:t>
            </a:r>
            <a:r>
              <a:rPr lang="pt-BR" sz="2400" dirty="0"/>
              <a:t>mais do que a visibilidade (não basta que qualquer símbolo seja visto, é necessário que seja reconhecido) depende essencialmente do </a:t>
            </a:r>
            <a:r>
              <a:rPr lang="pt-BR" sz="2400" dirty="0" smtClean="0"/>
              <a:t>tamanho</a:t>
            </a:r>
          </a:p>
          <a:p>
            <a:pPr algn="just">
              <a:buFont typeface="Wingdings" panose="05000000000000000000" pitchFamily="2" charset="2"/>
              <a:buChar char="Ø"/>
            </a:pPr>
            <a:endParaRPr lang="pt-BR" sz="2400" dirty="0"/>
          </a:p>
          <a:p>
            <a:pPr algn="just">
              <a:buFont typeface="Wingdings" panose="05000000000000000000" pitchFamily="2" charset="2"/>
              <a:buChar char="Ø"/>
            </a:pPr>
            <a:r>
              <a:rPr lang="pt-BR" sz="2400" dirty="0"/>
              <a:t> </a:t>
            </a:r>
            <a:r>
              <a:rPr lang="pt-BR" sz="2400" b="1" dirty="0"/>
              <a:t>Contraste visual</a:t>
            </a:r>
            <a:r>
              <a:rPr lang="pt-BR" sz="2400" dirty="0"/>
              <a:t>: Apesar de os símbolos terem uma dimensão adequada, importa assegurar um bom contraste visual, que é o elemento mais importante. </a:t>
            </a:r>
          </a:p>
        </p:txBody>
      </p:sp>
      <p:pic>
        <p:nvPicPr>
          <p:cNvPr id="7" name="Imagem 6" descr="Resultado de imagem para Contraste visual dos elementos no mapa"/>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491037"/>
            <a:ext cx="2000250" cy="2047875"/>
          </a:xfrm>
          <a:prstGeom prst="rect">
            <a:avLst/>
          </a:prstGeom>
          <a:noFill/>
          <a:ln>
            <a:noFill/>
          </a:ln>
        </p:spPr>
      </p:pic>
    </p:spTree>
    <p:extLst>
      <p:ext uri="{BB962C8B-B14F-4D97-AF65-F5344CB8AC3E}">
        <p14:creationId xmlns:p14="http://schemas.microsoft.com/office/powerpoint/2010/main" val="139778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fontScale="90000"/>
          </a:bodyPr>
          <a:lstStyle/>
          <a:p>
            <a:pPr lvl="2" algn="ctr"/>
            <a:r>
              <a:rPr lang="pt-BR" sz="3600" b="1" dirty="0" smtClean="0">
                <a:latin typeface="+mj-lt"/>
              </a:rPr>
              <a:t>COMPONENTES DO DESENHO CARTOGRÁFICO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dirty="0"/>
              <a:t> </a:t>
            </a:r>
            <a:r>
              <a:rPr lang="pt-BR" sz="2400" b="1" dirty="0"/>
              <a:t>Relação figura-fundo</a:t>
            </a:r>
            <a:r>
              <a:rPr lang="pt-BR" sz="2400" dirty="0"/>
              <a:t>: </a:t>
            </a:r>
            <a:r>
              <a:rPr lang="pt-BR" sz="2400" dirty="0" smtClean="0"/>
              <a:t>diz respeito ao realce que os elementos deverão receber para serem destacados em relação ao fundo do mapa para serem destacados.</a:t>
            </a:r>
            <a:endParaRPr lang="pt-BR" sz="2400" dirty="0"/>
          </a:p>
        </p:txBody>
      </p:sp>
      <p:pic>
        <p:nvPicPr>
          <p:cNvPr id="8" name="Imagem 7" descr="Resultado de imagem para Relação figura-fundo em mapas"/>
          <p:cNvPicPr/>
          <p:nvPr/>
        </p:nvPicPr>
        <p:blipFill>
          <a:blip r:embed="rId3">
            <a:extLst>
              <a:ext uri="{28A0092B-C50C-407E-A947-70E740481C1C}">
                <a14:useLocalDpi xmlns:a14="http://schemas.microsoft.com/office/drawing/2010/main" val="0"/>
              </a:ext>
            </a:extLst>
          </a:blip>
          <a:srcRect/>
          <a:stretch>
            <a:fillRect/>
          </a:stretch>
        </p:blipFill>
        <p:spPr bwMode="auto">
          <a:xfrm>
            <a:off x="2900500" y="2997823"/>
            <a:ext cx="3637384" cy="3119539"/>
          </a:xfrm>
          <a:prstGeom prst="rect">
            <a:avLst/>
          </a:prstGeom>
          <a:noFill/>
          <a:ln>
            <a:noFill/>
          </a:ln>
        </p:spPr>
      </p:pic>
    </p:spTree>
    <p:extLst>
      <p:ext uri="{BB962C8B-B14F-4D97-AF65-F5344CB8AC3E}">
        <p14:creationId xmlns:p14="http://schemas.microsoft.com/office/powerpoint/2010/main" val="3846822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fontScale="90000"/>
          </a:bodyPr>
          <a:lstStyle/>
          <a:p>
            <a:pPr lvl="2" algn="ctr"/>
            <a:r>
              <a:rPr lang="pt-BR" sz="3600" b="1" dirty="0" smtClean="0">
                <a:latin typeface="+mj-lt"/>
              </a:rPr>
              <a:t>COMPONENTES DO DESENHO CARTOGRÁFICO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b="1" dirty="0"/>
              <a:t>Hierarquia visual</a:t>
            </a:r>
            <a:r>
              <a:rPr lang="pt-BR" sz="2400" dirty="0"/>
              <a:t>: ordenação visual da importância relativa de toda a informação do mapa, quer do fundo do mapa, dos símbolos que representam a distribuição do tema, bem como dos elementos do mapa. </a:t>
            </a:r>
          </a:p>
        </p:txBody>
      </p: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196339"/>
            <a:ext cx="4061619" cy="3044917"/>
          </a:xfrm>
          <a:prstGeom prst="rect">
            <a:avLst/>
          </a:prstGeom>
          <a:noFill/>
          <a:ln>
            <a:noFill/>
          </a:ln>
        </p:spPr>
      </p:pic>
    </p:spTree>
    <p:extLst>
      <p:ext uri="{BB962C8B-B14F-4D97-AF65-F5344CB8AC3E}">
        <p14:creationId xmlns:p14="http://schemas.microsoft.com/office/powerpoint/2010/main" val="1475231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fontScale="90000"/>
          </a:bodyPr>
          <a:lstStyle/>
          <a:p>
            <a:pPr lvl="2" algn="ctr"/>
            <a:r>
              <a:rPr lang="pt-BR" sz="3600" b="1" dirty="0" smtClean="0">
                <a:latin typeface="+mj-lt"/>
              </a:rPr>
              <a:t>COMPONENTES DO DESENHO CARTOGRÁFICO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b="1" dirty="0"/>
              <a:t>Equilíbrio visual</a:t>
            </a:r>
            <a:r>
              <a:rPr lang="pt-BR" sz="2400" dirty="0"/>
              <a:t>: colocação e organização das várias componentes do mapa de forma que tudo pareça visualmente lógico e nada aparente estar no sítio errado. A área representada deve estar visualmente centrada</a:t>
            </a:r>
            <a:r>
              <a:rPr lang="pt-BR" sz="2400" dirty="0" smtClean="0"/>
              <a:t>. </a:t>
            </a:r>
            <a:endParaRPr lang="pt-BR" sz="2400" dirty="0"/>
          </a:p>
        </p:txBody>
      </p:sp>
      <p:pic>
        <p:nvPicPr>
          <p:cNvPr id="8" name="Imagem 7" descr="Resultado de imagem para Equilíbrio visual em map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078425"/>
            <a:ext cx="4680520" cy="3363988"/>
          </a:xfrm>
          <a:prstGeom prst="rect">
            <a:avLst/>
          </a:prstGeom>
          <a:noFill/>
          <a:ln>
            <a:noFill/>
          </a:ln>
        </p:spPr>
      </p:pic>
    </p:spTree>
    <p:extLst>
      <p:ext uri="{BB962C8B-B14F-4D97-AF65-F5344CB8AC3E}">
        <p14:creationId xmlns:p14="http://schemas.microsoft.com/office/powerpoint/2010/main" val="2323477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smtClean="0">
                <a:latin typeface="+mj-lt"/>
              </a:rPr>
              <a:t>ELEMENTOS DO MAPA TEMÁTICO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b="1" dirty="0"/>
              <a:t>Elementos </a:t>
            </a:r>
            <a:r>
              <a:rPr lang="pt-BR" sz="2400" b="1" dirty="0" smtClean="0"/>
              <a:t>principais:</a:t>
            </a:r>
            <a:endParaRPr lang="pt-BR" sz="2400" dirty="0"/>
          </a:p>
          <a:p>
            <a:pPr algn="just">
              <a:buFont typeface="Wingdings" panose="05000000000000000000" pitchFamily="2" charset="2"/>
              <a:buChar char="ü"/>
            </a:pPr>
            <a:r>
              <a:rPr lang="pt-BR" sz="2400" dirty="0" smtClean="0"/>
              <a:t> </a:t>
            </a:r>
            <a:r>
              <a:rPr lang="pt-BR" sz="2400" dirty="0"/>
              <a:t>título, a legenda, a escala, a orientação e a(s) fonte(s</a:t>
            </a:r>
            <a:r>
              <a:rPr lang="pt-BR" sz="2400" dirty="0" smtClean="0"/>
              <a:t>)</a:t>
            </a:r>
          </a:p>
          <a:p>
            <a:pPr algn="just">
              <a:buFont typeface="Wingdings" panose="05000000000000000000" pitchFamily="2" charset="2"/>
              <a:buChar char="Ø"/>
            </a:pPr>
            <a:endParaRPr lang="pt-BR" sz="2400" dirty="0"/>
          </a:p>
          <a:p>
            <a:pPr algn="just">
              <a:buFont typeface="Wingdings" panose="05000000000000000000" pitchFamily="2" charset="2"/>
              <a:buChar char="Ø"/>
            </a:pPr>
            <a:r>
              <a:rPr lang="pt-BR" sz="2400" b="1" dirty="0" smtClean="0"/>
              <a:t>Elementos complementares: </a:t>
            </a:r>
          </a:p>
          <a:p>
            <a:pPr algn="just">
              <a:buFont typeface="Wingdings" panose="05000000000000000000" pitchFamily="2" charset="2"/>
              <a:buChar char="Ø"/>
            </a:pPr>
            <a:r>
              <a:rPr lang="pt-BR" sz="2400" dirty="0" smtClean="0"/>
              <a:t>a </a:t>
            </a:r>
            <a:r>
              <a:rPr lang="pt-BR" sz="2400" dirty="0"/>
              <a:t>esquadria, as janelas, a rede de paralelos e meridianos, a identificação da projeção e a identificação da </a:t>
            </a:r>
            <a:r>
              <a:rPr lang="pt-BR" sz="2400" dirty="0" smtClean="0"/>
              <a:t>autoria</a:t>
            </a:r>
            <a:endParaRPr lang="pt-BR" sz="2400" dirty="0"/>
          </a:p>
        </p:txBody>
      </p:sp>
      <p:pic>
        <p:nvPicPr>
          <p:cNvPr id="25602" name="Picture 2" descr="Resultado de imagem para mapa do bras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071581"/>
            <a:ext cx="3312368" cy="264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852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smtClean="0">
                <a:latin typeface="+mj-lt"/>
              </a:rPr>
              <a:t>ELEMENTOS DO MAPA TEMÁTICO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38</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buFont typeface="Wingdings" panose="05000000000000000000" pitchFamily="2" charset="2"/>
              <a:buChar char="Ø"/>
            </a:pPr>
            <a:r>
              <a:rPr lang="pt-BR" sz="2400" b="1" dirty="0"/>
              <a:t>Elementos principais </a:t>
            </a:r>
            <a:endParaRPr lang="pt-BR" sz="2400" dirty="0"/>
          </a:p>
          <a:p>
            <a:pPr algn="just"/>
            <a:r>
              <a:rPr lang="pt-BR" sz="2400" b="1" dirty="0"/>
              <a:t>Título</a:t>
            </a:r>
            <a:r>
              <a:rPr lang="pt-BR" sz="2400" dirty="0"/>
              <a:t>: pertence ao primeiro momento de leitura do mapa. </a:t>
            </a:r>
          </a:p>
        </p:txBody>
      </p:sp>
      <p:pic>
        <p:nvPicPr>
          <p:cNvPr id="7" name="Imagem 6" descr="Resultado de imagem para titulo do map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065" y="2438270"/>
            <a:ext cx="4752528" cy="3835926"/>
          </a:xfrm>
          <a:prstGeom prst="rect">
            <a:avLst/>
          </a:prstGeom>
          <a:noFill/>
          <a:ln>
            <a:noFill/>
          </a:ln>
        </p:spPr>
      </p:pic>
      <p:sp>
        <p:nvSpPr>
          <p:cNvPr id="3" name="CaixaDeTexto 2"/>
          <p:cNvSpPr txBox="1"/>
          <p:nvPr/>
        </p:nvSpPr>
        <p:spPr>
          <a:xfrm>
            <a:off x="709029" y="3501008"/>
            <a:ext cx="187220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dirty="0" smtClean="0"/>
              <a:t>O quê?</a:t>
            </a:r>
          </a:p>
          <a:p>
            <a:r>
              <a:rPr lang="pt-BR" dirty="0" smtClean="0"/>
              <a:t>De que forma?</a:t>
            </a:r>
          </a:p>
          <a:p>
            <a:r>
              <a:rPr lang="pt-BR" dirty="0" smtClean="0"/>
              <a:t>Onde?</a:t>
            </a:r>
          </a:p>
          <a:p>
            <a:r>
              <a:rPr lang="pt-BR" dirty="0" smtClean="0"/>
              <a:t>Quando?</a:t>
            </a:r>
            <a:endParaRPr lang="pt-BR" dirty="0"/>
          </a:p>
        </p:txBody>
      </p:sp>
    </p:spTree>
    <p:extLst>
      <p:ext uri="{BB962C8B-B14F-4D97-AF65-F5344CB8AC3E}">
        <p14:creationId xmlns:p14="http://schemas.microsoft.com/office/powerpoint/2010/main" val="1930395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smtClean="0">
                <a:latin typeface="+mj-lt"/>
              </a:rPr>
              <a:t>ELEMENTOS DO MAPA TEMÁTICO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39</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buFont typeface="Wingdings" panose="05000000000000000000" pitchFamily="2" charset="2"/>
              <a:buChar char="Ø"/>
            </a:pPr>
            <a:r>
              <a:rPr lang="pt-BR" sz="2400" b="1" dirty="0"/>
              <a:t>Elementos principais </a:t>
            </a:r>
            <a:endParaRPr lang="pt-BR" sz="2400" dirty="0"/>
          </a:p>
          <a:p>
            <a:pPr algn="just"/>
            <a:r>
              <a:rPr lang="pt-BR" sz="2400" b="1" dirty="0"/>
              <a:t>Legenda</a:t>
            </a:r>
            <a:r>
              <a:rPr lang="pt-BR" sz="2400" dirty="0"/>
              <a:t>: “explicação”, dicionário ou chave descodificadora da simbologia utilizada no mapa, a legenda deve, por norma, conter todos os símbolos nele </a:t>
            </a:r>
            <a:r>
              <a:rPr lang="pt-BR" sz="2400" dirty="0" smtClean="0"/>
              <a:t>existentes</a:t>
            </a:r>
            <a:r>
              <a:rPr lang="pt-BR" sz="2400" dirty="0"/>
              <a:t>.</a:t>
            </a:r>
          </a:p>
        </p:txBody>
      </p:sp>
      <p:pic>
        <p:nvPicPr>
          <p:cNvPr id="8" name="Imagem 7" descr="Resultado de imagem para legenda do mapa"/>
          <p:cNvPicPr/>
          <p:nvPr/>
        </p:nvPicPr>
        <p:blipFill>
          <a:blip r:embed="rId3">
            <a:extLst>
              <a:ext uri="{28A0092B-C50C-407E-A947-70E740481C1C}">
                <a14:useLocalDpi xmlns:a14="http://schemas.microsoft.com/office/drawing/2010/main" val="0"/>
              </a:ext>
            </a:extLst>
          </a:blip>
          <a:srcRect/>
          <a:stretch>
            <a:fillRect/>
          </a:stretch>
        </p:blipFill>
        <p:spPr bwMode="auto">
          <a:xfrm>
            <a:off x="1885875" y="2978235"/>
            <a:ext cx="5516265" cy="3586283"/>
          </a:xfrm>
          <a:prstGeom prst="rect">
            <a:avLst/>
          </a:prstGeom>
          <a:noFill/>
          <a:ln>
            <a:noFill/>
          </a:ln>
        </p:spPr>
      </p:pic>
    </p:spTree>
    <p:extLst>
      <p:ext uri="{BB962C8B-B14F-4D97-AF65-F5344CB8AC3E}">
        <p14:creationId xmlns:p14="http://schemas.microsoft.com/office/powerpoint/2010/main" val="7136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57200" y="1600200"/>
            <a:ext cx="8229600" cy="4756150"/>
          </a:xfrm>
        </p:spPr>
        <p:txBody>
          <a:bodyPr>
            <a:normAutofit/>
          </a:bodyPr>
          <a:lstStyle/>
          <a:p>
            <a:pPr algn="just">
              <a:buFont typeface="Wingdings" panose="05000000000000000000" pitchFamily="2" charset="2"/>
              <a:buChar char="Ø"/>
            </a:pPr>
            <a:r>
              <a:rPr lang="pt-BR" sz="2400" dirty="0"/>
              <a:t>O Termo utilizado pela primeira vez em </a:t>
            </a:r>
            <a:r>
              <a:rPr lang="pt-BR" sz="2400" dirty="0" smtClean="0"/>
              <a:t>1959 </a:t>
            </a:r>
            <a:r>
              <a:rPr lang="pt-BR" sz="2400" dirty="0"/>
              <a:t>por </a:t>
            </a:r>
            <a:r>
              <a:rPr lang="pt-BR" sz="2400" dirty="0" err="1" smtClean="0"/>
              <a:t>Tobler</a:t>
            </a:r>
            <a:endParaRPr lang="pt-BR" sz="2400" dirty="0" smtClean="0"/>
          </a:p>
          <a:p>
            <a:pPr algn="just">
              <a:buFont typeface="Wingdings" panose="05000000000000000000" pitchFamily="2" charset="2"/>
              <a:buChar char="Ø"/>
            </a:pPr>
            <a:endParaRPr lang="pt-BR" sz="2400" dirty="0"/>
          </a:p>
          <a:p>
            <a:pPr algn="just">
              <a:buFont typeface="Wingdings" panose="05000000000000000000" pitchFamily="2" charset="2"/>
              <a:buChar char="Ø"/>
            </a:pPr>
            <a:r>
              <a:rPr lang="pt-BR" sz="2400" dirty="0" smtClean="0"/>
              <a:t>Ela </a:t>
            </a:r>
            <a:r>
              <a:rPr lang="pt-BR" sz="2400" dirty="0"/>
              <a:t>pode auxiliar na identificação e espacialização da realidade de uma área de interesse em tempo real, pois se apoia na computação, em particular no processamento gráfico, e tem a finalidade de produzir representações digitais da realidade geográfica, que sejam precisas e atualizáveis, tornando a elaboração de mapas mais dinâmica e interativa, contribuindo assim para o planejamento urbano, meio ambiente, dentre outras soluções</a:t>
            </a:r>
          </a:p>
          <a:p>
            <a:pPr algn="just">
              <a:buFont typeface="Wingdings" panose="05000000000000000000" pitchFamily="2" charset="2"/>
              <a:buChar char="Ø"/>
            </a:pPr>
            <a:endParaRPr lang="pt-BR" sz="2400"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03462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smtClean="0">
                <a:latin typeface="+mj-lt"/>
              </a:rPr>
              <a:t>ELEMENTOS DO MAPA TEMÁTICO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buFont typeface="Wingdings" panose="05000000000000000000" pitchFamily="2" charset="2"/>
              <a:buChar char="Ø"/>
            </a:pPr>
            <a:r>
              <a:rPr lang="pt-BR" sz="2400" b="1" dirty="0"/>
              <a:t>Elementos principais </a:t>
            </a:r>
            <a:endParaRPr lang="pt-BR" sz="2400" dirty="0"/>
          </a:p>
          <a:p>
            <a:pPr algn="just"/>
            <a:r>
              <a:rPr lang="pt-BR" sz="2400" b="1" dirty="0"/>
              <a:t>Escala:</a:t>
            </a:r>
            <a:r>
              <a:rPr lang="pt-BR" sz="2400" dirty="0"/>
              <a:t> </a:t>
            </a:r>
            <a:r>
              <a:rPr lang="pt-BR" sz="2400" dirty="0" smtClean="0"/>
              <a:t>deve </a:t>
            </a:r>
            <a:r>
              <a:rPr lang="pt-BR" sz="2400" dirty="0"/>
              <a:t>utilizar-se preferencialmente a escala </a:t>
            </a:r>
            <a:r>
              <a:rPr lang="pt-BR" sz="2400" dirty="0" smtClean="0"/>
              <a:t>gráfica. Deve </a:t>
            </a:r>
            <a:r>
              <a:rPr lang="pt-BR" sz="2400" dirty="0"/>
              <a:t>aparecer na base, em posição interior ou exterior à esquadria</a:t>
            </a:r>
            <a:r>
              <a:rPr lang="pt-BR" sz="2400" dirty="0" smtClean="0"/>
              <a:t> </a:t>
            </a:r>
            <a:endParaRPr lang="pt-BR" sz="2400" dirty="0"/>
          </a:p>
        </p:txBody>
      </p:sp>
      <p:pic>
        <p:nvPicPr>
          <p:cNvPr id="7" name="Imagem 6" descr="Resultado de imagem para escala do mapa"/>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795608"/>
            <a:ext cx="5328592" cy="3801743"/>
          </a:xfrm>
          <a:prstGeom prst="rect">
            <a:avLst/>
          </a:prstGeom>
          <a:noFill/>
          <a:ln>
            <a:noFill/>
          </a:ln>
        </p:spPr>
      </p:pic>
    </p:spTree>
    <p:extLst>
      <p:ext uri="{BB962C8B-B14F-4D97-AF65-F5344CB8AC3E}">
        <p14:creationId xmlns:p14="http://schemas.microsoft.com/office/powerpoint/2010/main" val="1600829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smtClean="0">
                <a:latin typeface="+mj-lt"/>
              </a:rPr>
              <a:t>ELEMENTOS DO MAPA TEMÁTICO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buFont typeface="Wingdings" panose="05000000000000000000" pitchFamily="2" charset="2"/>
              <a:buChar char="Ø"/>
            </a:pPr>
            <a:r>
              <a:rPr lang="pt-BR" sz="2400" b="1" dirty="0"/>
              <a:t>Elementos principais </a:t>
            </a:r>
            <a:endParaRPr lang="pt-BR" sz="2400" dirty="0"/>
          </a:p>
          <a:p>
            <a:pPr algn="just"/>
            <a:r>
              <a:rPr lang="pt-BR" sz="2400" b="1" dirty="0"/>
              <a:t>Orientação</a:t>
            </a:r>
            <a:r>
              <a:rPr lang="pt-BR" sz="2400" dirty="0"/>
              <a:t>: necessária para se posicionar o mapa, a orientação é explicitada por uma seta com a indicação de uma das direções da rosa-dos-ventos, normalmente a direção do Norte, </a:t>
            </a:r>
          </a:p>
        </p:txBody>
      </p:sp>
      <p:pic>
        <p:nvPicPr>
          <p:cNvPr id="9" name="Imagem 8"/>
          <p:cNvPicPr>
            <a:picLocks noChangeAspect="1"/>
          </p:cNvPicPr>
          <p:nvPr/>
        </p:nvPicPr>
        <p:blipFill>
          <a:blip r:embed="rId3"/>
          <a:stretch>
            <a:fillRect/>
          </a:stretch>
        </p:blipFill>
        <p:spPr>
          <a:xfrm>
            <a:off x="2627784" y="3935401"/>
            <a:ext cx="2575917" cy="2212444"/>
          </a:xfrm>
          <a:prstGeom prst="rect">
            <a:avLst/>
          </a:prstGeom>
        </p:spPr>
      </p:pic>
      <p:pic>
        <p:nvPicPr>
          <p:cNvPr id="10" name="Imagem 9"/>
          <p:cNvPicPr>
            <a:picLocks noChangeAspect="1"/>
          </p:cNvPicPr>
          <p:nvPr/>
        </p:nvPicPr>
        <p:blipFill>
          <a:blip r:embed="rId4"/>
          <a:stretch>
            <a:fillRect/>
          </a:stretch>
        </p:blipFill>
        <p:spPr>
          <a:xfrm>
            <a:off x="5419725" y="4031973"/>
            <a:ext cx="2266950" cy="2019300"/>
          </a:xfrm>
          <a:prstGeom prst="rect">
            <a:avLst/>
          </a:prstGeom>
        </p:spPr>
      </p:pic>
    </p:spTree>
    <p:extLst>
      <p:ext uri="{BB962C8B-B14F-4D97-AF65-F5344CB8AC3E}">
        <p14:creationId xmlns:p14="http://schemas.microsoft.com/office/powerpoint/2010/main" val="830944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smtClean="0">
                <a:latin typeface="+mj-lt"/>
              </a:rPr>
              <a:t>ELEMENTOS DO MAPA TEMÁTICO</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buFont typeface="Wingdings" panose="05000000000000000000" pitchFamily="2" charset="2"/>
              <a:buChar char="Ø"/>
            </a:pPr>
            <a:r>
              <a:rPr lang="pt-BR" sz="2400" b="1" dirty="0"/>
              <a:t>Elementos principais </a:t>
            </a:r>
            <a:endParaRPr lang="pt-BR" sz="2400" dirty="0"/>
          </a:p>
          <a:p>
            <a:pPr algn="just"/>
            <a:r>
              <a:rPr lang="pt-BR" sz="2400" b="1" dirty="0"/>
              <a:t>Fonte(s) dos dados e da base cartográfica</a:t>
            </a:r>
            <a:r>
              <a:rPr lang="pt-BR" sz="2400" dirty="0"/>
              <a:t>: deve constar sempre que um mapa é concebido para ser </a:t>
            </a:r>
            <a:r>
              <a:rPr lang="pt-BR" sz="2400" dirty="0" smtClean="0"/>
              <a:t>autônomo</a:t>
            </a:r>
            <a:r>
              <a:rPr lang="pt-BR" sz="2400" dirty="0"/>
              <a:t>. Apenas nos mapas inseridos em estudos, atlas, </a:t>
            </a:r>
            <a:r>
              <a:rPr lang="pt-BR" sz="2400" dirty="0" err="1"/>
              <a:t>etc</a:t>
            </a:r>
            <a:r>
              <a:rPr lang="pt-BR" sz="2400" dirty="0"/>
              <a:t>, que referenciam noutro local as respectivas fontes, a fonte pode não constar como elemento do mapa. </a:t>
            </a:r>
          </a:p>
        </p:txBody>
      </p:sp>
    </p:spTree>
    <p:extLst>
      <p:ext uri="{BB962C8B-B14F-4D97-AF65-F5344CB8AC3E}">
        <p14:creationId xmlns:p14="http://schemas.microsoft.com/office/powerpoint/2010/main" val="3188691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51720" y="2204864"/>
            <a:ext cx="5040560" cy="50405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lvl="0" indent="0" algn="ctr">
              <a:buNone/>
            </a:pPr>
            <a:r>
              <a:rPr lang="pt-BR" sz="2400" b="1" dirty="0"/>
              <a:t>MÉTODOS DE MAPEAMENTO </a:t>
            </a:r>
            <a:endParaRPr lang="pt-BR" sz="2400" dirty="0"/>
          </a:p>
        </p:txBody>
      </p:sp>
      <p:sp>
        <p:nvSpPr>
          <p:cNvPr id="4" name="Espaço Reservado para Número de Slide 3"/>
          <p:cNvSpPr>
            <a:spLocks noGrp="1"/>
          </p:cNvSpPr>
          <p:nvPr>
            <p:ph type="sldNum" sz="quarter" idx="12"/>
          </p:nvPr>
        </p:nvSpPr>
        <p:spPr/>
        <p:txBody>
          <a:bodyPr/>
          <a:lstStyle/>
          <a:p>
            <a:fld id="{6369A6FE-DCFE-4DFA-BF22-B85E2B66F51D}" type="slidenum">
              <a:rPr lang="pt-BR" smtClean="0"/>
              <a:pPr/>
              <a:t>43</a:t>
            </a:fld>
            <a:endParaRPr lang="pt-BR"/>
          </a:p>
        </p:txBody>
      </p:sp>
      <p:pic>
        <p:nvPicPr>
          <p:cNvPr id="1026" name="Picture 2" descr="Resultado de imagem para cartografia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710" y="3260012"/>
            <a:ext cx="2462612" cy="256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04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a:t>MÉTODOS DE MAPEAMENTO </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lnSpcReduction="10000"/>
          </a:bodyPr>
          <a:lstStyle/>
          <a:p>
            <a:pPr algn="just">
              <a:buFont typeface="Wingdings" panose="05000000000000000000" pitchFamily="2" charset="2"/>
              <a:buChar char="Ø"/>
            </a:pPr>
            <a:r>
              <a:rPr lang="pt-BR" sz="2400" dirty="0"/>
              <a:t>O nível de organização dos dados, qualitativos, ordenados ou quantitativos, de um mapa está diretamente relacionado ao método de mapeamento e a utilização de variáveis visuais adequadas à sua representação. </a:t>
            </a:r>
            <a:endParaRPr lang="pt-BR" sz="2400" dirty="0" smtClean="0"/>
          </a:p>
          <a:p>
            <a:pPr algn="just">
              <a:buFont typeface="Wingdings" panose="05000000000000000000" pitchFamily="2" charset="2"/>
              <a:buChar char="Ø"/>
            </a:pPr>
            <a:endParaRPr lang="pt-BR" sz="2400" dirty="0"/>
          </a:p>
          <a:p>
            <a:pPr algn="just">
              <a:buFont typeface="Wingdings" panose="05000000000000000000" pitchFamily="2" charset="2"/>
              <a:buChar char="Ø"/>
            </a:pPr>
            <a:r>
              <a:rPr lang="pt-BR" sz="2400" dirty="0" smtClean="0"/>
              <a:t>os </a:t>
            </a:r>
            <a:r>
              <a:rPr lang="pt-BR" sz="2400" dirty="0"/>
              <a:t>mapas de símbolos pontuais, mapas de </a:t>
            </a:r>
            <a:r>
              <a:rPr lang="pt-BR" sz="2400" dirty="0" err="1"/>
              <a:t>isolinhas</a:t>
            </a:r>
            <a:r>
              <a:rPr lang="pt-BR" sz="2400" dirty="0"/>
              <a:t> e mapas de fluxos; mapas zonais, ou </a:t>
            </a:r>
            <a:r>
              <a:rPr lang="pt-BR" sz="2400" dirty="0" err="1"/>
              <a:t>coropléticos</a:t>
            </a:r>
            <a:r>
              <a:rPr lang="pt-BR" sz="2400" dirty="0"/>
              <a:t>, mapas de símbolos proporcionais ou círculos proporcionais, mapas de pontos ou de nuvem de pontos</a:t>
            </a:r>
          </a:p>
          <a:p>
            <a:pPr algn="just">
              <a:buFont typeface="Wingdings" panose="05000000000000000000" pitchFamily="2" charset="2"/>
              <a:buChar char="Ø"/>
            </a:pPr>
            <a:endParaRPr lang="pt-BR" sz="2400" dirty="0" smtClean="0"/>
          </a:p>
          <a:p>
            <a:pPr algn="just">
              <a:buFont typeface="Wingdings" panose="05000000000000000000" pitchFamily="2" charset="2"/>
              <a:buChar char="Ø"/>
            </a:pPr>
            <a:r>
              <a:rPr lang="pt-BR" sz="2400" dirty="0" smtClean="0"/>
              <a:t>divididos </a:t>
            </a:r>
            <a:r>
              <a:rPr lang="pt-BR" sz="2400" dirty="0"/>
              <a:t>em métodos para fenômenos qualitativos e fenômenos </a:t>
            </a:r>
            <a:r>
              <a:rPr lang="pt-BR" sz="2400" dirty="0" smtClean="0"/>
              <a:t>quantitativos</a:t>
            </a:r>
            <a:endParaRPr lang="pt-BR" sz="2400" dirty="0"/>
          </a:p>
        </p:txBody>
      </p:sp>
    </p:spTree>
    <p:extLst>
      <p:ext uri="{BB962C8B-B14F-4D97-AF65-F5344CB8AC3E}">
        <p14:creationId xmlns:p14="http://schemas.microsoft.com/office/powerpoint/2010/main" val="3158816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a:t>MÉTODOS DE MAPEAMENTO </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b="1" dirty="0" smtClean="0"/>
              <a:t>Fenômenos </a:t>
            </a:r>
            <a:r>
              <a:rPr lang="pt-BR" sz="2400" b="1" dirty="0"/>
              <a:t>Qualitativos</a:t>
            </a:r>
            <a:endParaRPr lang="pt-BR" sz="2400" dirty="0"/>
          </a:p>
          <a:p>
            <a:pPr algn="just"/>
            <a:r>
              <a:rPr lang="pt-BR" sz="2400" dirty="0"/>
              <a:t>Os métodos de mapeamento para os fenômenos qualitativos utilizam as variáveis visuais seletivas forma, orientação e cor, nos três modos de implantação: pontual, linear e </a:t>
            </a:r>
            <a:r>
              <a:rPr lang="pt-BR" sz="2400" dirty="0" smtClean="0"/>
              <a:t>zonal</a:t>
            </a:r>
          </a:p>
        </p:txBody>
      </p:sp>
      <p:pic>
        <p:nvPicPr>
          <p:cNvPr id="7" name="Imagem 6" descr="Figura 2 – Mapas de símbolos pontuais com informação seletiva no modo de implantação pontua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075335"/>
            <a:ext cx="3672408" cy="3384376"/>
          </a:xfrm>
          <a:prstGeom prst="rect">
            <a:avLst/>
          </a:prstGeom>
          <a:noFill/>
          <a:ln>
            <a:noFill/>
          </a:ln>
        </p:spPr>
      </p:pic>
      <p:sp>
        <p:nvSpPr>
          <p:cNvPr id="3" name="CaixaDeTexto 2"/>
          <p:cNvSpPr txBox="1"/>
          <p:nvPr/>
        </p:nvSpPr>
        <p:spPr>
          <a:xfrm>
            <a:off x="323528" y="3844193"/>
            <a:ext cx="3394720" cy="923330"/>
          </a:xfrm>
          <a:prstGeom prst="rect">
            <a:avLst/>
          </a:prstGeom>
          <a:noFill/>
        </p:spPr>
        <p:txBody>
          <a:bodyPr wrap="square" rtlCol="0">
            <a:spAutoFit/>
          </a:bodyPr>
          <a:lstStyle/>
          <a:p>
            <a:pPr algn="ctr"/>
            <a:r>
              <a:rPr lang="pt-BR" dirty="0"/>
              <a:t>mapa de símbolos pontuais nominais </a:t>
            </a:r>
          </a:p>
          <a:p>
            <a:pPr algn="ctr"/>
            <a:endParaRPr lang="pt-BR" dirty="0"/>
          </a:p>
        </p:txBody>
      </p:sp>
    </p:spTree>
    <p:extLst>
      <p:ext uri="{BB962C8B-B14F-4D97-AF65-F5344CB8AC3E}">
        <p14:creationId xmlns:p14="http://schemas.microsoft.com/office/powerpoint/2010/main" val="3706443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a:t>MÉTODOS DE MAPEAMENTO </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b="1" dirty="0" smtClean="0"/>
              <a:t>Fenômenos </a:t>
            </a:r>
            <a:r>
              <a:rPr lang="pt-BR" sz="2400" b="1" dirty="0"/>
              <a:t>Qualitativos</a:t>
            </a:r>
            <a:endParaRPr lang="pt-BR" sz="2400" dirty="0"/>
          </a:p>
          <a:p>
            <a:pPr algn="just"/>
            <a:r>
              <a:rPr lang="pt-BR" sz="2400" dirty="0"/>
              <a:t>Os mapas de símbolos lineares nominais </a:t>
            </a:r>
            <a:endParaRPr lang="pt-BR" sz="2400" dirty="0" smtClean="0"/>
          </a:p>
        </p:txBody>
      </p:sp>
      <p:pic>
        <p:nvPicPr>
          <p:cNvPr id="8" name="Imagem 7" descr="Figura 3 – Mapa de conexão com informação seletiva no modo de implantação linear">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32249" y="2636912"/>
            <a:ext cx="3908104" cy="3719438"/>
          </a:xfrm>
          <a:prstGeom prst="rect">
            <a:avLst/>
          </a:prstGeom>
          <a:noFill/>
          <a:ln>
            <a:noFill/>
          </a:ln>
        </p:spPr>
      </p:pic>
    </p:spTree>
    <p:extLst>
      <p:ext uri="{BB962C8B-B14F-4D97-AF65-F5344CB8AC3E}">
        <p14:creationId xmlns:p14="http://schemas.microsoft.com/office/powerpoint/2010/main" val="2451595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a:t>MÉTODOS DE MAPEAMENTO </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b="1" dirty="0" smtClean="0"/>
              <a:t>Fenômenos </a:t>
            </a:r>
            <a:r>
              <a:rPr lang="pt-BR" sz="2400" b="1" dirty="0"/>
              <a:t>Qualitativos</a:t>
            </a:r>
            <a:endParaRPr lang="pt-BR" sz="2400" dirty="0"/>
          </a:p>
          <a:p>
            <a:pPr algn="just"/>
            <a:r>
              <a:rPr lang="pt-BR" sz="2400" dirty="0"/>
              <a:t>Os mapas </a:t>
            </a:r>
            <a:r>
              <a:rPr lang="pt-BR" sz="2400" dirty="0" err="1"/>
              <a:t>corocromáticos</a:t>
            </a:r>
            <a:r>
              <a:rPr lang="pt-BR" sz="2400" dirty="0"/>
              <a:t> apresentam dados geográficos e utilizam diferenças de cor na implantação zonal. </a:t>
            </a:r>
            <a:endParaRPr lang="pt-BR" sz="2400" dirty="0" smtClean="0"/>
          </a:p>
        </p:txBody>
      </p:sp>
      <p:pic>
        <p:nvPicPr>
          <p:cNvPr id="9" name="Imagem 8" descr="Figura 4 – Mapa corocromático com informação seletiva no modo de implantação zona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723084"/>
            <a:ext cx="4104456" cy="3633266"/>
          </a:xfrm>
          <a:prstGeom prst="rect">
            <a:avLst/>
          </a:prstGeom>
          <a:noFill/>
          <a:ln>
            <a:noFill/>
          </a:ln>
        </p:spPr>
      </p:pic>
    </p:spTree>
    <p:extLst>
      <p:ext uri="{BB962C8B-B14F-4D97-AF65-F5344CB8AC3E}">
        <p14:creationId xmlns:p14="http://schemas.microsoft.com/office/powerpoint/2010/main" val="2671124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2" algn="ctr"/>
            <a:r>
              <a:rPr lang="pt-BR" sz="3200" b="1" dirty="0"/>
              <a:t>MÉTODOS DE MAPEAMENTO </a:t>
            </a:r>
            <a:endParaRPr lang="pt-BR" sz="3600" dirty="0">
              <a:latin typeface="+mj-lt"/>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48</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Espaço Reservado para Conteúdo 3"/>
          <p:cNvSpPr>
            <a:spLocks noGrp="1"/>
          </p:cNvSpPr>
          <p:nvPr>
            <p:ph idx="1"/>
          </p:nvPr>
        </p:nvSpPr>
        <p:spPr>
          <a:xfrm>
            <a:off x="457200" y="1412776"/>
            <a:ext cx="8229600" cy="4713387"/>
          </a:xfrm>
        </p:spPr>
        <p:txBody>
          <a:bodyPr>
            <a:normAutofit/>
          </a:bodyPr>
          <a:lstStyle/>
          <a:p>
            <a:pPr algn="just">
              <a:buFont typeface="Wingdings" panose="05000000000000000000" pitchFamily="2" charset="2"/>
              <a:buChar char="Ø"/>
            </a:pPr>
            <a:r>
              <a:rPr lang="pt-BR" sz="2400" b="1" dirty="0" smtClean="0"/>
              <a:t>Fenômenos </a:t>
            </a:r>
            <a:r>
              <a:rPr lang="pt-BR" sz="2400" b="1" dirty="0"/>
              <a:t>Quantitativos</a:t>
            </a:r>
            <a:endParaRPr lang="pt-BR" sz="2400" dirty="0"/>
          </a:p>
          <a:p>
            <a:r>
              <a:rPr lang="pt-BR" sz="2400" dirty="0"/>
              <a:t>Os fenômenos quantitativos são representados pela variável visual </a:t>
            </a:r>
            <a:r>
              <a:rPr lang="pt-BR" sz="2400" dirty="0" smtClean="0"/>
              <a:t>tamanho</a:t>
            </a:r>
            <a:endParaRPr lang="pt-BR" dirty="0"/>
          </a:p>
        </p:txBody>
      </p:sp>
      <p:pic>
        <p:nvPicPr>
          <p:cNvPr id="7" name="Imagem 6" descr="Figura 6 – Mapa de círculos proporcionais com informação quantitativa no modo de implantação pontua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785159" y="2492896"/>
            <a:ext cx="4027201" cy="3866485"/>
          </a:xfrm>
          <a:prstGeom prst="rect">
            <a:avLst/>
          </a:prstGeom>
          <a:noFill/>
          <a:ln>
            <a:noFill/>
          </a:ln>
        </p:spPr>
      </p:pic>
    </p:spTree>
    <p:extLst>
      <p:ext uri="{BB962C8B-B14F-4D97-AF65-F5344CB8AC3E}">
        <p14:creationId xmlns:p14="http://schemas.microsoft.com/office/powerpoint/2010/main" val="1077029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algn="ctr"/>
            <a:r>
              <a:rPr lang="pt-BR" sz="3600" b="1" dirty="0" smtClean="0">
                <a:solidFill>
                  <a:schemeClr val="bg2">
                    <a:lumMod val="10000"/>
                  </a:schemeClr>
                </a:solidFill>
              </a:rPr>
              <a:t>Revisão</a:t>
            </a:r>
            <a:endParaRPr lang="pt-BR" sz="3600" b="1" dirty="0">
              <a:solidFill>
                <a:schemeClr val="bg2">
                  <a:lumMod val="10000"/>
                </a:schemeClr>
              </a:solidFill>
            </a:endParaRPr>
          </a:p>
        </p:txBody>
      </p:sp>
      <p:sp>
        <p:nvSpPr>
          <p:cNvPr id="3" name="Espaço Reservado para Conteúdo 2"/>
          <p:cNvSpPr>
            <a:spLocks noGrp="1"/>
          </p:cNvSpPr>
          <p:nvPr>
            <p:ph idx="1"/>
          </p:nvPr>
        </p:nvSpPr>
        <p:spPr/>
        <p:txBody>
          <a:bodyPr>
            <a:normAutofit fontScale="70000" lnSpcReduction="20000"/>
          </a:bodyPr>
          <a:lstStyle/>
          <a:p>
            <a:pPr marL="514350" lvl="0" indent="-514350" algn="just">
              <a:buFont typeface="+mj-lt"/>
              <a:buAutoNum type="arabicPeriod"/>
            </a:pPr>
            <a:r>
              <a:rPr lang="pt-BR" b="1" dirty="0" smtClean="0"/>
              <a:t>CARTOGRAFIA </a:t>
            </a:r>
            <a:r>
              <a:rPr lang="pt-BR" b="1" dirty="0"/>
              <a:t>DIGITAL</a:t>
            </a:r>
          </a:p>
          <a:p>
            <a:pPr lvl="1" algn="just"/>
            <a:r>
              <a:rPr lang="pt-BR" dirty="0"/>
              <a:t>Funções Básicas da Cartografia Digital </a:t>
            </a:r>
            <a:endParaRPr lang="pt-BR" sz="2400" dirty="0"/>
          </a:p>
          <a:p>
            <a:pPr lvl="1" algn="just"/>
            <a:r>
              <a:rPr lang="pt-BR" dirty="0"/>
              <a:t>Estrutura de dados em Cartografia Digital </a:t>
            </a:r>
            <a:endParaRPr lang="pt-BR" sz="2400" dirty="0"/>
          </a:p>
          <a:p>
            <a:pPr lvl="1" algn="just"/>
            <a:r>
              <a:rPr lang="pt-BR" dirty="0"/>
              <a:t>Traduzindo a informação geográfica para o computador  </a:t>
            </a:r>
            <a:endParaRPr lang="pt-BR" sz="2400" dirty="0"/>
          </a:p>
          <a:p>
            <a:pPr lvl="1" algn="just"/>
            <a:r>
              <a:rPr lang="pt-BR" dirty="0"/>
              <a:t>Infraestrutura de dados espaciais (IDE)</a:t>
            </a:r>
            <a:endParaRPr lang="pt-BR" sz="2400" dirty="0"/>
          </a:p>
          <a:p>
            <a:pPr lvl="1" algn="just"/>
            <a:r>
              <a:rPr lang="pt-BR" dirty="0" smtClean="0"/>
              <a:t>Geoprocessamento</a:t>
            </a:r>
          </a:p>
          <a:p>
            <a:pPr lvl="1" algn="just"/>
            <a:endParaRPr lang="pt-BR" sz="2400" dirty="0" smtClean="0"/>
          </a:p>
          <a:p>
            <a:pPr marL="514350" lvl="0" indent="-514350" algn="just">
              <a:buFont typeface="+mj-lt"/>
              <a:buAutoNum type="arabicPeriod"/>
            </a:pPr>
            <a:r>
              <a:rPr lang="pt-BR" b="1" dirty="0" smtClean="0"/>
              <a:t>PROCESSO DE PROJETO GRÁFICO E COMPONENTES GRÁFICOS DOS MAPAS </a:t>
            </a:r>
            <a:endParaRPr lang="pt-BR" sz="2800" dirty="0" smtClean="0"/>
          </a:p>
          <a:p>
            <a:pPr lvl="1" algn="just"/>
            <a:r>
              <a:rPr lang="pt-BR" dirty="0" smtClean="0"/>
              <a:t>Componentes </a:t>
            </a:r>
            <a:r>
              <a:rPr lang="pt-BR" dirty="0"/>
              <a:t>do desenho cartográfico e Elementos do mapa </a:t>
            </a:r>
            <a:r>
              <a:rPr lang="pt-BR" dirty="0" smtClean="0"/>
              <a:t>temático</a:t>
            </a:r>
          </a:p>
          <a:p>
            <a:pPr lvl="1" algn="just"/>
            <a:endParaRPr lang="pt-BR" sz="2400" dirty="0"/>
          </a:p>
          <a:p>
            <a:pPr marL="514350" lvl="0" indent="-514350" algn="just">
              <a:buFont typeface="+mj-lt"/>
              <a:buAutoNum type="arabicPeriod"/>
            </a:pPr>
            <a:r>
              <a:rPr lang="pt-BR" b="1" dirty="0" smtClean="0"/>
              <a:t>MÉTODOS DE MAPEAMENTO </a:t>
            </a:r>
            <a:endParaRPr lang="pt-BR" sz="2800" dirty="0" smtClean="0"/>
          </a:p>
          <a:p>
            <a:pPr lvl="1" algn="just"/>
            <a:r>
              <a:rPr lang="pt-BR" dirty="0" smtClean="0"/>
              <a:t>Fenômenos </a:t>
            </a:r>
            <a:r>
              <a:rPr lang="pt-BR" dirty="0"/>
              <a:t>Qualitativos</a:t>
            </a:r>
            <a:endParaRPr lang="pt-BR" sz="2400" dirty="0"/>
          </a:p>
          <a:p>
            <a:pPr lvl="1" algn="just"/>
            <a:r>
              <a:rPr lang="pt-BR" dirty="0"/>
              <a:t>Fenômenos Quantitativos</a:t>
            </a:r>
          </a:p>
          <a:p>
            <a:pPr algn="just">
              <a:buFont typeface="Wingdings" panose="05000000000000000000" pitchFamily="2" charset="2"/>
              <a:buChar char="Ø"/>
            </a:pPr>
            <a:endParaRPr lang="pt-BR"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49</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07747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57200" y="1434113"/>
            <a:ext cx="8229600" cy="4756150"/>
          </a:xfrm>
        </p:spPr>
        <p:txBody>
          <a:bodyPr>
            <a:normAutofit/>
          </a:bodyPr>
          <a:lstStyle/>
          <a:p>
            <a:pPr algn="just">
              <a:buFont typeface="Wingdings" panose="05000000000000000000" pitchFamily="2" charset="2"/>
              <a:buChar char="Ø"/>
            </a:pPr>
            <a:r>
              <a:rPr lang="pt-BR" sz="2400" b="1" dirty="0"/>
              <a:t>Funções Básicas da Cartografia Digital </a:t>
            </a:r>
            <a:endParaRPr lang="pt-BR" sz="2400" b="1" dirty="0" smtClean="0"/>
          </a:p>
          <a:p>
            <a:pPr algn="just">
              <a:buFont typeface="Wingdings" panose="05000000000000000000" pitchFamily="2" charset="2"/>
              <a:buChar char="Ø"/>
            </a:pPr>
            <a:endParaRPr lang="pt-BR" sz="2400" b="1" dirty="0" smtClean="0"/>
          </a:p>
          <a:p>
            <a:pPr algn="just"/>
            <a:r>
              <a:rPr lang="pt-BR" sz="2400" dirty="0"/>
              <a:t>Entrada de dados, edição e manipulação</a:t>
            </a:r>
          </a:p>
          <a:p>
            <a:pPr algn="just"/>
            <a:r>
              <a:rPr lang="pt-BR" sz="2400" dirty="0"/>
              <a:t>Operações básicas de desenho.</a:t>
            </a:r>
          </a:p>
          <a:p>
            <a:pPr algn="just"/>
            <a:r>
              <a:rPr lang="pt-BR" sz="2400" dirty="0"/>
              <a:t>Visualização de diagramas.</a:t>
            </a:r>
          </a:p>
          <a:p>
            <a:pPr algn="just"/>
            <a:r>
              <a:rPr lang="pt-BR" sz="2400" dirty="0" smtClean="0"/>
              <a:t>Programa </a:t>
            </a:r>
            <a:r>
              <a:rPr lang="pt-BR" sz="2400" dirty="0"/>
              <a:t>de desenho de contorno ou </a:t>
            </a:r>
            <a:r>
              <a:rPr lang="pt-BR" sz="2400" dirty="0" err="1"/>
              <a:t>isolinhas</a:t>
            </a:r>
            <a:endParaRPr lang="pt-BR" sz="2400" dirty="0"/>
          </a:p>
          <a:p>
            <a:pPr algn="just"/>
            <a:r>
              <a:rPr lang="pt-BR" sz="2400" dirty="0"/>
              <a:t>Suporte para projeções cartográficas, incluindo transformações de coordenadas e medidas de distâncias entre dois pontos, considerando a curvatura da Terra.</a:t>
            </a:r>
          </a:p>
          <a:p>
            <a:pPr algn="just"/>
            <a:r>
              <a:rPr lang="pt-BR" sz="2400" dirty="0"/>
              <a:t>Apresentação de cartogramas variados.</a:t>
            </a:r>
          </a:p>
          <a:p>
            <a:pPr algn="just"/>
            <a:r>
              <a:rPr lang="pt-BR" sz="2400" dirty="0" smtClean="0"/>
              <a:t>Cálculo </a:t>
            </a:r>
            <a:r>
              <a:rPr lang="pt-BR" sz="2400" dirty="0"/>
              <a:t>de área e perímetro</a:t>
            </a:r>
            <a:r>
              <a:rPr lang="pt-BR" sz="2400" dirty="0" smtClean="0"/>
              <a:t>.</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069885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fld id="{2119D8CF-8DEC-4D9F-84EE-ADF04DFF3391}" type="slidenum">
              <a:rPr lang="pt-BR" smtClean="0"/>
              <a:t>50</a:t>
            </a:fld>
            <a:endParaRPr lang="pt-BR"/>
          </a:p>
        </p:txBody>
      </p:sp>
      <p:sp>
        <p:nvSpPr>
          <p:cNvPr id="4" name="AutoShape 2" descr="http://geografiamungia.files.wordpress.com/2010/10/escala-grafic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979712" y="2564904"/>
            <a:ext cx="529356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sz="8000" b="1" dirty="0" smtClean="0"/>
              <a:t>OBRIGADA!</a:t>
            </a:r>
            <a:endParaRPr lang="pt-BR" sz="8000" b="1" dirty="0"/>
          </a:p>
        </p:txBody>
      </p:sp>
      <p:sp>
        <p:nvSpPr>
          <p:cNvPr id="2" name="CaixaDeTexto 1"/>
          <p:cNvSpPr txBox="1"/>
          <p:nvPr/>
        </p:nvSpPr>
        <p:spPr>
          <a:xfrm>
            <a:off x="1115616" y="5445224"/>
            <a:ext cx="489654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t-BR" sz="3200" dirty="0" smtClean="0"/>
              <a:t>Exercício pra próxima aula</a:t>
            </a:r>
            <a:endParaRPr lang="pt-BR" sz="3200" dirty="0"/>
          </a:p>
        </p:txBody>
      </p:sp>
    </p:spTree>
    <p:extLst>
      <p:ext uri="{BB962C8B-B14F-4D97-AF65-F5344CB8AC3E}">
        <p14:creationId xmlns:p14="http://schemas.microsoft.com/office/powerpoint/2010/main" val="1967508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57200" y="1600200"/>
            <a:ext cx="8229600" cy="4756150"/>
          </a:xfrm>
        </p:spPr>
        <p:txBody>
          <a:bodyPr>
            <a:normAutofit/>
          </a:bodyPr>
          <a:lstStyle/>
          <a:p>
            <a:pPr algn="just">
              <a:buFont typeface="Wingdings" panose="05000000000000000000" pitchFamily="2" charset="2"/>
              <a:buChar char="Ø"/>
            </a:pPr>
            <a:r>
              <a:rPr lang="pt-BR" sz="2400" b="1" dirty="0"/>
              <a:t>Funções Básicas da Cartografia Digital </a:t>
            </a:r>
            <a:endParaRPr lang="pt-BR" sz="2400" b="1" dirty="0" smtClean="0"/>
          </a:p>
          <a:p>
            <a:r>
              <a:rPr lang="pt-BR" sz="2400" dirty="0"/>
              <a:t>Ferramentas de limpeza, generalização de linhas e redução da complexidade de uma linha ou limite de áreas</a:t>
            </a:r>
            <a:endParaRPr lang="pt-BR" sz="2400" dirty="0" smtClean="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429000"/>
            <a:ext cx="3528392" cy="1694681"/>
          </a:xfrm>
          <a:prstGeom prst="rect">
            <a:avLst/>
          </a:prstGeom>
          <a:noFill/>
          <a:ln>
            <a:noFill/>
          </a:ln>
        </p:spPr>
      </p:pic>
      <p:pic>
        <p:nvPicPr>
          <p:cNvPr id="8" name="Imagem 7"/>
          <p:cNvPicPr/>
          <p:nvPr/>
        </p:nvPicPr>
        <p:blipFill>
          <a:blip r:embed="rId4">
            <a:extLst>
              <a:ext uri="{28A0092B-C50C-407E-A947-70E740481C1C}">
                <a14:useLocalDpi xmlns:a14="http://schemas.microsoft.com/office/drawing/2010/main" val="0"/>
              </a:ext>
            </a:extLst>
          </a:blip>
          <a:srcRect/>
          <a:stretch>
            <a:fillRect/>
          </a:stretch>
        </p:blipFill>
        <p:spPr bwMode="auto">
          <a:xfrm>
            <a:off x="5191125" y="3429000"/>
            <a:ext cx="3053283" cy="1376675"/>
          </a:xfrm>
          <a:prstGeom prst="rect">
            <a:avLst/>
          </a:prstGeom>
          <a:noFill/>
          <a:ln>
            <a:noFill/>
          </a:ln>
        </p:spPr>
      </p:pic>
      <p:sp>
        <p:nvSpPr>
          <p:cNvPr id="4" name="CaixaDeTexto 3"/>
          <p:cNvSpPr txBox="1"/>
          <p:nvPr/>
        </p:nvSpPr>
        <p:spPr>
          <a:xfrm>
            <a:off x="827584" y="5416850"/>
            <a:ext cx="3384376" cy="646331"/>
          </a:xfrm>
          <a:prstGeom prst="rect">
            <a:avLst/>
          </a:prstGeom>
          <a:noFill/>
        </p:spPr>
        <p:txBody>
          <a:bodyPr wrap="square" rtlCol="0">
            <a:spAutoFit/>
          </a:bodyPr>
          <a:lstStyle/>
          <a:p>
            <a:pPr algn="just"/>
            <a:r>
              <a:rPr lang="pt-BR" b="1" dirty="0"/>
              <a:t>Figura 2</a:t>
            </a:r>
            <a:r>
              <a:rPr lang="pt-BR" dirty="0"/>
              <a:t>. Exemplo de ferramenta de correção de junção de linhas</a:t>
            </a:r>
          </a:p>
        </p:txBody>
      </p:sp>
      <p:sp>
        <p:nvSpPr>
          <p:cNvPr id="9" name="CaixaDeTexto 8"/>
          <p:cNvSpPr txBox="1"/>
          <p:nvPr/>
        </p:nvSpPr>
        <p:spPr>
          <a:xfrm>
            <a:off x="4948398" y="5416850"/>
            <a:ext cx="3538736" cy="646331"/>
          </a:xfrm>
          <a:prstGeom prst="rect">
            <a:avLst/>
          </a:prstGeom>
          <a:noFill/>
        </p:spPr>
        <p:txBody>
          <a:bodyPr wrap="square" rtlCol="0">
            <a:spAutoFit/>
          </a:bodyPr>
          <a:lstStyle/>
          <a:p>
            <a:pPr algn="just"/>
            <a:r>
              <a:rPr lang="pt-BR" b="1" dirty="0"/>
              <a:t>Figura 3</a:t>
            </a:r>
            <a:r>
              <a:rPr lang="pt-BR" dirty="0"/>
              <a:t>. Exemplo de ferramenta de redução da complexidade de linhas</a:t>
            </a:r>
          </a:p>
        </p:txBody>
      </p:sp>
    </p:spTree>
    <p:extLst>
      <p:ext uri="{BB962C8B-B14F-4D97-AF65-F5344CB8AC3E}">
        <p14:creationId xmlns:p14="http://schemas.microsoft.com/office/powerpoint/2010/main" val="36489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57200" y="1434113"/>
            <a:ext cx="8229600" cy="4756150"/>
          </a:xfrm>
        </p:spPr>
        <p:txBody>
          <a:bodyPr>
            <a:normAutofit/>
          </a:bodyPr>
          <a:lstStyle/>
          <a:p>
            <a:pPr algn="just">
              <a:buFont typeface="Wingdings" panose="05000000000000000000" pitchFamily="2" charset="2"/>
              <a:buChar char="Ø"/>
            </a:pPr>
            <a:r>
              <a:rPr lang="pt-BR" sz="2400" b="1" dirty="0"/>
              <a:t>Funções Básicas da Cartografia Digital </a:t>
            </a:r>
            <a:endParaRPr lang="pt-BR" sz="2400" b="1" dirty="0" smtClean="0"/>
          </a:p>
          <a:p>
            <a:pPr algn="just">
              <a:buFont typeface="Wingdings" panose="05000000000000000000" pitchFamily="2" charset="2"/>
              <a:buChar char="Ø"/>
            </a:pPr>
            <a:endParaRPr lang="pt-BR" sz="2400" b="1" dirty="0" smtClean="0"/>
          </a:p>
          <a:p>
            <a:pPr algn="just"/>
            <a:r>
              <a:rPr lang="pt-BR" sz="2400" dirty="0"/>
              <a:t>Posicionamento preciso de feições através de entrada de coordenadas pelo teclado.</a:t>
            </a:r>
          </a:p>
          <a:p>
            <a:pPr algn="just"/>
            <a:r>
              <a:rPr lang="pt-BR" sz="2400" dirty="0"/>
              <a:t>Posicionamento de elementos em níveis lógicos (noção de camadas ou planos de informação ou </a:t>
            </a:r>
            <a:r>
              <a:rPr lang="pt-BR" sz="2400" dirty="0" err="1"/>
              <a:t>layers</a:t>
            </a:r>
            <a:r>
              <a:rPr lang="pt-BR" sz="2400" dirty="0"/>
              <a:t>).</a:t>
            </a:r>
          </a:p>
          <a:p>
            <a:pPr algn="just"/>
            <a:r>
              <a:rPr lang="pt-BR" sz="2400" dirty="0" smtClean="0"/>
              <a:t>Associação de atributos aos elementos cartográficos.</a:t>
            </a:r>
          </a:p>
          <a:p>
            <a:pPr algn="just"/>
            <a:r>
              <a:rPr lang="pt-BR" sz="2400" dirty="0" smtClean="0"/>
              <a:t>Facilidade </a:t>
            </a:r>
            <a:r>
              <a:rPr lang="pt-BR" sz="2400" dirty="0"/>
              <a:t>para copiar, </a:t>
            </a:r>
            <a:r>
              <a:rPr lang="pt-BR" sz="2400" dirty="0" err="1"/>
              <a:t>rotacionar</a:t>
            </a:r>
            <a:r>
              <a:rPr lang="pt-BR" sz="2400" dirty="0"/>
              <a:t>, transladar espelhar, ampliar e reduzir.</a:t>
            </a:r>
          </a:p>
          <a:p>
            <a:pPr algn="just"/>
            <a:r>
              <a:rPr lang="pt-BR" sz="2400" dirty="0"/>
              <a:t>Elaboração de grade de coordenadas.</a:t>
            </a:r>
          </a:p>
          <a:p>
            <a:pPr algn="just"/>
            <a:r>
              <a:rPr lang="pt-BR" sz="2400" dirty="0"/>
              <a:t>Biblioteca de símbolo (Sorares Filho (2000))</a:t>
            </a:r>
          </a:p>
          <a:p>
            <a:pPr algn="just"/>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5176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57200" y="1434113"/>
            <a:ext cx="8229600" cy="4756150"/>
          </a:xfrm>
        </p:spPr>
        <p:txBody>
          <a:bodyPr>
            <a:normAutofit/>
          </a:bodyPr>
          <a:lstStyle/>
          <a:p>
            <a:pPr marL="342900" lvl="1" indent="-342900" algn="just">
              <a:buFont typeface="Wingdings" panose="05000000000000000000" pitchFamily="2" charset="2"/>
              <a:buChar char="Ø"/>
            </a:pPr>
            <a:r>
              <a:rPr lang="pt-BR" b="1" dirty="0" smtClean="0"/>
              <a:t>Estrutura </a:t>
            </a:r>
            <a:r>
              <a:rPr lang="pt-BR" b="1" dirty="0"/>
              <a:t>de dados em Cartografia Digital </a:t>
            </a:r>
            <a:endParaRPr lang="pt-BR" sz="2400" dirty="0"/>
          </a:p>
          <a:p>
            <a:pPr algn="just">
              <a:buFont typeface="Wingdings" panose="05000000000000000000" pitchFamily="2" charset="2"/>
              <a:buChar char="Ø"/>
            </a:pPr>
            <a:endParaRPr lang="pt-BR" sz="2400" b="1" dirty="0" smtClean="0"/>
          </a:p>
          <a:p>
            <a:pPr algn="just"/>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8</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Imagem 6" descr="http://s3.amazonaws.com/magoo/ABAAAAc4MAC-3.jpg"/>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012388"/>
            <a:ext cx="3367683" cy="3605735"/>
          </a:xfrm>
          <a:prstGeom prst="rect">
            <a:avLst/>
          </a:prstGeom>
          <a:noFill/>
          <a:ln>
            <a:noFill/>
          </a:ln>
        </p:spPr>
      </p:pic>
      <p:sp>
        <p:nvSpPr>
          <p:cNvPr id="4" name="CaixaDeTexto 3"/>
          <p:cNvSpPr txBox="1"/>
          <p:nvPr/>
        </p:nvSpPr>
        <p:spPr>
          <a:xfrm>
            <a:off x="2555776" y="6088641"/>
            <a:ext cx="4608512" cy="369332"/>
          </a:xfrm>
          <a:prstGeom prst="rect">
            <a:avLst/>
          </a:prstGeom>
          <a:noFill/>
        </p:spPr>
        <p:txBody>
          <a:bodyPr wrap="square" rtlCol="0">
            <a:spAutoFit/>
          </a:bodyPr>
          <a:lstStyle/>
          <a:p>
            <a:r>
              <a:rPr lang="pt-BR" b="1" dirty="0"/>
              <a:t>Figura 4</a:t>
            </a:r>
            <a:r>
              <a:rPr lang="pt-BR" dirty="0"/>
              <a:t>. Camadas ou overlay do mundo real</a:t>
            </a:r>
          </a:p>
        </p:txBody>
      </p:sp>
    </p:spTree>
    <p:extLst>
      <p:ext uri="{BB962C8B-B14F-4D97-AF65-F5344CB8AC3E}">
        <p14:creationId xmlns:p14="http://schemas.microsoft.com/office/powerpoint/2010/main" val="1063459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lvl="0"/>
            <a:r>
              <a:rPr lang="pt-BR" sz="3600" b="1" dirty="0"/>
              <a:t>CARTOGRAFIA DIGITAL</a:t>
            </a:r>
          </a:p>
        </p:txBody>
      </p:sp>
      <p:sp>
        <p:nvSpPr>
          <p:cNvPr id="3" name="Espaço Reservado para Conteúdo 2"/>
          <p:cNvSpPr>
            <a:spLocks noGrp="1"/>
          </p:cNvSpPr>
          <p:nvPr>
            <p:ph idx="1"/>
          </p:nvPr>
        </p:nvSpPr>
        <p:spPr>
          <a:xfrm>
            <a:off x="457200" y="1434113"/>
            <a:ext cx="8229600" cy="4756150"/>
          </a:xfrm>
        </p:spPr>
        <p:txBody>
          <a:bodyPr>
            <a:normAutofit/>
          </a:bodyPr>
          <a:lstStyle/>
          <a:p>
            <a:pPr marL="342900" lvl="1" indent="-342900" algn="just">
              <a:buFont typeface="Wingdings" panose="05000000000000000000" pitchFamily="2" charset="2"/>
              <a:buChar char="Ø"/>
            </a:pPr>
            <a:r>
              <a:rPr lang="pt-BR" b="1" dirty="0" smtClean="0"/>
              <a:t>Estrutura </a:t>
            </a:r>
            <a:r>
              <a:rPr lang="pt-BR" b="1" dirty="0"/>
              <a:t>de dados em Cartografia Digital </a:t>
            </a:r>
            <a:endParaRPr lang="pt-BR" sz="2400" dirty="0"/>
          </a:p>
          <a:p>
            <a:pPr algn="just">
              <a:buFont typeface="Wingdings" panose="05000000000000000000" pitchFamily="2" charset="2"/>
              <a:buChar char="Ø"/>
            </a:pPr>
            <a:endParaRPr lang="pt-BR" sz="2400" b="1" dirty="0" smtClean="0"/>
          </a:p>
          <a:p>
            <a:pPr marL="0" indent="0" algn="just">
              <a:buNone/>
            </a:pPr>
            <a:r>
              <a:rPr lang="pt-BR" sz="2400" dirty="0" smtClean="0"/>
              <a:t>                             </a:t>
            </a:r>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9</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8" name="CaixaDeTexto 7"/>
          <p:cNvSpPr txBox="1"/>
          <p:nvPr/>
        </p:nvSpPr>
        <p:spPr>
          <a:xfrm>
            <a:off x="786869" y="2457167"/>
            <a:ext cx="171955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sz="2400" dirty="0"/>
              <a:t>A estrutura de dados</a:t>
            </a:r>
          </a:p>
        </p:txBody>
      </p:sp>
      <p:sp>
        <p:nvSpPr>
          <p:cNvPr id="9" name="CaixaDeTexto 8"/>
          <p:cNvSpPr txBox="1"/>
          <p:nvPr/>
        </p:nvSpPr>
        <p:spPr>
          <a:xfrm>
            <a:off x="6035824" y="2457168"/>
            <a:ext cx="177653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pt-BR" sz="2400" dirty="0"/>
              <a:t>organização dos </a:t>
            </a:r>
            <a:r>
              <a:rPr lang="pt-BR" sz="2400" dirty="0" smtClean="0"/>
              <a:t>dados</a:t>
            </a:r>
            <a:endParaRPr lang="pt-BR" sz="2400" dirty="0"/>
          </a:p>
        </p:txBody>
      </p:sp>
      <p:sp>
        <p:nvSpPr>
          <p:cNvPr id="10" name="CaixaDeTexto 9"/>
          <p:cNvSpPr txBox="1"/>
          <p:nvPr/>
        </p:nvSpPr>
        <p:spPr>
          <a:xfrm>
            <a:off x="3373972" y="2460215"/>
            <a:ext cx="1787412" cy="461665"/>
          </a:xfrm>
          <a:prstGeom prst="rect">
            <a:avLst/>
          </a:prstGeom>
          <a:noFill/>
        </p:spPr>
        <p:txBody>
          <a:bodyPr wrap="none" rtlCol="0">
            <a:spAutoFit/>
          </a:bodyPr>
          <a:lstStyle/>
          <a:p>
            <a:r>
              <a:rPr lang="pt-BR" sz="2400" dirty="0" smtClean="0"/>
              <a:t>fundamental</a:t>
            </a:r>
            <a:endParaRPr lang="pt-BR" sz="2400" dirty="0"/>
          </a:p>
        </p:txBody>
      </p:sp>
      <p:cxnSp>
        <p:nvCxnSpPr>
          <p:cNvPr id="13" name="Conector de seta reta 12"/>
          <p:cNvCxnSpPr/>
          <p:nvPr/>
        </p:nvCxnSpPr>
        <p:spPr>
          <a:xfrm>
            <a:off x="3373972" y="3098741"/>
            <a:ext cx="1787412" cy="78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CaixaDeTexto 13"/>
          <p:cNvSpPr txBox="1"/>
          <p:nvPr/>
        </p:nvSpPr>
        <p:spPr>
          <a:xfrm>
            <a:off x="1498316" y="4797374"/>
            <a:ext cx="201622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pt-BR" sz="2400" dirty="0"/>
              <a:t>estruturas de dados </a:t>
            </a:r>
            <a:r>
              <a:rPr lang="pt-BR" sz="2400" dirty="0" smtClean="0"/>
              <a:t>vetorial</a:t>
            </a:r>
            <a:endParaRPr lang="pt-BR" sz="2400" dirty="0"/>
          </a:p>
        </p:txBody>
      </p:sp>
      <p:sp>
        <p:nvSpPr>
          <p:cNvPr id="15" name="CaixaDeTexto 14"/>
          <p:cNvSpPr txBox="1"/>
          <p:nvPr/>
        </p:nvSpPr>
        <p:spPr>
          <a:xfrm>
            <a:off x="5004048" y="4612709"/>
            <a:ext cx="1776536"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400" dirty="0"/>
              <a:t>estruturas de dados </a:t>
            </a:r>
            <a:r>
              <a:rPr lang="pt-BR" sz="2400" dirty="0" smtClean="0"/>
              <a:t>matricial</a:t>
            </a:r>
            <a:endParaRPr lang="pt-BR" sz="2400" dirty="0"/>
          </a:p>
        </p:txBody>
      </p:sp>
    </p:spTree>
    <p:extLst>
      <p:ext uri="{BB962C8B-B14F-4D97-AF65-F5344CB8AC3E}">
        <p14:creationId xmlns:p14="http://schemas.microsoft.com/office/powerpoint/2010/main" val="39918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27039</TotalTime>
  <Words>3221</Words>
  <Application>Microsoft Office PowerPoint</Application>
  <PresentationFormat>Apresentação na tela (4:3)</PresentationFormat>
  <Paragraphs>441</Paragraphs>
  <Slides>50</Slides>
  <Notes>48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50</vt:i4>
      </vt:variant>
    </vt:vector>
  </HeadingPairs>
  <TitlesOfParts>
    <vt:vector size="54" baseType="lpstr">
      <vt:lpstr>Arial</vt:lpstr>
      <vt:lpstr>Calibri</vt:lpstr>
      <vt:lpstr>Wingdings</vt:lpstr>
      <vt:lpstr>Tema do Office</vt:lpstr>
      <vt:lpstr>  UNIVERSIDADE FEDERAL DO ESPÍRITO SANTO  CENTRO DE CIÊNCIAS AGRÁRIAS E ENGENHARIAS DISCIPLINA: GEOMÁTICA II   </vt:lpstr>
      <vt:lpstr>Conteúdo da Aula</vt:lpstr>
      <vt:lpstr>Apresentação do PowerPoint</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CARTOGRAFIA DIGITAL</vt:lpstr>
      <vt:lpstr>Apresentação do PowerPoint</vt:lpstr>
      <vt:lpstr>PROJETO GRÁFICO </vt:lpstr>
      <vt:lpstr>PROJETO GRÁFICO </vt:lpstr>
      <vt:lpstr>PROJETO GRÁFICO </vt:lpstr>
      <vt:lpstr>COMPONENTES DO DESENHO CARTOGRÁFICO</vt:lpstr>
      <vt:lpstr>COMPONENTES DO DESENHO CARTOGRÁFICO</vt:lpstr>
      <vt:lpstr>COMPONENTES DO DESENHO CARTOGRÁFICO</vt:lpstr>
      <vt:lpstr>COMPONENTES DO DESENHO CARTOGRÁFICO</vt:lpstr>
      <vt:lpstr>COMPONENTES DO DESENHO CARTOGRÁFICO</vt:lpstr>
      <vt:lpstr>ELEMENTOS DO MAPA TEMÁTICO</vt:lpstr>
      <vt:lpstr>ELEMENTOS DO MAPA TEMÁTICO</vt:lpstr>
      <vt:lpstr>ELEMENTOS DO MAPA TEMÁTICO</vt:lpstr>
      <vt:lpstr>ELEMENTOS DO MAPA TEMÁTICO</vt:lpstr>
      <vt:lpstr>ELEMENTOS DO MAPA TEMÁTICO</vt:lpstr>
      <vt:lpstr>ELEMENTOS DO MAPA TEMÁTICO</vt:lpstr>
      <vt:lpstr>Apresentação do PowerPoint</vt:lpstr>
      <vt:lpstr>MÉTODOS DE MAPEAMENTO </vt:lpstr>
      <vt:lpstr>MÉTODOS DE MAPEAMENTO </vt:lpstr>
      <vt:lpstr>MÉTODOS DE MAPEAMENTO </vt:lpstr>
      <vt:lpstr>MÉTODOS DE MAPEAMENTO </vt:lpstr>
      <vt:lpstr>MÉTODOS DE MAPEAMENTO </vt:lpstr>
      <vt:lpstr>Revisão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KEYSE</dc:creator>
  <cp:lastModifiedBy>pc</cp:lastModifiedBy>
  <cp:revision>555</cp:revision>
  <dcterms:created xsi:type="dcterms:W3CDTF">2014-03-31T12:05:34Z</dcterms:created>
  <dcterms:modified xsi:type="dcterms:W3CDTF">2016-09-13T14:11:45Z</dcterms:modified>
</cp:coreProperties>
</file>